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1" r:id="rId2"/>
  </p:sldMasterIdLst>
  <p:notesMasterIdLst>
    <p:notesMasterId r:id="rId22"/>
  </p:notesMasterIdLst>
  <p:sldIdLst>
    <p:sldId id="256" r:id="rId3"/>
    <p:sldId id="270" r:id="rId4"/>
    <p:sldId id="284" r:id="rId5"/>
    <p:sldId id="287" r:id="rId6"/>
    <p:sldId id="289" r:id="rId7"/>
    <p:sldId id="285" r:id="rId8"/>
    <p:sldId id="286" r:id="rId9"/>
    <p:sldId id="261" r:id="rId10"/>
    <p:sldId id="272" r:id="rId11"/>
    <p:sldId id="273" r:id="rId12"/>
    <p:sldId id="274" r:id="rId13"/>
    <p:sldId id="276" r:id="rId14"/>
    <p:sldId id="278" r:id="rId15"/>
    <p:sldId id="275" r:id="rId16"/>
    <p:sldId id="277" r:id="rId17"/>
    <p:sldId id="279" r:id="rId18"/>
    <p:sldId id="281" r:id="rId19"/>
    <p:sldId id="282" r:id="rId20"/>
    <p:sldId id="283"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022" autoAdjust="0"/>
    <p:restoredTop sz="91452" autoAdjust="0"/>
  </p:normalViewPr>
  <p:slideViewPr>
    <p:cSldViewPr snapToGrid="0">
      <p:cViewPr varScale="1">
        <p:scale>
          <a:sx n="104" d="100"/>
          <a:sy n="104" d="100"/>
        </p:scale>
        <p:origin x="75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8FCE350-26E9-425F-9AC4-901741A11ACB}" type="datetimeFigureOut">
              <a:rPr lang="en-AU" smtClean="0"/>
              <a:t>5/11/2021</a:t>
            </a:fld>
            <a:endParaRPr lang="en-AU"/>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D5B39F2-72BC-461C-85B4-6F2A5FE139CA}" type="slidenum">
              <a:rPr lang="en-AU" smtClean="0"/>
              <a:t>‹#›</a:t>
            </a:fld>
            <a:endParaRPr lang="en-AU"/>
          </a:p>
        </p:txBody>
      </p:sp>
    </p:spTree>
    <p:extLst>
      <p:ext uri="{BB962C8B-B14F-4D97-AF65-F5344CB8AC3E}">
        <p14:creationId xmlns:p14="http://schemas.microsoft.com/office/powerpoint/2010/main" val="33636218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a:p>
            <a:endParaRPr lang="en-AU" dirty="0"/>
          </a:p>
        </p:txBody>
      </p:sp>
      <p:sp>
        <p:nvSpPr>
          <p:cNvPr id="4" name="Slide Number Placeholder 3"/>
          <p:cNvSpPr>
            <a:spLocks noGrp="1"/>
          </p:cNvSpPr>
          <p:nvPr>
            <p:ph type="sldNum" sz="quarter" idx="5"/>
          </p:nvPr>
        </p:nvSpPr>
        <p:spPr/>
        <p:txBody>
          <a:bodyPr/>
          <a:lstStyle/>
          <a:p>
            <a:fld id="{2D5B39F2-72BC-461C-85B4-6F2A5FE139CA}" type="slidenum">
              <a:rPr lang="en-AU" smtClean="0"/>
              <a:t>1</a:t>
            </a:fld>
            <a:endParaRPr lang="en-AU"/>
          </a:p>
        </p:txBody>
      </p:sp>
    </p:spTree>
    <p:extLst>
      <p:ext uri="{BB962C8B-B14F-4D97-AF65-F5344CB8AC3E}">
        <p14:creationId xmlns:p14="http://schemas.microsoft.com/office/powerpoint/2010/main" val="3763617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2D5B39F2-72BC-461C-85B4-6F2A5FE139CA}" type="slidenum">
              <a:rPr lang="en-AU" smtClean="0"/>
              <a:t>11</a:t>
            </a:fld>
            <a:endParaRPr lang="en-AU"/>
          </a:p>
        </p:txBody>
      </p:sp>
    </p:spTree>
    <p:extLst>
      <p:ext uri="{BB962C8B-B14F-4D97-AF65-F5344CB8AC3E}">
        <p14:creationId xmlns:p14="http://schemas.microsoft.com/office/powerpoint/2010/main" val="3308259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2D5B39F2-72BC-461C-85B4-6F2A5FE139CA}" type="slidenum">
              <a:rPr lang="en-AU" smtClean="0"/>
              <a:t>12</a:t>
            </a:fld>
            <a:endParaRPr lang="en-AU"/>
          </a:p>
        </p:txBody>
      </p:sp>
    </p:spTree>
    <p:extLst>
      <p:ext uri="{BB962C8B-B14F-4D97-AF65-F5344CB8AC3E}">
        <p14:creationId xmlns:p14="http://schemas.microsoft.com/office/powerpoint/2010/main" val="17728558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2D5B39F2-72BC-461C-85B4-6F2A5FE139CA}" type="slidenum">
              <a:rPr lang="en-AU" smtClean="0"/>
              <a:t>13</a:t>
            </a:fld>
            <a:endParaRPr lang="en-AU"/>
          </a:p>
        </p:txBody>
      </p:sp>
    </p:spTree>
    <p:extLst>
      <p:ext uri="{BB962C8B-B14F-4D97-AF65-F5344CB8AC3E}">
        <p14:creationId xmlns:p14="http://schemas.microsoft.com/office/powerpoint/2010/main" val="20738967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2D5B39F2-72BC-461C-85B4-6F2A5FE139CA}" type="slidenum">
              <a:rPr lang="en-AU" smtClean="0"/>
              <a:t>14</a:t>
            </a:fld>
            <a:endParaRPr lang="en-AU"/>
          </a:p>
        </p:txBody>
      </p:sp>
    </p:spTree>
    <p:extLst>
      <p:ext uri="{BB962C8B-B14F-4D97-AF65-F5344CB8AC3E}">
        <p14:creationId xmlns:p14="http://schemas.microsoft.com/office/powerpoint/2010/main" val="10349012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2D5B39F2-72BC-461C-85B4-6F2A5FE139CA}" type="slidenum">
              <a:rPr lang="en-AU" smtClean="0"/>
              <a:t>15</a:t>
            </a:fld>
            <a:endParaRPr lang="en-AU"/>
          </a:p>
        </p:txBody>
      </p:sp>
    </p:spTree>
    <p:extLst>
      <p:ext uri="{BB962C8B-B14F-4D97-AF65-F5344CB8AC3E}">
        <p14:creationId xmlns:p14="http://schemas.microsoft.com/office/powerpoint/2010/main" val="7016779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2D5B39F2-72BC-461C-85B4-6F2A5FE139CA}" type="slidenum">
              <a:rPr lang="en-AU" smtClean="0"/>
              <a:t>16</a:t>
            </a:fld>
            <a:endParaRPr lang="en-AU"/>
          </a:p>
        </p:txBody>
      </p:sp>
    </p:spTree>
    <p:extLst>
      <p:ext uri="{BB962C8B-B14F-4D97-AF65-F5344CB8AC3E}">
        <p14:creationId xmlns:p14="http://schemas.microsoft.com/office/powerpoint/2010/main" val="269651190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2D5B39F2-72BC-461C-85B4-6F2A5FE139CA}" type="slidenum">
              <a:rPr lang="en-AU" smtClean="0"/>
              <a:t>18</a:t>
            </a:fld>
            <a:endParaRPr lang="en-AU"/>
          </a:p>
        </p:txBody>
      </p:sp>
    </p:spTree>
    <p:extLst>
      <p:ext uri="{BB962C8B-B14F-4D97-AF65-F5344CB8AC3E}">
        <p14:creationId xmlns:p14="http://schemas.microsoft.com/office/powerpoint/2010/main" val="178077275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2D5B39F2-72BC-461C-85B4-6F2A5FE139CA}" type="slidenum">
              <a:rPr lang="en-AU" smtClean="0"/>
              <a:t>19</a:t>
            </a:fld>
            <a:endParaRPr lang="en-AU"/>
          </a:p>
        </p:txBody>
      </p:sp>
    </p:spTree>
    <p:extLst>
      <p:ext uri="{BB962C8B-B14F-4D97-AF65-F5344CB8AC3E}">
        <p14:creationId xmlns:p14="http://schemas.microsoft.com/office/powerpoint/2010/main" val="5422769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2D5B39F2-72BC-461C-85B4-6F2A5FE139CA}" type="slidenum">
              <a:rPr lang="en-AU" smtClean="0"/>
              <a:t>3</a:t>
            </a:fld>
            <a:endParaRPr lang="en-AU"/>
          </a:p>
        </p:txBody>
      </p:sp>
    </p:spTree>
    <p:extLst>
      <p:ext uri="{BB962C8B-B14F-4D97-AF65-F5344CB8AC3E}">
        <p14:creationId xmlns:p14="http://schemas.microsoft.com/office/powerpoint/2010/main" val="39226075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2D5B39F2-72BC-461C-85B4-6F2A5FE139CA}" type="slidenum">
              <a:rPr lang="en-AU" smtClean="0"/>
              <a:t>4</a:t>
            </a:fld>
            <a:endParaRPr lang="en-AU"/>
          </a:p>
        </p:txBody>
      </p:sp>
    </p:spTree>
    <p:extLst>
      <p:ext uri="{BB962C8B-B14F-4D97-AF65-F5344CB8AC3E}">
        <p14:creationId xmlns:p14="http://schemas.microsoft.com/office/powerpoint/2010/main" val="30720004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2D5B39F2-72BC-461C-85B4-6F2A5FE139CA}" type="slidenum">
              <a:rPr lang="en-AU" smtClean="0"/>
              <a:t>5</a:t>
            </a:fld>
            <a:endParaRPr lang="en-AU"/>
          </a:p>
        </p:txBody>
      </p:sp>
    </p:spTree>
    <p:extLst>
      <p:ext uri="{BB962C8B-B14F-4D97-AF65-F5344CB8AC3E}">
        <p14:creationId xmlns:p14="http://schemas.microsoft.com/office/powerpoint/2010/main" val="34248952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2D5B39F2-72BC-461C-85B4-6F2A5FE139CA}" type="slidenum">
              <a:rPr lang="en-AU" smtClean="0"/>
              <a:t>6</a:t>
            </a:fld>
            <a:endParaRPr lang="en-AU"/>
          </a:p>
        </p:txBody>
      </p:sp>
    </p:spTree>
    <p:extLst>
      <p:ext uri="{BB962C8B-B14F-4D97-AF65-F5344CB8AC3E}">
        <p14:creationId xmlns:p14="http://schemas.microsoft.com/office/powerpoint/2010/main" val="21149010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2D5B39F2-72BC-461C-85B4-6F2A5FE139CA}" type="slidenum">
              <a:rPr lang="en-AU" smtClean="0"/>
              <a:t>7</a:t>
            </a:fld>
            <a:endParaRPr lang="en-AU"/>
          </a:p>
        </p:txBody>
      </p:sp>
    </p:spTree>
    <p:extLst>
      <p:ext uri="{BB962C8B-B14F-4D97-AF65-F5344CB8AC3E}">
        <p14:creationId xmlns:p14="http://schemas.microsoft.com/office/powerpoint/2010/main" val="15377298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2D5B39F2-72BC-461C-85B4-6F2A5FE139CA}" type="slidenum">
              <a:rPr lang="en-AU" smtClean="0"/>
              <a:t>8</a:t>
            </a:fld>
            <a:endParaRPr lang="en-AU"/>
          </a:p>
        </p:txBody>
      </p:sp>
    </p:spTree>
    <p:extLst>
      <p:ext uri="{BB962C8B-B14F-4D97-AF65-F5344CB8AC3E}">
        <p14:creationId xmlns:p14="http://schemas.microsoft.com/office/powerpoint/2010/main" val="20081328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2D5B39F2-72BC-461C-85B4-6F2A5FE139CA}" type="slidenum">
              <a:rPr lang="en-AU" smtClean="0"/>
              <a:t>9</a:t>
            </a:fld>
            <a:endParaRPr lang="en-AU"/>
          </a:p>
        </p:txBody>
      </p:sp>
    </p:spTree>
    <p:extLst>
      <p:ext uri="{BB962C8B-B14F-4D97-AF65-F5344CB8AC3E}">
        <p14:creationId xmlns:p14="http://schemas.microsoft.com/office/powerpoint/2010/main" val="41974466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2D5B39F2-72BC-461C-85B4-6F2A5FE139CA}" type="slidenum">
              <a:rPr lang="en-AU" smtClean="0"/>
              <a:t>10</a:t>
            </a:fld>
            <a:endParaRPr lang="en-AU"/>
          </a:p>
        </p:txBody>
      </p:sp>
    </p:spTree>
    <p:extLst>
      <p:ext uri="{BB962C8B-B14F-4D97-AF65-F5344CB8AC3E}">
        <p14:creationId xmlns:p14="http://schemas.microsoft.com/office/powerpoint/2010/main" val="25675811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A">
    <p:spTree>
      <p:nvGrpSpPr>
        <p:cNvPr id="1" name=""/>
        <p:cNvGrpSpPr/>
        <p:nvPr/>
      </p:nvGrpSpPr>
      <p:grpSpPr>
        <a:xfrm>
          <a:off x="0" y="0"/>
          <a:ext cx="0" cy="0"/>
          <a:chOff x="0" y="0"/>
          <a:chExt cx="0" cy="0"/>
        </a:xfrm>
      </p:grpSpPr>
      <p:sp>
        <p:nvSpPr>
          <p:cNvPr id="7" name="Picture Placeholder 2">
            <a:extLst>
              <a:ext uri="{FF2B5EF4-FFF2-40B4-BE49-F238E27FC236}">
                <a16:creationId xmlns:a16="http://schemas.microsoft.com/office/drawing/2014/main" id="{73B2D5B5-8446-4F9B-95B3-AB1530C8317C}"/>
              </a:ext>
            </a:extLst>
          </p:cNvPr>
          <p:cNvSpPr>
            <a:spLocks noGrp="1"/>
          </p:cNvSpPr>
          <p:nvPr>
            <p:ph type="pic" sz="quarter" idx="10" hasCustomPrompt="1"/>
          </p:nvPr>
        </p:nvSpPr>
        <p:spPr>
          <a:xfrm>
            <a:off x="7776215" y="1580214"/>
            <a:ext cx="4404355" cy="3692697"/>
          </a:xfrm>
          <a:custGeom>
            <a:avLst/>
            <a:gdLst>
              <a:gd name="connsiteX0" fmla="*/ 0 w 3995737"/>
              <a:gd name="connsiteY0" fmla="*/ 0 h 3669797"/>
              <a:gd name="connsiteX1" fmla="*/ 3995737 w 3995737"/>
              <a:gd name="connsiteY1" fmla="*/ 0 h 3669797"/>
              <a:gd name="connsiteX2" fmla="*/ 3995737 w 3995737"/>
              <a:gd name="connsiteY2" fmla="*/ 3669797 h 3669797"/>
              <a:gd name="connsiteX3" fmla="*/ 0 w 3995737"/>
              <a:gd name="connsiteY3" fmla="*/ 3669797 h 3669797"/>
              <a:gd name="connsiteX4" fmla="*/ 0 w 3995737"/>
              <a:gd name="connsiteY4" fmla="*/ 0 h 3669797"/>
              <a:gd name="connsiteX0" fmla="*/ 1954924 w 3995737"/>
              <a:gd name="connsiteY0" fmla="*/ 0 h 3669797"/>
              <a:gd name="connsiteX1" fmla="*/ 3995737 w 3995737"/>
              <a:gd name="connsiteY1" fmla="*/ 0 h 3669797"/>
              <a:gd name="connsiteX2" fmla="*/ 3995737 w 3995737"/>
              <a:gd name="connsiteY2" fmla="*/ 3669797 h 3669797"/>
              <a:gd name="connsiteX3" fmla="*/ 0 w 3995737"/>
              <a:gd name="connsiteY3" fmla="*/ 3669797 h 3669797"/>
              <a:gd name="connsiteX4" fmla="*/ 1954924 w 3995737"/>
              <a:gd name="connsiteY4" fmla="*/ 0 h 3669797"/>
              <a:gd name="connsiteX0" fmla="*/ 1970013 w 3995737"/>
              <a:gd name="connsiteY0" fmla="*/ 0 h 3672815"/>
              <a:gd name="connsiteX1" fmla="*/ 3995737 w 3995737"/>
              <a:gd name="connsiteY1" fmla="*/ 3018 h 3672815"/>
              <a:gd name="connsiteX2" fmla="*/ 3995737 w 3995737"/>
              <a:gd name="connsiteY2" fmla="*/ 3672815 h 3672815"/>
              <a:gd name="connsiteX3" fmla="*/ 0 w 3995737"/>
              <a:gd name="connsiteY3" fmla="*/ 3672815 h 3672815"/>
              <a:gd name="connsiteX4" fmla="*/ 1970013 w 3995737"/>
              <a:gd name="connsiteY4" fmla="*/ 0 h 3672815"/>
              <a:gd name="connsiteX0" fmla="*/ 1942853 w 3968577"/>
              <a:gd name="connsiteY0" fmla="*/ 0 h 3672815"/>
              <a:gd name="connsiteX1" fmla="*/ 3968577 w 3968577"/>
              <a:gd name="connsiteY1" fmla="*/ 3018 h 3672815"/>
              <a:gd name="connsiteX2" fmla="*/ 3968577 w 3968577"/>
              <a:gd name="connsiteY2" fmla="*/ 3672815 h 3672815"/>
              <a:gd name="connsiteX3" fmla="*/ 0 w 3968577"/>
              <a:gd name="connsiteY3" fmla="*/ 3672815 h 3672815"/>
              <a:gd name="connsiteX4" fmla="*/ 1942853 w 3968577"/>
              <a:gd name="connsiteY4" fmla="*/ 0 h 3672815"/>
              <a:gd name="connsiteX0" fmla="*/ 1942853 w 3968577"/>
              <a:gd name="connsiteY0" fmla="*/ 0 h 3672815"/>
              <a:gd name="connsiteX1" fmla="*/ 3968577 w 3968577"/>
              <a:gd name="connsiteY1" fmla="*/ 3018 h 3672815"/>
              <a:gd name="connsiteX2" fmla="*/ 2335935 w 3968577"/>
              <a:gd name="connsiteY2" fmla="*/ 3672815 h 3672815"/>
              <a:gd name="connsiteX3" fmla="*/ 0 w 3968577"/>
              <a:gd name="connsiteY3" fmla="*/ 3672815 h 3672815"/>
              <a:gd name="connsiteX4" fmla="*/ 1942853 w 3968577"/>
              <a:gd name="connsiteY4" fmla="*/ 0 h 3672815"/>
              <a:gd name="connsiteX0" fmla="*/ 1942853 w 3968577"/>
              <a:gd name="connsiteY0" fmla="*/ 0 h 3672815"/>
              <a:gd name="connsiteX1" fmla="*/ 3968577 w 3968577"/>
              <a:gd name="connsiteY1" fmla="*/ 3018 h 3672815"/>
              <a:gd name="connsiteX2" fmla="*/ 2055278 w 3968577"/>
              <a:gd name="connsiteY2" fmla="*/ 3663762 h 3672815"/>
              <a:gd name="connsiteX3" fmla="*/ 0 w 3968577"/>
              <a:gd name="connsiteY3" fmla="*/ 3672815 h 3672815"/>
              <a:gd name="connsiteX4" fmla="*/ 1942853 w 3968577"/>
              <a:gd name="connsiteY4" fmla="*/ 0 h 3672815"/>
              <a:gd name="connsiteX0" fmla="*/ 1942853 w 3987238"/>
              <a:gd name="connsiteY0" fmla="*/ 0 h 3672815"/>
              <a:gd name="connsiteX1" fmla="*/ 3987238 w 3987238"/>
              <a:gd name="connsiteY1" fmla="*/ 3018 h 3672815"/>
              <a:gd name="connsiteX2" fmla="*/ 2055278 w 3987238"/>
              <a:gd name="connsiteY2" fmla="*/ 3663762 h 3672815"/>
              <a:gd name="connsiteX3" fmla="*/ 0 w 3987238"/>
              <a:gd name="connsiteY3" fmla="*/ 3672815 h 3672815"/>
              <a:gd name="connsiteX4" fmla="*/ 1942853 w 3987238"/>
              <a:gd name="connsiteY4" fmla="*/ 0 h 3672815"/>
              <a:gd name="connsiteX0" fmla="*/ 1916875 w 3961260"/>
              <a:gd name="connsiteY0" fmla="*/ 0 h 3672815"/>
              <a:gd name="connsiteX1" fmla="*/ 3961260 w 3961260"/>
              <a:gd name="connsiteY1" fmla="*/ 3018 h 3672815"/>
              <a:gd name="connsiteX2" fmla="*/ 2029300 w 3961260"/>
              <a:gd name="connsiteY2" fmla="*/ 3663762 h 3672815"/>
              <a:gd name="connsiteX3" fmla="*/ 0 w 3961260"/>
              <a:gd name="connsiteY3" fmla="*/ 3672815 h 3672815"/>
              <a:gd name="connsiteX4" fmla="*/ 1916875 w 3961260"/>
              <a:gd name="connsiteY4" fmla="*/ 0 h 3672815"/>
              <a:gd name="connsiteX0" fmla="*/ 1916875 w 3961260"/>
              <a:gd name="connsiteY0" fmla="*/ 0 h 3672815"/>
              <a:gd name="connsiteX1" fmla="*/ 3961260 w 3961260"/>
              <a:gd name="connsiteY1" fmla="*/ 3018 h 3672815"/>
              <a:gd name="connsiteX2" fmla="*/ 2008518 w 3961260"/>
              <a:gd name="connsiteY2" fmla="*/ 3668957 h 3672815"/>
              <a:gd name="connsiteX3" fmla="*/ 0 w 3961260"/>
              <a:gd name="connsiteY3" fmla="*/ 3672815 h 3672815"/>
              <a:gd name="connsiteX4" fmla="*/ 1916875 w 3961260"/>
              <a:gd name="connsiteY4" fmla="*/ 0 h 3672815"/>
              <a:gd name="connsiteX0" fmla="*/ 1932461 w 3961260"/>
              <a:gd name="connsiteY0" fmla="*/ 0 h 3672815"/>
              <a:gd name="connsiteX1" fmla="*/ 3961260 w 3961260"/>
              <a:gd name="connsiteY1" fmla="*/ 3018 h 3672815"/>
              <a:gd name="connsiteX2" fmla="*/ 2008518 w 3961260"/>
              <a:gd name="connsiteY2" fmla="*/ 3668957 h 3672815"/>
              <a:gd name="connsiteX3" fmla="*/ 0 w 3961260"/>
              <a:gd name="connsiteY3" fmla="*/ 3672815 h 3672815"/>
              <a:gd name="connsiteX4" fmla="*/ 1932461 w 3961260"/>
              <a:gd name="connsiteY4" fmla="*/ 0 h 3672815"/>
              <a:gd name="connsiteX0" fmla="*/ 1932461 w 6258983"/>
              <a:gd name="connsiteY0" fmla="*/ 0 h 3672815"/>
              <a:gd name="connsiteX1" fmla="*/ 6258983 w 6258983"/>
              <a:gd name="connsiteY1" fmla="*/ 3018 h 3672815"/>
              <a:gd name="connsiteX2" fmla="*/ 2008518 w 6258983"/>
              <a:gd name="connsiteY2" fmla="*/ 3668957 h 3672815"/>
              <a:gd name="connsiteX3" fmla="*/ 0 w 6258983"/>
              <a:gd name="connsiteY3" fmla="*/ 3672815 h 3672815"/>
              <a:gd name="connsiteX4" fmla="*/ 1932461 w 6258983"/>
              <a:gd name="connsiteY4" fmla="*/ 0 h 3672815"/>
              <a:gd name="connsiteX0" fmla="*/ 1932461 w 6263995"/>
              <a:gd name="connsiteY0" fmla="*/ 0 h 3672815"/>
              <a:gd name="connsiteX1" fmla="*/ 6258983 w 6263995"/>
              <a:gd name="connsiteY1" fmla="*/ 3018 h 3672815"/>
              <a:gd name="connsiteX2" fmla="*/ 6263995 w 6263995"/>
              <a:gd name="connsiteY2" fmla="*/ 3668957 h 3672815"/>
              <a:gd name="connsiteX3" fmla="*/ 0 w 6263995"/>
              <a:gd name="connsiteY3" fmla="*/ 3672815 h 3672815"/>
              <a:gd name="connsiteX4" fmla="*/ 1932461 w 6263995"/>
              <a:gd name="connsiteY4" fmla="*/ 0 h 3672815"/>
              <a:gd name="connsiteX0" fmla="*/ 1932461 w 6263995"/>
              <a:gd name="connsiteY0" fmla="*/ 18978 h 3691793"/>
              <a:gd name="connsiteX1" fmla="*/ 6262126 w 6263995"/>
              <a:gd name="connsiteY1" fmla="*/ 0 h 3691793"/>
              <a:gd name="connsiteX2" fmla="*/ 6263995 w 6263995"/>
              <a:gd name="connsiteY2" fmla="*/ 3687935 h 3691793"/>
              <a:gd name="connsiteX3" fmla="*/ 0 w 6263995"/>
              <a:gd name="connsiteY3" fmla="*/ 3691793 h 3691793"/>
              <a:gd name="connsiteX4" fmla="*/ 1932461 w 6263995"/>
              <a:gd name="connsiteY4" fmla="*/ 18978 h 3691793"/>
              <a:gd name="connsiteX0" fmla="*/ 1935603 w 6263995"/>
              <a:gd name="connsiteY0" fmla="*/ 3267 h 3691793"/>
              <a:gd name="connsiteX1" fmla="*/ 6262126 w 6263995"/>
              <a:gd name="connsiteY1" fmla="*/ 0 h 3691793"/>
              <a:gd name="connsiteX2" fmla="*/ 6263995 w 6263995"/>
              <a:gd name="connsiteY2" fmla="*/ 3687935 h 3691793"/>
              <a:gd name="connsiteX3" fmla="*/ 0 w 6263995"/>
              <a:gd name="connsiteY3" fmla="*/ 3691793 h 3691793"/>
              <a:gd name="connsiteX4" fmla="*/ 1935603 w 6263995"/>
              <a:gd name="connsiteY4" fmla="*/ 3267 h 3691793"/>
              <a:gd name="connsiteX0" fmla="*/ 1935603 w 6266377"/>
              <a:gd name="connsiteY0" fmla="*/ 3267 h 3692697"/>
              <a:gd name="connsiteX1" fmla="*/ 6262126 w 6266377"/>
              <a:gd name="connsiteY1" fmla="*/ 0 h 3692697"/>
              <a:gd name="connsiteX2" fmla="*/ 6266377 w 6266377"/>
              <a:gd name="connsiteY2" fmla="*/ 3692697 h 3692697"/>
              <a:gd name="connsiteX3" fmla="*/ 0 w 6266377"/>
              <a:gd name="connsiteY3" fmla="*/ 3691793 h 3692697"/>
              <a:gd name="connsiteX4" fmla="*/ 1935603 w 6266377"/>
              <a:gd name="connsiteY4" fmla="*/ 3267 h 36926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66377" h="3692697">
                <a:moveTo>
                  <a:pt x="1935603" y="3267"/>
                </a:moveTo>
                <a:lnTo>
                  <a:pt x="6262126" y="0"/>
                </a:lnTo>
                <a:cubicBezTo>
                  <a:pt x="6263797" y="1221980"/>
                  <a:pt x="6264706" y="2470717"/>
                  <a:pt x="6266377" y="3692697"/>
                </a:cubicBezTo>
                <a:lnTo>
                  <a:pt x="0" y="3691793"/>
                </a:lnTo>
                <a:lnTo>
                  <a:pt x="1935603" y="3267"/>
                </a:lnTo>
                <a:close/>
              </a:path>
            </a:pathLst>
          </a:custGeom>
        </p:spPr>
        <p:txBody>
          <a:bodyPr anchor="ctr">
            <a:normAutofit/>
          </a:bodyPr>
          <a:lstStyle>
            <a:lvl1pPr marL="0" indent="0" algn="ctr">
              <a:buFontTx/>
              <a:buNone/>
              <a:defRPr sz="1800" baseline="-25000">
                <a:latin typeface="+mn-lt"/>
              </a:defRPr>
            </a:lvl1pPr>
          </a:lstStyle>
          <a:p>
            <a:r>
              <a:rPr lang="en-AU" dirty="0"/>
              <a:t>Select the icon to insert a picture</a:t>
            </a:r>
          </a:p>
        </p:txBody>
      </p:sp>
    </p:spTree>
    <p:extLst>
      <p:ext uri="{BB962C8B-B14F-4D97-AF65-F5344CB8AC3E}">
        <p14:creationId xmlns:p14="http://schemas.microsoft.com/office/powerpoint/2010/main" val="12792605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Photo gallery slide">
    <p:spTree>
      <p:nvGrpSpPr>
        <p:cNvPr id="1" name=""/>
        <p:cNvGrpSpPr/>
        <p:nvPr/>
      </p:nvGrpSpPr>
      <p:grpSpPr>
        <a:xfrm>
          <a:off x="0" y="0"/>
          <a:ext cx="0" cy="0"/>
          <a:chOff x="0" y="0"/>
          <a:chExt cx="0" cy="0"/>
        </a:xfrm>
      </p:grpSpPr>
      <p:sp>
        <p:nvSpPr>
          <p:cNvPr id="8" name="Рисунок 7">
            <a:extLst>
              <a:ext uri="{FF2B5EF4-FFF2-40B4-BE49-F238E27FC236}">
                <a16:creationId xmlns:a16="http://schemas.microsoft.com/office/drawing/2014/main" id="{2E71F760-D8E2-49C3-8DCD-6D13AD476945}"/>
              </a:ext>
            </a:extLst>
          </p:cNvPr>
          <p:cNvSpPr>
            <a:spLocks noGrp="1"/>
          </p:cNvSpPr>
          <p:nvPr>
            <p:ph type="pic" sz="quarter" idx="10" hasCustomPrompt="1"/>
          </p:nvPr>
        </p:nvSpPr>
        <p:spPr>
          <a:xfrm>
            <a:off x="838201" y="978612"/>
            <a:ext cx="2546684" cy="3400402"/>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sz="1800">
                <a:latin typeface="Century Gothic" panose="020B0502020202020204" pitchFamily="34"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AU" dirty="0"/>
              <a:t>Select the icon to insert a picture</a:t>
            </a:r>
          </a:p>
        </p:txBody>
      </p:sp>
      <p:sp>
        <p:nvSpPr>
          <p:cNvPr id="9" name="Рисунок 7">
            <a:extLst>
              <a:ext uri="{FF2B5EF4-FFF2-40B4-BE49-F238E27FC236}">
                <a16:creationId xmlns:a16="http://schemas.microsoft.com/office/drawing/2014/main" id="{4313ECA5-1823-45E9-B802-7EF8754688FA}"/>
              </a:ext>
            </a:extLst>
          </p:cNvPr>
          <p:cNvSpPr>
            <a:spLocks noGrp="1"/>
          </p:cNvSpPr>
          <p:nvPr>
            <p:ph type="pic" sz="quarter" idx="11" hasCustomPrompt="1"/>
          </p:nvPr>
        </p:nvSpPr>
        <p:spPr>
          <a:xfrm>
            <a:off x="3597444" y="978612"/>
            <a:ext cx="3124199" cy="1940795"/>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sz="1800">
                <a:latin typeface="Century Gothic" panose="020B0502020202020204" pitchFamily="34"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AU" dirty="0"/>
              <a:t>Select the icon to insert a picture</a:t>
            </a:r>
          </a:p>
        </p:txBody>
      </p:sp>
      <p:sp>
        <p:nvSpPr>
          <p:cNvPr id="10" name="Рисунок 7">
            <a:extLst>
              <a:ext uri="{FF2B5EF4-FFF2-40B4-BE49-F238E27FC236}">
                <a16:creationId xmlns:a16="http://schemas.microsoft.com/office/drawing/2014/main" id="{678DE494-026D-46EB-AE97-950BE51404D8}"/>
              </a:ext>
            </a:extLst>
          </p:cNvPr>
          <p:cNvSpPr>
            <a:spLocks noGrp="1"/>
          </p:cNvSpPr>
          <p:nvPr>
            <p:ph type="pic" sz="quarter" idx="12" hasCustomPrompt="1"/>
          </p:nvPr>
        </p:nvSpPr>
        <p:spPr>
          <a:xfrm>
            <a:off x="3597444" y="3095843"/>
            <a:ext cx="3124199" cy="2662578"/>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sz="1800">
                <a:latin typeface="Century Gothic" panose="020B0502020202020204" pitchFamily="34"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AU" dirty="0"/>
              <a:t>Select the icon to insert a picture</a:t>
            </a:r>
          </a:p>
        </p:txBody>
      </p:sp>
      <p:sp>
        <p:nvSpPr>
          <p:cNvPr id="11" name="Рисунок 7">
            <a:extLst>
              <a:ext uri="{FF2B5EF4-FFF2-40B4-BE49-F238E27FC236}">
                <a16:creationId xmlns:a16="http://schemas.microsoft.com/office/drawing/2014/main" id="{3A166C05-1AAB-42C8-8443-07D3CB54CB15}"/>
              </a:ext>
            </a:extLst>
          </p:cNvPr>
          <p:cNvSpPr>
            <a:spLocks noGrp="1"/>
          </p:cNvSpPr>
          <p:nvPr>
            <p:ph type="pic" sz="quarter" idx="13" hasCustomPrompt="1"/>
          </p:nvPr>
        </p:nvSpPr>
        <p:spPr>
          <a:xfrm>
            <a:off x="6934201" y="978612"/>
            <a:ext cx="2241884" cy="3400402"/>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sz="1800">
                <a:latin typeface="Century Gothic" panose="020B0502020202020204" pitchFamily="34"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AU" dirty="0"/>
              <a:t>Select the icon to insert a picture</a:t>
            </a:r>
          </a:p>
        </p:txBody>
      </p:sp>
      <p:sp>
        <p:nvSpPr>
          <p:cNvPr id="12" name="Рисунок 7">
            <a:extLst>
              <a:ext uri="{FF2B5EF4-FFF2-40B4-BE49-F238E27FC236}">
                <a16:creationId xmlns:a16="http://schemas.microsoft.com/office/drawing/2014/main" id="{08F35A9A-963E-43F0-B1E5-09AF445CBB15}"/>
              </a:ext>
            </a:extLst>
          </p:cNvPr>
          <p:cNvSpPr>
            <a:spLocks noGrp="1"/>
          </p:cNvSpPr>
          <p:nvPr>
            <p:ph type="pic" sz="quarter" idx="14" hasCustomPrompt="1"/>
          </p:nvPr>
        </p:nvSpPr>
        <p:spPr>
          <a:xfrm>
            <a:off x="6934201" y="4571488"/>
            <a:ext cx="2241884" cy="1186933"/>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sz="1800">
                <a:latin typeface="Century Gothic" panose="020B0502020202020204" pitchFamily="34"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AU" dirty="0"/>
              <a:t>Select the icon to insert a picture</a:t>
            </a:r>
          </a:p>
        </p:txBody>
      </p:sp>
      <p:sp>
        <p:nvSpPr>
          <p:cNvPr id="13" name="Рисунок 7">
            <a:extLst>
              <a:ext uri="{FF2B5EF4-FFF2-40B4-BE49-F238E27FC236}">
                <a16:creationId xmlns:a16="http://schemas.microsoft.com/office/drawing/2014/main" id="{86A9B4E1-38C8-45A5-989C-EF1BE9F315CD}"/>
              </a:ext>
            </a:extLst>
          </p:cNvPr>
          <p:cNvSpPr>
            <a:spLocks noGrp="1"/>
          </p:cNvSpPr>
          <p:nvPr>
            <p:ph type="pic" sz="quarter" idx="15" hasCustomPrompt="1"/>
          </p:nvPr>
        </p:nvSpPr>
        <p:spPr>
          <a:xfrm>
            <a:off x="9388644" y="978612"/>
            <a:ext cx="2001251" cy="4779809"/>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sz="1800">
                <a:latin typeface="Century Gothic" panose="020B0502020202020204" pitchFamily="34"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AU" dirty="0"/>
              <a:t>Select the icon to insert a picture</a:t>
            </a:r>
          </a:p>
        </p:txBody>
      </p:sp>
      <p:sp>
        <p:nvSpPr>
          <p:cNvPr id="14" name="Рисунок 7">
            <a:extLst>
              <a:ext uri="{FF2B5EF4-FFF2-40B4-BE49-F238E27FC236}">
                <a16:creationId xmlns:a16="http://schemas.microsoft.com/office/drawing/2014/main" id="{8202ACAC-F2CF-4CA4-BC54-6B35AB568FEB}"/>
              </a:ext>
            </a:extLst>
          </p:cNvPr>
          <p:cNvSpPr>
            <a:spLocks noGrp="1"/>
          </p:cNvSpPr>
          <p:nvPr>
            <p:ph type="pic" sz="quarter" idx="16" hasCustomPrompt="1"/>
          </p:nvPr>
        </p:nvSpPr>
        <p:spPr>
          <a:xfrm>
            <a:off x="838201" y="4571488"/>
            <a:ext cx="2546684" cy="1186933"/>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sz="1800">
                <a:latin typeface="Century Gothic" panose="020B0502020202020204" pitchFamily="34"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AU" dirty="0"/>
              <a:t>Select the icon to insert a picture</a:t>
            </a:r>
          </a:p>
        </p:txBody>
      </p:sp>
    </p:spTree>
    <p:extLst>
      <p:ext uri="{BB962C8B-B14F-4D97-AF65-F5344CB8AC3E}">
        <p14:creationId xmlns:p14="http://schemas.microsoft.com/office/powerpoint/2010/main" val="31454534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Graphs and tables background">
    <p:spTree>
      <p:nvGrpSpPr>
        <p:cNvPr id="1" name=""/>
        <p:cNvGrpSpPr/>
        <p:nvPr/>
      </p:nvGrpSpPr>
      <p:grpSpPr>
        <a:xfrm>
          <a:off x="0" y="0"/>
          <a:ext cx="0" cy="0"/>
          <a:chOff x="0" y="0"/>
          <a:chExt cx="0" cy="0"/>
        </a:xfrm>
      </p:grpSpPr>
      <p:sp>
        <p:nvSpPr>
          <p:cNvPr id="7" name="Rectangle 26">
            <a:extLst>
              <a:ext uri="{FF2B5EF4-FFF2-40B4-BE49-F238E27FC236}">
                <a16:creationId xmlns:a16="http://schemas.microsoft.com/office/drawing/2014/main" id="{5DE40FA1-6A9C-40A9-ADBE-C4092A0B1024}"/>
              </a:ext>
            </a:extLst>
          </p:cNvPr>
          <p:cNvSpPr/>
          <p:nvPr userDrawn="1"/>
        </p:nvSpPr>
        <p:spPr>
          <a:xfrm>
            <a:off x="1" y="3311913"/>
            <a:ext cx="5285678" cy="3546088"/>
          </a:xfrm>
          <a:custGeom>
            <a:avLst/>
            <a:gdLst>
              <a:gd name="connsiteX0" fmla="*/ 0 w 5298635"/>
              <a:gd name="connsiteY0" fmla="*/ 0 h 6252529"/>
              <a:gd name="connsiteX1" fmla="*/ 5298635 w 5298635"/>
              <a:gd name="connsiteY1" fmla="*/ 0 h 6252529"/>
              <a:gd name="connsiteX2" fmla="*/ 5298635 w 5298635"/>
              <a:gd name="connsiteY2" fmla="*/ 6252529 h 6252529"/>
              <a:gd name="connsiteX3" fmla="*/ 0 w 5298635"/>
              <a:gd name="connsiteY3" fmla="*/ 6252529 h 6252529"/>
              <a:gd name="connsiteX4" fmla="*/ 0 w 5298635"/>
              <a:gd name="connsiteY4" fmla="*/ 0 h 6252529"/>
              <a:gd name="connsiteX0" fmla="*/ 0 w 5298635"/>
              <a:gd name="connsiteY0" fmla="*/ 0 h 6252529"/>
              <a:gd name="connsiteX1" fmla="*/ 4427778 w 5298635"/>
              <a:gd name="connsiteY1" fmla="*/ 1059543 h 6252529"/>
              <a:gd name="connsiteX2" fmla="*/ 5298635 w 5298635"/>
              <a:gd name="connsiteY2" fmla="*/ 6252529 h 6252529"/>
              <a:gd name="connsiteX3" fmla="*/ 0 w 5298635"/>
              <a:gd name="connsiteY3" fmla="*/ 6252529 h 6252529"/>
              <a:gd name="connsiteX4" fmla="*/ 0 w 5298635"/>
              <a:gd name="connsiteY4" fmla="*/ 0 h 6252529"/>
              <a:gd name="connsiteX0" fmla="*/ 0 w 5298635"/>
              <a:gd name="connsiteY0" fmla="*/ 0 h 6252529"/>
              <a:gd name="connsiteX1" fmla="*/ 4718064 w 5298635"/>
              <a:gd name="connsiteY1" fmla="*/ 3236685 h 6252529"/>
              <a:gd name="connsiteX2" fmla="*/ 5298635 w 5298635"/>
              <a:gd name="connsiteY2" fmla="*/ 6252529 h 6252529"/>
              <a:gd name="connsiteX3" fmla="*/ 0 w 5298635"/>
              <a:gd name="connsiteY3" fmla="*/ 6252529 h 6252529"/>
              <a:gd name="connsiteX4" fmla="*/ 0 w 5298635"/>
              <a:gd name="connsiteY4" fmla="*/ 0 h 6252529"/>
              <a:gd name="connsiteX0" fmla="*/ 14515 w 5298635"/>
              <a:gd name="connsiteY0" fmla="*/ 0 h 3857672"/>
              <a:gd name="connsiteX1" fmla="*/ 4718064 w 5298635"/>
              <a:gd name="connsiteY1" fmla="*/ 841828 h 3857672"/>
              <a:gd name="connsiteX2" fmla="*/ 5298635 w 5298635"/>
              <a:gd name="connsiteY2" fmla="*/ 3857672 h 3857672"/>
              <a:gd name="connsiteX3" fmla="*/ 0 w 5298635"/>
              <a:gd name="connsiteY3" fmla="*/ 3857672 h 3857672"/>
              <a:gd name="connsiteX4" fmla="*/ 14515 w 5298635"/>
              <a:gd name="connsiteY4" fmla="*/ 0 h 3857672"/>
              <a:gd name="connsiteX0" fmla="*/ 14515 w 5298635"/>
              <a:gd name="connsiteY0" fmla="*/ 0 h 3857672"/>
              <a:gd name="connsiteX1" fmla="*/ 4543892 w 5298635"/>
              <a:gd name="connsiteY1" fmla="*/ 522513 h 3857672"/>
              <a:gd name="connsiteX2" fmla="*/ 5298635 w 5298635"/>
              <a:gd name="connsiteY2" fmla="*/ 3857672 h 3857672"/>
              <a:gd name="connsiteX3" fmla="*/ 0 w 5298635"/>
              <a:gd name="connsiteY3" fmla="*/ 3857672 h 3857672"/>
              <a:gd name="connsiteX4" fmla="*/ 14515 w 5298635"/>
              <a:gd name="connsiteY4" fmla="*/ 0 h 3857672"/>
              <a:gd name="connsiteX0" fmla="*/ 1396 w 5300030"/>
              <a:gd name="connsiteY0" fmla="*/ 0 h 4162472"/>
              <a:gd name="connsiteX1" fmla="*/ 4545287 w 5300030"/>
              <a:gd name="connsiteY1" fmla="*/ 827313 h 4162472"/>
              <a:gd name="connsiteX2" fmla="*/ 5300030 w 5300030"/>
              <a:gd name="connsiteY2" fmla="*/ 4162472 h 4162472"/>
              <a:gd name="connsiteX3" fmla="*/ 1395 w 5300030"/>
              <a:gd name="connsiteY3" fmla="*/ 4162472 h 4162472"/>
              <a:gd name="connsiteX4" fmla="*/ 1396 w 5300030"/>
              <a:gd name="connsiteY4" fmla="*/ 0 h 4162472"/>
              <a:gd name="connsiteX0" fmla="*/ 1396 w 5300030"/>
              <a:gd name="connsiteY0" fmla="*/ 0 h 4162472"/>
              <a:gd name="connsiteX1" fmla="*/ 4809586 w 5300030"/>
              <a:gd name="connsiteY1" fmla="*/ 988712 h 4162472"/>
              <a:gd name="connsiteX2" fmla="*/ 5300030 w 5300030"/>
              <a:gd name="connsiteY2" fmla="*/ 4162472 h 4162472"/>
              <a:gd name="connsiteX3" fmla="*/ 1395 w 5300030"/>
              <a:gd name="connsiteY3" fmla="*/ 4162472 h 4162472"/>
              <a:gd name="connsiteX4" fmla="*/ 1396 w 5300030"/>
              <a:gd name="connsiteY4" fmla="*/ 0 h 4162472"/>
              <a:gd name="connsiteX0" fmla="*/ 1396 w 5300030"/>
              <a:gd name="connsiteY0" fmla="*/ 0 h 4162472"/>
              <a:gd name="connsiteX1" fmla="*/ 5020435 w 5300030"/>
              <a:gd name="connsiteY1" fmla="*/ 1356147 h 4162472"/>
              <a:gd name="connsiteX2" fmla="*/ 5300030 w 5300030"/>
              <a:gd name="connsiteY2" fmla="*/ 4162472 h 4162472"/>
              <a:gd name="connsiteX3" fmla="*/ 1395 w 5300030"/>
              <a:gd name="connsiteY3" fmla="*/ 4162472 h 4162472"/>
              <a:gd name="connsiteX4" fmla="*/ 1396 w 5300030"/>
              <a:gd name="connsiteY4" fmla="*/ 0 h 4162472"/>
              <a:gd name="connsiteX0" fmla="*/ 1396 w 6016916"/>
              <a:gd name="connsiteY0" fmla="*/ 0 h 4175142"/>
              <a:gd name="connsiteX1" fmla="*/ 5020435 w 6016916"/>
              <a:gd name="connsiteY1" fmla="*/ 1356147 h 4175142"/>
              <a:gd name="connsiteX2" fmla="*/ 6016916 w 6016916"/>
              <a:gd name="connsiteY2" fmla="*/ 4175142 h 4175142"/>
              <a:gd name="connsiteX3" fmla="*/ 1395 w 6016916"/>
              <a:gd name="connsiteY3" fmla="*/ 4162472 h 4175142"/>
              <a:gd name="connsiteX4" fmla="*/ 1396 w 6016916"/>
              <a:gd name="connsiteY4" fmla="*/ 0 h 4175142"/>
              <a:gd name="connsiteX0" fmla="*/ 1396 w 6021475"/>
              <a:gd name="connsiteY0" fmla="*/ 0 h 4162814"/>
              <a:gd name="connsiteX1" fmla="*/ 5020435 w 6021475"/>
              <a:gd name="connsiteY1" fmla="*/ 1356147 h 4162814"/>
              <a:gd name="connsiteX2" fmla="*/ 6021475 w 6021475"/>
              <a:gd name="connsiteY2" fmla="*/ 4162814 h 4162814"/>
              <a:gd name="connsiteX3" fmla="*/ 1395 w 6021475"/>
              <a:gd name="connsiteY3" fmla="*/ 4162472 h 4162814"/>
              <a:gd name="connsiteX4" fmla="*/ 1396 w 6021475"/>
              <a:gd name="connsiteY4" fmla="*/ 0 h 41628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21475" h="4162814">
                <a:moveTo>
                  <a:pt x="1396" y="0"/>
                </a:moveTo>
                <a:lnTo>
                  <a:pt x="5020435" y="1356147"/>
                </a:lnTo>
                <a:lnTo>
                  <a:pt x="6021475" y="4162814"/>
                </a:lnTo>
                <a:lnTo>
                  <a:pt x="1395" y="4162472"/>
                </a:lnTo>
                <a:cubicBezTo>
                  <a:pt x="6233" y="2876581"/>
                  <a:pt x="-3442" y="1285891"/>
                  <a:pt x="1396" y="0"/>
                </a:cubicBezTo>
                <a:close/>
              </a:path>
            </a:pathLst>
          </a:custGeom>
          <a:solidFill>
            <a:srgbClr val="FFDD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27969426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B">
    <p:spTree>
      <p:nvGrpSpPr>
        <p:cNvPr id="1" name=""/>
        <p:cNvGrpSpPr/>
        <p:nvPr/>
      </p:nvGrpSpPr>
      <p:grpSpPr>
        <a:xfrm>
          <a:off x="0" y="0"/>
          <a:ext cx="0" cy="0"/>
          <a:chOff x="0" y="0"/>
          <a:chExt cx="0" cy="0"/>
        </a:xfrm>
      </p:grpSpPr>
      <p:sp>
        <p:nvSpPr>
          <p:cNvPr id="7" name="Picture Placeholder 9">
            <a:extLst>
              <a:ext uri="{FF2B5EF4-FFF2-40B4-BE49-F238E27FC236}">
                <a16:creationId xmlns:a16="http://schemas.microsoft.com/office/drawing/2014/main" id="{D7BC3D2D-31C3-4EA9-B8DD-23C17FEB65EE}"/>
              </a:ext>
            </a:extLst>
          </p:cNvPr>
          <p:cNvSpPr>
            <a:spLocks noGrp="1"/>
          </p:cNvSpPr>
          <p:nvPr>
            <p:ph type="pic" sz="quarter" idx="13" hasCustomPrompt="1"/>
          </p:nvPr>
        </p:nvSpPr>
        <p:spPr>
          <a:xfrm>
            <a:off x="9622289" y="1"/>
            <a:ext cx="2568132" cy="6639696"/>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sz="1800">
                <a:latin typeface="+mn-lt"/>
              </a:defRPr>
            </a:lvl1pPr>
          </a:lstStyle>
          <a:p>
            <a:pPr marL="285750" marR="0" lvl="0" indent="-285750" algn="l" defTabSz="914400" rtl="0" eaLnBrk="1" fontAlgn="auto" latinLnBrk="0" hangingPunct="1">
              <a:lnSpc>
                <a:spcPct val="90000"/>
              </a:lnSpc>
              <a:spcBef>
                <a:spcPts val="1000"/>
              </a:spcBef>
              <a:spcAft>
                <a:spcPts val="0"/>
              </a:spcAft>
              <a:buClrTx/>
              <a:buSzTx/>
              <a:tabLst/>
              <a:defRPr/>
            </a:pPr>
            <a:r>
              <a:rPr lang="en-AU" dirty="0"/>
              <a:t>Select the icon to insert a picture</a:t>
            </a:r>
          </a:p>
        </p:txBody>
      </p:sp>
    </p:spTree>
    <p:extLst>
      <p:ext uri="{BB962C8B-B14F-4D97-AF65-F5344CB8AC3E}">
        <p14:creationId xmlns:p14="http://schemas.microsoft.com/office/powerpoint/2010/main" val="2550545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 1A">
    <p:spTree>
      <p:nvGrpSpPr>
        <p:cNvPr id="1" name=""/>
        <p:cNvGrpSpPr/>
        <p:nvPr/>
      </p:nvGrpSpPr>
      <p:grpSpPr>
        <a:xfrm>
          <a:off x="0" y="0"/>
          <a:ext cx="0" cy="0"/>
          <a:chOff x="0" y="0"/>
          <a:chExt cx="0" cy="0"/>
        </a:xfrm>
      </p:grpSpPr>
      <p:sp>
        <p:nvSpPr>
          <p:cNvPr id="7" name="Picture Placeholder 10">
            <a:extLst>
              <a:ext uri="{FF2B5EF4-FFF2-40B4-BE49-F238E27FC236}">
                <a16:creationId xmlns:a16="http://schemas.microsoft.com/office/drawing/2014/main" id="{F5D1D3C9-430E-4CA9-88C5-9BC9CE119CD4}"/>
              </a:ext>
            </a:extLst>
          </p:cNvPr>
          <p:cNvSpPr>
            <a:spLocks noGrp="1"/>
          </p:cNvSpPr>
          <p:nvPr>
            <p:ph type="pic" sz="quarter" idx="13" hasCustomPrompt="1"/>
          </p:nvPr>
        </p:nvSpPr>
        <p:spPr>
          <a:xfrm>
            <a:off x="0" y="0"/>
            <a:ext cx="6102350" cy="6639597"/>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sz="1800">
                <a:latin typeface="Century Gothic" panose="020B0502020202020204" pitchFamily="34"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AU" dirty="0"/>
              <a:t>Select the icon to insert a picture</a:t>
            </a:r>
          </a:p>
          <a:p>
            <a:endParaRPr lang="en-AU" dirty="0"/>
          </a:p>
        </p:txBody>
      </p:sp>
    </p:spTree>
    <p:extLst>
      <p:ext uri="{BB962C8B-B14F-4D97-AF65-F5344CB8AC3E}">
        <p14:creationId xmlns:p14="http://schemas.microsoft.com/office/powerpoint/2010/main" val="15500189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1B">
    <p:spTree>
      <p:nvGrpSpPr>
        <p:cNvPr id="1" name=""/>
        <p:cNvGrpSpPr/>
        <p:nvPr/>
      </p:nvGrpSpPr>
      <p:grpSpPr>
        <a:xfrm>
          <a:off x="0" y="0"/>
          <a:ext cx="0" cy="0"/>
          <a:chOff x="0" y="0"/>
          <a:chExt cx="0" cy="0"/>
        </a:xfrm>
      </p:grpSpPr>
      <p:sp>
        <p:nvSpPr>
          <p:cNvPr id="7" name="Picture Placeholder 10">
            <a:extLst>
              <a:ext uri="{FF2B5EF4-FFF2-40B4-BE49-F238E27FC236}">
                <a16:creationId xmlns:a16="http://schemas.microsoft.com/office/drawing/2014/main" id="{BE680616-69F8-48B8-AFA0-4BD5BCB12BA3}"/>
              </a:ext>
            </a:extLst>
          </p:cNvPr>
          <p:cNvSpPr>
            <a:spLocks noGrp="1"/>
          </p:cNvSpPr>
          <p:nvPr>
            <p:ph type="pic" sz="quarter" idx="13" hasCustomPrompt="1"/>
          </p:nvPr>
        </p:nvSpPr>
        <p:spPr>
          <a:xfrm>
            <a:off x="0" y="0"/>
            <a:ext cx="6102350" cy="6639597"/>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sz="1800">
                <a:latin typeface="Century Gothic" panose="020B0502020202020204" pitchFamily="34"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AU" dirty="0"/>
              <a:t>Select the icon to insert a picture</a:t>
            </a:r>
          </a:p>
          <a:p>
            <a:endParaRPr lang="en-AU" dirty="0"/>
          </a:p>
        </p:txBody>
      </p:sp>
    </p:spTree>
    <p:extLst>
      <p:ext uri="{BB962C8B-B14F-4D97-AF65-F5344CB8AC3E}">
        <p14:creationId xmlns:p14="http://schemas.microsoft.com/office/powerpoint/2010/main" val="21176743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2A">
    <p:spTree>
      <p:nvGrpSpPr>
        <p:cNvPr id="1" name=""/>
        <p:cNvGrpSpPr/>
        <p:nvPr/>
      </p:nvGrpSpPr>
      <p:grpSpPr>
        <a:xfrm>
          <a:off x="0" y="0"/>
          <a:ext cx="0" cy="0"/>
          <a:chOff x="0" y="0"/>
          <a:chExt cx="0" cy="0"/>
        </a:xfrm>
      </p:grpSpPr>
      <p:sp>
        <p:nvSpPr>
          <p:cNvPr id="7" name="Picture Placeholder 10">
            <a:extLst>
              <a:ext uri="{FF2B5EF4-FFF2-40B4-BE49-F238E27FC236}">
                <a16:creationId xmlns:a16="http://schemas.microsoft.com/office/drawing/2014/main" id="{4F63B037-BFF2-4356-8838-009C6B8AEEBB}"/>
              </a:ext>
            </a:extLst>
          </p:cNvPr>
          <p:cNvSpPr>
            <a:spLocks noGrp="1"/>
          </p:cNvSpPr>
          <p:nvPr>
            <p:ph type="pic" sz="quarter" idx="13" hasCustomPrompt="1"/>
          </p:nvPr>
        </p:nvSpPr>
        <p:spPr>
          <a:xfrm>
            <a:off x="6087936" y="0"/>
            <a:ext cx="6102350" cy="6639597"/>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sz="1800">
                <a:latin typeface="Century Gothic" panose="020B0502020202020204" pitchFamily="34"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AU" dirty="0"/>
              <a:t>Select the icon to insert a picture</a:t>
            </a:r>
          </a:p>
          <a:p>
            <a:endParaRPr lang="en-AU" dirty="0"/>
          </a:p>
        </p:txBody>
      </p:sp>
    </p:spTree>
    <p:extLst>
      <p:ext uri="{BB962C8B-B14F-4D97-AF65-F5344CB8AC3E}">
        <p14:creationId xmlns:p14="http://schemas.microsoft.com/office/powerpoint/2010/main" val="17835768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2B">
    <p:spTree>
      <p:nvGrpSpPr>
        <p:cNvPr id="1" name=""/>
        <p:cNvGrpSpPr/>
        <p:nvPr/>
      </p:nvGrpSpPr>
      <p:grpSpPr>
        <a:xfrm>
          <a:off x="0" y="0"/>
          <a:ext cx="0" cy="0"/>
          <a:chOff x="0" y="0"/>
          <a:chExt cx="0" cy="0"/>
        </a:xfrm>
      </p:grpSpPr>
      <p:sp>
        <p:nvSpPr>
          <p:cNvPr id="8" name="Picture Placeholder 10">
            <a:extLst>
              <a:ext uri="{FF2B5EF4-FFF2-40B4-BE49-F238E27FC236}">
                <a16:creationId xmlns:a16="http://schemas.microsoft.com/office/drawing/2014/main" id="{4705C2AF-50F6-4C8F-8D3B-8C1B0420E38B}"/>
              </a:ext>
            </a:extLst>
          </p:cNvPr>
          <p:cNvSpPr>
            <a:spLocks noGrp="1"/>
          </p:cNvSpPr>
          <p:nvPr>
            <p:ph type="pic" sz="quarter" idx="13" hasCustomPrompt="1"/>
          </p:nvPr>
        </p:nvSpPr>
        <p:spPr>
          <a:xfrm>
            <a:off x="6087936" y="0"/>
            <a:ext cx="6102350" cy="6639597"/>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sz="1800">
                <a:latin typeface="Century Gothic" panose="020B0502020202020204" pitchFamily="34"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AU" dirty="0"/>
              <a:t>Select the icon to insert a picture</a:t>
            </a:r>
          </a:p>
          <a:p>
            <a:endParaRPr lang="en-AU" dirty="0"/>
          </a:p>
        </p:txBody>
      </p:sp>
    </p:spTree>
    <p:extLst>
      <p:ext uri="{BB962C8B-B14F-4D97-AF65-F5344CB8AC3E}">
        <p14:creationId xmlns:p14="http://schemas.microsoft.com/office/powerpoint/2010/main" val="41179291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3">
    <p:spTree>
      <p:nvGrpSpPr>
        <p:cNvPr id="1" name=""/>
        <p:cNvGrpSpPr/>
        <p:nvPr/>
      </p:nvGrpSpPr>
      <p:grpSpPr>
        <a:xfrm>
          <a:off x="0" y="0"/>
          <a:ext cx="0" cy="0"/>
          <a:chOff x="0" y="0"/>
          <a:chExt cx="0" cy="0"/>
        </a:xfrm>
      </p:grpSpPr>
      <p:sp>
        <p:nvSpPr>
          <p:cNvPr id="6" name="Picture Placeholder 9">
            <a:extLst>
              <a:ext uri="{FF2B5EF4-FFF2-40B4-BE49-F238E27FC236}">
                <a16:creationId xmlns:a16="http://schemas.microsoft.com/office/drawing/2014/main" id="{8EB7F99A-6C08-4F85-B394-26389671FADB}"/>
              </a:ext>
            </a:extLst>
          </p:cNvPr>
          <p:cNvSpPr>
            <a:spLocks noGrp="1"/>
          </p:cNvSpPr>
          <p:nvPr>
            <p:ph type="pic" sz="quarter" idx="10" hasCustomPrompt="1"/>
          </p:nvPr>
        </p:nvSpPr>
        <p:spPr>
          <a:xfrm>
            <a:off x="0" y="0"/>
            <a:ext cx="12191999" cy="3483803"/>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a:latin typeface="Century Gothic" panose="020B0502020202020204" pitchFamily="34"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AU" dirty="0"/>
              <a:t>Select the icon to insert a picture</a:t>
            </a:r>
          </a:p>
        </p:txBody>
      </p:sp>
    </p:spTree>
    <p:extLst>
      <p:ext uri="{BB962C8B-B14F-4D97-AF65-F5344CB8AC3E}">
        <p14:creationId xmlns:p14="http://schemas.microsoft.com/office/powerpoint/2010/main" val="8526155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Picture Placeholder 11">
            <a:extLst>
              <a:ext uri="{FF2B5EF4-FFF2-40B4-BE49-F238E27FC236}">
                <a16:creationId xmlns:a16="http://schemas.microsoft.com/office/drawing/2014/main" id="{03F6BBB6-59C4-492E-9479-AAE6837FB721}"/>
              </a:ext>
            </a:extLst>
          </p:cNvPr>
          <p:cNvSpPr>
            <a:spLocks noGrp="1"/>
          </p:cNvSpPr>
          <p:nvPr>
            <p:ph type="pic" sz="quarter" idx="11" hasCustomPrompt="1"/>
          </p:nvPr>
        </p:nvSpPr>
        <p:spPr>
          <a:xfrm>
            <a:off x="0" y="4456508"/>
            <a:ext cx="12188562" cy="2182812"/>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a:latin typeface="Century Gothic" panose="020B0502020202020204" pitchFamily="34"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AU" dirty="0"/>
              <a:t>Select the icon to insert a picture</a:t>
            </a:r>
          </a:p>
        </p:txBody>
      </p:sp>
    </p:spTree>
    <p:extLst>
      <p:ext uri="{BB962C8B-B14F-4D97-AF65-F5344CB8AC3E}">
        <p14:creationId xmlns:p14="http://schemas.microsoft.com/office/powerpoint/2010/main" val="27040913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Video slide">
    <p:spTree>
      <p:nvGrpSpPr>
        <p:cNvPr id="1" name=""/>
        <p:cNvGrpSpPr/>
        <p:nvPr/>
      </p:nvGrpSpPr>
      <p:grpSpPr>
        <a:xfrm>
          <a:off x="0" y="0"/>
          <a:ext cx="0" cy="0"/>
          <a:chOff x="0" y="0"/>
          <a:chExt cx="0" cy="0"/>
        </a:xfrm>
      </p:grpSpPr>
      <p:sp>
        <p:nvSpPr>
          <p:cNvPr id="8" name="Media Placeholder 8">
            <a:extLst>
              <a:ext uri="{FF2B5EF4-FFF2-40B4-BE49-F238E27FC236}">
                <a16:creationId xmlns:a16="http://schemas.microsoft.com/office/drawing/2014/main" id="{EC43A957-509F-4CE4-81D8-CAF10120F867}"/>
              </a:ext>
            </a:extLst>
          </p:cNvPr>
          <p:cNvSpPr>
            <a:spLocks noGrp="1"/>
          </p:cNvSpPr>
          <p:nvPr>
            <p:ph type="media" sz="quarter" idx="10" hasCustomPrompt="1"/>
          </p:nvPr>
        </p:nvSpPr>
        <p:spPr>
          <a:xfrm>
            <a:off x="0" y="0"/>
            <a:ext cx="12192000" cy="68580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a:latin typeface="Century Gothic" panose="020B0502020202020204" pitchFamily="34"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AU" dirty="0"/>
              <a:t>Select the icon to insert a video</a:t>
            </a:r>
          </a:p>
        </p:txBody>
      </p:sp>
    </p:spTree>
    <p:extLst>
      <p:ext uri="{BB962C8B-B14F-4D97-AF65-F5344CB8AC3E}">
        <p14:creationId xmlns:p14="http://schemas.microsoft.com/office/powerpoint/2010/main" val="347534608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5" Type="http://schemas.openxmlformats.org/officeDocument/2006/relationships/slideLayout" Target="../slideLayouts/slideLayout7.xml"/><Relationship Id="rId10" Type="http://schemas.openxmlformats.org/officeDocument/2006/relationships/theme" Target="../theme/theme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1C26ED1-0803-4DC4-8725-BF897D1B1E30}"/>
              </a:ext>
            </a:extLst>
          </p:cNvPr>
          <p:cNvSpPr/>
          <p:nvPr userDrawn="1"/>
        </p:nvSpPr>
        <p:spPr>
          <a:xfrm>
            <a:off x="0" y="6644381"/>
            <a:ext cx="12192000" cy="213619"/>
          </a:xfrm>
          <a:prstGeom prst="rect">
            <a:avLst/>
          </a:prstGeom>
          <a:solidFill>
            <a:srgbClr val="FFDD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8" name="Parallelogram 7">
            <a:extLst>
              <a:ext uri="{FF2B5EF4-FFF2-40B4-BE49-F238E27FC236}">
                <a16:creationId xmlns:a16="http://schemas.microsoft.com/office/drawing/2014/main" id="{D1F37938-F7D0-4777-BEA9-33B7375AB610}"/>
              </a:ext>
            </a:extLst>
          </p:cNvPr>
          <p:cNvSpPr/>
          <p:nvPr userDrawn="1"/>
        </p:nvSpPr>
        <p:spPr>
          <a:xfrm>
            <a:off x="10709158" y="6641867"/>
            <a:ext cx="334840" cy="215153"/>
          </a:xfrm>
          <a:prstGeom prst="parallelogram">
            <a:avLst>
              <a:gd name="adj" fmla="val 52374"/>
            </a:avLst>
          </a:prstGeom>
          <a:solidFill>
            <a:srgbClr val="231F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9" name="Parallelogram 8">
            <a:extLst>
              <a:ext uri="{FF2B5EF4-FFF2-40B4-BE49-F238E27FC236}">
                <a16:creationId xmlns:a16="http://schemas.microsoft.com/office/drawing/2014/main" id="{5E66CCE7-7530-4A2E-97B2-D43ACD990E41}"/>
              </a:ext>
            </a:extLst>
          </p:cNvPr>
          <p:cNvSpPr/>
          <p:nvPr userDrawn="1"/>
        </p:nvSpPr>
        <p:spPr>
          <a:xfrm>
            <a:off x="10287056" y="6641867"/>
            <a:ext cx="334840" cy="215153"/>
          </a:xfrm>
          <a:prstGeom prst="parallelogram">
            <a:avLst>
              <a:gd name="adj" fmla="val 52374"/>
            </a:avLst>
          </a:prstGeom>
          <a:solidFill>
            <a:srgbClr val="231F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10" name="Parallelogram 9">
            <a:extLst>
              <a:ext uri="{FF2B5EF4-FFF2-40B4-BE49-F238E27FC236}">
                <a16:creationId xmlns:a16="http://schemas.microsoft.com/office/drawing/2014/main" id="{4D151C17-3044-4E8F-85D0-FE9A58A5C098}"/>
              </a:ext>
            </a:extLst>
          </p:cNvPr>
          <p:cNvSpPr/>
          <p:nvPr userDrawn="1"/>
        </p:nvSpPr>
        <p:spPr>
          <a:xfrm>
            <a:off x="11131260" y="6641867"/>
            <a:ext cx="334840" cy="215153"/>
          </a:xfrm>
          <a:prstGeom prst="parallelogram">
            <a:avLst>
              <a:gd name="adj" fmla="val 52374"/>
            </a:avLst>
          </a:prstGeom>
          <a:solidFill>
            <a:srgbClr val="231F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11" name="Parallelogram 10">
            <a:extLst>
              <a:ext uri="{FF2B5EF4-FFF2-40B4-BE49-F238E27FC236}">
                <a16:creationId xmlns:a16="http://schemas.microsoft.com/office/drawing/2014/main" id="{B809F979-5487-4972-8C93-7111F45976EC}"/>
              </a:ext>
            </a:extLst>
          </p:cNvPr>
          <p:cNvSpPr/>
          <p:nvPr userDrawn="1"/>
        </p:nvSpPr>
        <p:spPr>
          <a:xfrm>
            <a:off x="11554412" y="6641867"/>
            <a:ext cx="334840" cy="215153"/>
          </a:xfrm>
          <a:prstGeom prst="parallelogram">
            <a:avLst>
              <a:gd name="adj" fmla="val 52374"/>
            </a:avLst>
          </a:prstGeom>
          <a:solidFill>
            <a:srgbClr val="231F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12" name="Parallelogram 11">
            <a:extLst>
              <a:ext uri="{FF2B5EF4-FFF2-40B4-BE49-F238E27FC236}">
                <a16:creationId xmlns:a16="http://schemas.microsoft.com/office/drawing/2014/main" id="{C5153D9F-A1A9-4F57-A218-10FE439C8657}"/>
              </a:ext>
            </a:extLst>
          </p:cNvPr>
          <p:cNvSpPr/>
          <p:nvPr userDrawn="1"/>
        </p:nvSpPr>
        <p:spPr>
          <a:xfrm>
            <a:off x="11970541" y="6641867"/>
            <a:ext cx="334840" cy="215153"/>
          </a:xfrm>
          <a:prstGeom prst="parallelogram">
            <a:avLst>
              <a:gd name="adj" fmla="val 52374"/>
            </a:avLst>
          </a:prstGeom>
          <a:solidFill>
            <a:srgbClr val="231F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13" name="Rectangle 12">
            <a:extLst>
              <a:ext uri="{FF2B5EF4-FFF2-40B4-BE49-F238E27FC236}">
                <a16:creationId xmlns:a16="http://schemas.microsoft.com/office/drawing/2014/main" id="{85EC2AC5-E981-4DB6-870F-E0ABA1886203}"/>
              </a:ext>
            </a:extLst>
          </p:cNvPr>
          <p:cNvSpPr/>
          <p:nvPr userDrawn="1"/>
        </p:nvSpPr>
        <p:spPr>
          <a:xfrm>
            <a:off x="12201728" y="5783952"/>
            <a:ext cx="249256" cy="1073068"/>
          </a:xfrm>
          <a:prstGeom prst="rect">
            <a:avLst/>
          </a:prstGeom>
          <a:solidFill>
            <a:srgbClr val="E6E6E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14" name="Footer Placeholder 4">
            <a:extLst>
              <a:ext uri="{FF2B5EF4-FFF2-40B4-BE49-F238E27FC236}">
                <a16:creationId xmlns:a16="http://schemas.microsoft.com/office/drawing/2014/main" id="{9D715D59-7BF6-4E51-B9EF-944EE80CCFDB}"/>
              </a:ext>
            </a:extLst>
          </p:cNvPr>
          <p:cNvSpPr txBox="1">
            <a:spLocks/>
          </p:cNvSpPr>
          <p:nvPr userDrawn="1"/>
        </p:nvSpPr>
        <p:spPr>
          <a:xfrm>
            <a:off x="201912" y="6645367"/>
            <a:ext cx="3112446" cy="216000"/>
          </a:xfrm>
          <a:prstGeom prst="rect">
            <a:avLst/>
          </a:prstGeom>
        </p:spPr>
        <p:txBody>
          <a:bodyPr vert="horz" lIns="0" tIns="0" rIns="0" bIns="0" rtlCol="0" anchor="ctr"/>
          <a:lstStyle>
            <a:defPPr>
              <a:defRPr lang="en-US"/>
            </a:defPPr>
            <a:lvl1pPr marL="0" algn="l" defTabSz="457200" rtl="0" eaLnBrk="1" latinLnBrk="0" hangingPunct="1">
              <a:defRPr sz="900" b="0" kern="1200" cap="all" baseline="0">
                <a:solidFill>
                  <a:schemeClr val="tx1"/>
                </a:solidFill>
                <a:latin typeface="Tw Cen MT"/>
                <a:ea typeface="+mn-ea"/>
                <a:cs typeface="Tw Cen MT"/>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800" dirty="0">
                <a:latin typeface="+mn-lt"/>
              </a:rPr>
              <a:t>© BUSHFIRE AND NATURAL HAZARDS CRC 2021</a:t>
            </a:r>
          </a:p>
        </p:txBody>
      </p:sp>
    </p:spTree>
    <p:extLst>
      <p:ext uri="{BB962C8B-B14F-4D97-AF65-F5344CB8AC3E}">
        <p14:creationId xmlns:p14="http://schemas.microsoft.com/office/powerpoint/2010/main" val="3610783926"/>
      </p:ext>
    </p:extLst>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6372065-1082-4C41-898D-4C58318BC7D1}"/>
              </a:ext>
            </a:extLst>
          </p:cNvPr>
          <p:cNvSpPr/>
          <p:nvPr userDrawn="1"/>
        </p:nvSpPr>
        <p:spPr>
          <a:xfrm>
            <a:off x="0" y="6644381"/>
            <a:ext cx="12192000" cy="213619"/>
          </a:xfrm>
          <a:prstGeom prst="rect">
            <a:avLst/>
          </a:prstGeom>
          <a:solidFill>
            <a:srgbClr val="FFDD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8" name="Parallelogram 7">
            <a:extLst>
              <a:ext uri="{FF2B5EF4-FFF2-40B4-BE49-F238E27FC236}">
                <a16:creationId xmlns:a16="http://schemas.microsoft.com/office/drawing/2014/main" id="{EF77FD0D-583C-422E-B5DC-7E7C1EBE7B6F}"/>
              </a:ext>
            </a:extLst>
          </p:cNvPr>
          <p:cNvSpPr/>
          <p:nvPr userDrawn="1"/>
        </p:nvSpPr>
        <p:spPr>
          <a:xfrm>
            <a:off x="10709158" y="6641867"/>
            <a:ext cx="334840" cy="215153"/>
          </a:xfrm>
          <a:prstGeom prst="parallelogram">
            <a:avLst>
              <a:gd name="adj" fmla="val 52374"/>
            </a:avLst>
          </a:prstGeom>
          <a:solidFill>
            <a:srgbClr val="231F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9" name="Parallelogram 8">
            <a:extLst>
              <a:ext uri="{FF2B5EF4-FFF2-40B4-BE49-F238E27FC236}">
                <a16:creationId xmlns:a16="http://schemas.microsoft.com/office/drawing/2014/main" id="{324D6AA4-1528-4CE7-990D-BD26371D9F7D}"/>
              </a:ext>
            </a:extLst>
          </p:cNvPr>
          <p:cNvSpPr/>
          <p:nvPr userDrawn="1"/>
        </p:nvSpPr>
        <p:spPr>
          <a:xfrm>
            <a:off x="10287056" y="6641867"/>
            <a:ext cx="334840" cy="215153"/>
          </a:xfrm>
          <a:prstGeom prst="parallelogram">
            <a:avLst>
              <a:gd name="adj" fmla="val 52374"/>
            </a:avLst>
          </a:prstGeom>
          <a:solidFill>
            <a:srgbClr val="231F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10" name="Parallelogram 9">
            <a:extLst>
              <a:ext uri="{FF2B5EF4-FFF2-40B4-BE49-F238E27FC236}">
                <a16:creationId xmlns:a16="http://schemas.microsoft.com/office/drawing/2014/main" id="{EE0512BE-6FC1-40CF-8892-EC55F1AA8BEE}"/>
              </a:ext>
            </a:extLst>
          </p:cNvPr>
          <p:cNvSpPr/>
          <p:nvPr userDrawn="1"/>
        </p:nvSpPr>
        <p:spPr>
          <a:xfrm>
            <a:off x="11131260" y="6641867"/>
            <a:ext cx="334840" cy="215153"/>
          </a:xfrm>
          <a:prstGeom prst="parallelogram">
            <a:avLst>
              <a:gd name="adj" fmla="val 52374"/>
            </a:avLst>
          </a:prstGeom>
          <a:solidFill>
            <a:srgbClr val="231F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11" name="Parallelogram 10">
            <a:extLst>
              <a:ext uri="{FF2B5EF4-FFF2-40B4-BE49-F238E27FC236}">
                <a16:creationId xmlns:a16="http://schemas.microsoft.com/office/drawing/2014/main" id="{D1C57EB9-DD30-4849-BE22-6DA91CB4F623}"/>
              </a:ext>
            </a:extLst>
          </p:cNvPr>
          <p:cNvSpPr/>
          <p:nvPr userDrawn="1"/>
        </p:nvSpPr>
        <p:spPr>
          <a:xfrm>
            <a:off x="11554412" y="6641867"/>
            <a:ext cx="334840" cy="215153"/>
          </a:xfrm>
          <a:prstGeom prst="parallelogram">
            <a:avLst>
              <a:gd name="adj" fmla="val 52374"/>
            </a:avLst>
          </a:prstGeom>
          <a:solidFill>
            <a:srgbClr val="231F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12" name="Parallelogram 11">
            <a:extLst>
              <a:ext uri="{FF2B5EF4-FFF2-40B4-BE49-F238E27FC236}">
                <a16:creationId xmlns:a16="http://schemas.microsoft.com/office/drawing/2014/main" id="{079B077D-96BF-4BEF-937D-3EE5F3AAA228}"/>
              </a:ext>
            </a:extLst>
          </p:cNvPr>
          <p:cNvSpPr/>
          <p:nvPr userDrawn="1"/>
        </p:nvSpPr>
        <p:spPr>
          <a:xfrm>
            <a:off x="11970541" y="6641867"/>
            <a:ext cx="334840" cy="215153"/>
          </a:xfrm>
          <a:prstGeom prst="parallelogram">
            <a:avLst>
              <a:gd name="adj" fmla="val 52374"/>
            </a:avLst>
          </a:prstGeom>
          <a:solidFill>
            <a:srgbClr val="231F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13" name="Rectangle 12">
            <a:extLst>
              <a:ext uri="{FF2B5EF4-FFF2-40B4-BE49-F238E27FC236}">
                <a16:creationId xmlns:a16="http://schemas.microsoft.com/office/drawing/2014/main" id="{17F70B21-D5D6-4F35-9FC2-877151D34271}"/>
              </a:ext>
            </a:extLst>
          </p:cNvPr>
          <p:cNvSpPr/>
          <p:nvPr userDrawn="1"/>
        </p:nvSpPr>
        <p:spPr>
          <a:xfrm>
            <a:off x="12201728" y="5783952"/>
            <a:ext cx="249256" cy="1073068"/>
          </a:xfrm>
          <a:prstGeom prst="rect">
            <a:avLst/>
          </a:prstGeom>
          <a:solidFill>
            <a:srgbClr val="E6E6E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3116767865"/>
      </p:ext>
    </p:extLst>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7" r:id="rId5"/>
    <p:sldLayoutId id="2147483658" r:id="rId6"/>
    <p:sldLayoutId id="2147483659" r:id="rId7"/>
    <p:sldLayoutId id="2147483660" r:id="rId8"/>
    <p:sldLayoutId id="2147483661" r:id="rId9"/>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jp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DE27D272-F4D2-4B9B-9FA1-AD2AFD73DE79}"/>
              </a:ext>
            </a:extLst>
          </p:cNvPr>
          <p:cNvSpPr>
            <a:spLocks noGrp="1"/>
          </p:cNvSpPr>
          <p:nvPr>
            <p:ph type="pic" sz="quarter" idx="10"/>
          </p:nvPr>
        </p:nvSpPr>
        <p:spPr/>
      </p:sp>
      <p:pic>
        <p:nvPicPr>
          <p:cNvPr id="6" name="Picture 5">
            <a:extLst>
              <a:ext uri="{FF2B5EF4-FFF2-40B4-BE49-F238E27FC236}">
                <a16:creationId xmlns:a16="http://schemas.microsoft.com/office/drawing/2014/main" id="{577BCF3D-3202-43E4-A510-8C46A3BE52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8889" y="5325794"/>
            <a:ext cx="200025" cy="200025"/>
          </a:xfrm>
          <a:prstGeom prst="rect">
            <a:avLst/>
          </a:prstGeom>
        </p:spPr>
      </p:pic>
      <p:pic>
        <p:nvPicPr>
          <p:cNvPr id="7" name="Picture 6">
            <a:extLst>
              <a:ext uri="{FF2B5EF4-FFF2-40B4-BE49-F238E27FC236}">
                <a16:creationId xmlns:a16="http://schemas.microsoft.com/office/drawing/2014/main" id="{80F78D1D-3AAF-42C2-B714-5BA52E829E7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28889" y="5623311"/>
            <a:ext cx="200025" cy="200025"/>
          </a:xfrm>
          <a:prstGeom prst="rect">
            <a:avLst/>
          </a:prstGeom>
        </p:spPr>
      </p:pic>
      <p:sp>
        <p:nvSpPr>
          <p:cNvPr id="8" name="TextBox 7">
            <a:extLst>
              <a:ext uri="{FF2B5EF4-FFF2-40B4-BE49-F238E27FC236}">
                <a16:creationId xmlns:a16="http://schemas.microsoft.com/office/drawing/2014/main" id="{0BD31182-2FAB-494D-8EF9-1F2C9548B5B4}"/>
              </a:ext>
            </a:extLst>
          </p:cNvPr>
          <p:cNvSpPr txBox="1"/>
          <p:nvPr/>
        </p:nvSpPr>
        <p:spPr>
          <a:xfrm>
            <a:off x="1228914" y="5352527"/>
            <a:ext cx="3185487" cy="297517"/>
          </a:xfrm>
          <a:prstGeom prst="rect">
            <a:avLst/>
          </a:prstGeom>
          <a:noFill/>
        </p:spPr>
        <p:txBody>
          <a:bodyPr wrap="none" rtlCol="0">
            <a:spAutoFit/>
          </a:bodyPr>
          <a:lstStyle/>
          <a:p>
            <a:r>
              <a:rPr lang="en-GB" sz="2000" baseline="30000" dirty="0"/>
              <a:t>@Facebook username (if available) </a:t>
            </a:r>
          </a:p>
        </p:txBody>
      </p:sp>
      <p:sp>
        <p:nvSpPr>
          <p:cNvPr id="9" name="TextBox 8">
            <a:extLst>
              <a:ext uri="{FF2B5EF4-FFF2-40B4-BE49-F238E27FC236}">
                <a16:creationId xmlns:a16="http://schemas.microsoft.com/office/drawing/2014/main" id="{4F90F880-F5D5-48F9-8DE0-859D28FA7F85}"/>
              </a:ext>
            </a:extLst>
          </p:cNvPr>
          <p:cNvSpPr txBox="1"/>
          <p:nvPr/>
        </p:nvSpPr>
        <p:spPr>
          <a:xfrm>
            <a:off x="1228914" y="5650044"/>
            <a:ext cx="2813591" cy="297517"/>
          </a:xfrm>
          <a:prstGeom prst="rect">
            <a:avLst/>
          </a:prstGeom>
          <a:noFill/>
        </p:spPr>
        <p:txBody>
          <a:bodyPr wrap="none" rtlCol="0">
            <a:spAutoFit/>
          </a:bodyPr>
          <a:lstStyle/>
          <a:p>
            <a:r>
              <a:rPr lang="en-GB" sz="2000" b="0" i="0" u="none" strike="noStrike" baseline="30000" dirty="0">
                <a:solidFill>
                  <a:srgbClr val="231F20"/>
                </a:solidFill>
              </a:rPr>
              <a:t>@Twitter username (if available)</a:t>
            </a:r>
          </a:p>
        </p:txBody>
      </p:sp>
      <p:sp>
        <p:nvSpPr>
          <p:cNvPr id="10" name="TextBox 9">
            <a:extLst>
              <a:ext uri="{FF2B5EF4-FFF2-40B4-BE49-F238E27FC236}">
                <a16:creationId xmlns:a16="http://schemas.microsoft.com/office/drawing/2014/main" id="{04665494-2959-4530-A88C-F8AA26CAC1FB}"/>
              </a:ext>
            </a:extLst>
          </p:cNvPr>
          <p:cNvSpPr txBox="1"/>
          <p:nvPr/>
        </p:nvSpPr>
        <p:spPr>
          <a:xfrm>
            <a:off x="1028889" y="1567782"/>
            <a:ext cx="7538573" cy="3683060"/>
          </a:xfrm>
          <a:prstGeom prst="rect">
            <a:avLst/>
          </a:prstGeom>
          <a:noFill/>
        </p:spPr>
        <p:txBody>
          <a:bodyPr wrap="square" rtlCol="0">
            <a:spAutoFit/>
          </a:bodyPr>
          <a:lstStyle/>
          <a:p>
            <a:r>
              <a:rPr lang="en-US" sz="3200" b="1" dirty="0">
                <a:solidFill>
                  <a:srgbClr val="EF3829"/>
                </a:solidFill>
                <a:latin typeface="+mj-lt"/>
              </a:rPr>
              <a:t>▌</a:t>
            </a:r>
            <a:r>
              <a:rPr lang="en-US" sz="3200" b="1" dirty="0">
                <a:latin typeface="+mj-lt"/>
              </a:rPr>
              <a:t>Induction Presentation Template for (</a:t>
            </a:r>
            <a:r>
              <a:rPr lang="en-US" sz="3200" b="1" dirty="0">
                <a:solidFill>
                  <a:srgbClr val="C00000"/>
                </a:solidFill>
                <a:latin typeface="+mj-lt"/>
              </a:rPr>
              <a:t>insert name of volunteering group</a:t>
            </a:r>
            <a:r>
              <a:rPr lang="en-US" sz="3200" b="1" dirty="0">
                <a:latin typeface="+mj-lt"/>
              </a:rPr>
              <a:t>)</a:t>
            </a:r>
          </a:p>
          <a:p>
            <a:endParaRPr lang="en-US" sz="3200" b="1" dirty="0">
              <a:latin typeface="+mj-lt"/>
            </a:endParaRPr>
          </a:p>
          <a:p>
            <a:r>
              <a:rPr lang="en-GB" sz="3200" b="1" baseline="30000" dirty="0"/>
              <a:t>[</a:t>
            </a:r>
            <a:r>
              <a:rPr lang="en-GB" sz="3200" b="1" baseline="30000" dirty="0">
                <a:solidFill>
                  <a:srgbClr val="C00000"/>
                </a:solidFill>
              </a:rPr>
              <a:t>Insert Date</a:t>
            </a:r>
            <a:r>
              <a:rPr lang="en-GB" sz="3200" b="1" baseline="30000" dirty="0"/>
              <a:t>] 2021</a:t>
            </a:r>
          </a:p>
          <a:p>
            <a:endParaRPr lang="en-GB" sz="2000" b="1" baseline="30000" dirty="0"/>
          </a:p>
          <a:p>
            <a:r>
              <a:rPr lang="en-AU" sz="2000" b="1" baseline="30000" dirty="0">
                <a:solidFill>
                  <a:srgbClr val="002060"/>
                </a:solidFill>
              </a:rPr>
              <a:t>Name of individual giving the induction presentation </a:t>
            </a:r>
          </a:p>
          <a:p>
            <a:endParaRPr lang="en-AU" sz="2000" b="1" baseline="30000" dirty="0"/>
          </a:p>
          <a:p>
            <a:r>
              <a:rPr lang="en-AU" sz="1200" dirty="0">
                <a:effectLst/>
                <a:highlight>
                  <a:srgbClr val="FFFF00"/>
                </a:highlight>
                <a:latin typeface="Century Gothic" panose="020B0502020202020204" pitchFamily="34" charset="0"/>
                <a:ea typeface="Calibri" panose="020F0502020204030204" pitchFamily="34" charset="0"/>
                <a:cs typeface="Times New Roman" panose="02020603050405020304" pitchFamily="18" charset="0"/>
              </a:rPr>
              <a:t>You may find this template helpful for writing your induction presentation. Simply replace the text in this document with text that is relevant to your group. Remember to delete this paragraph when you are finished!</a:t>
            </a:r>
            <a:endParaRPr lang="en-AU" sz="1200" dirty="0">
              <a:effectLst/>
              <a:latin typeface="Century Gothic" panose="020B0502020202020204" pitchFamily="34" charset="0"/>
              <a:ea typeface="Calibri" panose="020F0502020204030204" pitchFamily="34" charset="0"/>
              <a:cs typeface="Times New Roman" panose="02020603050405020304" pitchFamily="18" charset="0"/>
            </a:endParaRPr>
          </a:p>
          <a:p>
            <a:endParaRPr lang="en-AU" sz="2000" baseline="30000" dirty="0"/>
          </a:p>
          <a:p>
            <a:r>
              <a:rPr lang="en-AU" sz="2000" baseline="30000" dirty="0"/>
              <a:t>Street Address</a:t>
            </a:r>
          </a:p>
          <a:p>
            <a:r>
              <a:rPr lang="en-AU" sz="2000" baseline="30000" dirty="0"/>
              <a:t>Suburb, State, and Postcode</a:t>
            </a:r>
            <a:endParaRPr lang="en-GB" sz="2000" b="1" spc="300" baseline="30000" dirty="0"/>
          </a:p>
        </p:txBody>
      </p:sp>
      <p:pic>
        <p:nvPicPr>
          <p:cNvPr id="11" name="Picture 10">
            <a:extLst>
              <a:ext uri="{FF2B5EF4-FFF2-40B4-BE49-F238E27FC236}">
                <a16:creationId xmlns:a16="http://schemas.microsoft.com/office/drawing/2014/main" id="{17623B3A-7EF4-4CE9-9F9F-4727554468D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607498" y="5563444"/>
            <a:ext cx="5467271" cy="789792"/>
          </a:xfrm>
          <a:prstGeom prst="rect">
            <a:avLst/>
          </a:prstGeom>
        </p:spPr>
      </p:pic>
      <p:pic>
        <p:nvPicPr>
          <p:cNvPr id="13" name="Picture 12" descr="Graphical user interface, application&#10;&#10;Description automatically generated">
            <a:extLst>
              <a:ext uri="{FF2B5EF4-FFF2-40B4-BE49-F238E27FC236}">
                <a16:creationId xmlns:a16="http://schemas.microsoft.com/office/drawing/2014/main" id="{1C1DFA66-6006-4B54-81D8-DFD9AE6742BB}"/>
              </a:ext>
            </a:extLst>
          </p:cNvPr>
          <p:cNvPicPr/>
          <p:nvPr/>
        </p:nvPicPr>
        <p:blipFill>
          <a:blip r:embed="rId6">
            <a:extLst>
              <a:ext uri="{28A0092B-C50C-407E-A947-70E740481C1C}">
                <a14:useLocalDpi xmlns:a14="http://schemas.microsoft.com/office/drawing/2010/main" val="0"/>
              </a:ext>
            </a:extLst>
          </a:blip>
          <a:srcRect/>
          <a:stretch>
            <a:fillRect/>
          </a:stretch>
        </p:blipFill>
        <p:spPr bwMode="auto">
          <a:xfrm>
            <a:off x="10209039" y="258382"/>
            <a:ext cx="1750897" cy="492763"/>
          </a:xfrm>
          <a:prstGeom prst="rect">
            <a:avLst/>
          </a:prstGeom>
          <a:noFill/>
          <a:ln>
            <a:noFill/>
          </a:ln>
        </p:spPr>
      </p:pic>
      <p:pic>
        <p:nvPicPr>
          <p:cNvPr id="15" name="Picture 14" descr="Text&#10;&#10;Description automatically generated">
            <a:extLst>
              <a:ext uri="{FF2B5EF4-FFF2-40B4-BE49-F238E27FC236}">
                <a16:creationId xmlns:a16="http://schemas.microsoft.com/office/drawing/2014/main" id="{543CB8AB-00FE-4173-A4C4-8D3B8613863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443137" y="941391"/>
            <a:ext cx="1282700" cy="421738"/>
          </a:xfrm>
          <a:prstGeom prst="rect">
            <a:avLst/>
          </a:prstGeom>
        </p:spPr>
      </p:pic>
    </p:spTree>
    <p:extLst>
      <p:ext uri="{BB962C8B-B14F-4D97-AF65-F5344CB8AC3E}">
        <p14:creationId xmlns:p14="http://schemas.microsoft.com/office/powerpoint/2010/main" val="31217784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04EC51B-B58A-48B1-8B09-5BE3A46CB0A9}"/>
              </a:ext>
            </a:extLst>
          </p:cNvPr>
          <p:cNvSpPr txBox="1"/>
          <p:nvPr/>
        </p:nvSpPr>
        <p:spPr>
          <a:xfrm>
            <a:off x="383516" y="249502"/>
            <a:ext cx="11028196" cy="830997"/>
          </a:xfrm>
          <a:prstGeom prst="rect">
            <a:avLst/>
          </a:prstGeom>
          <a:noFill/>
        </p:spPr>
        <p:txBody>
          <a:bodyPr wrap="square" rtlCol="0">
            <a:spAutoFit/>
          </a:bodyPr>
          <a:lstStyle/>
          <a:p>
            <a:r>
              <a:rPr lang="en-US" sz="4800" b="1" dirty="0">
                <a:solidFill>
                  <a:srgbClr val="EF3829"/>
                </a:solidFill>
                <a:latin typeface="Century Gothic" panose="020B0502020202020204" pitchFamily="34" charset="0"/>
              </a:rPr>
              <a:t>▌</a:t>
            </a:r>
            <a:r>
              <a:rPr lang="en-US" sz="4800" b="1" dirty="0">
                <a:latin typeface="Century Gothic" panose="020B0502020202020204" pitchFamily="34" charset="0"/>
              </a:rPr>
              <a:t>Roster Information (if applicable)</a:t>
            </a:r>
          </a:p>
        </p:txBody>
      </p:sp>
      <p:sp>
        <p:nvSpPr>
          <p:cNvPr id="5" name="TextBox 4">
            <a:extLst>
              <a:ext uri="{FF2B5EF4-FFF2-40B4-BE49-F238E27FC236}">
                <a16:creationId xmlns:a16="http://schemas.microsoft.com/office/drawing/2014/main" id="{895DFCE3-065B-4D69-BF97-0D1018772170}"/>
              </a:ext>
            </a:extLst>
          </p:cNvPr>
          <p:cNvSpPr txBox="1"/>
          <p:nvPr/>
        </p:nvSpPr>
        <p:spPr>
          <a:xfrm>
            <a:off x="475488" y="1244043"/>
            <a:ext cx="11241556" cy="3693319"/>
          </a:xfrm>
          <a:prstGeom prst="rect">
            <a:avLst/>
          </a:prstGeom>
          <a:noFill/>
        </p:spPr>
        <p:txBody>
          <a:bodyPr wrap="square" rtlCol="0">
            <a:spAutoFit/>
          </a:bodyPr>
          <a:lstStyle/>
          <a:p>
            <a:r>
              <a:rPr lang="en-AU" sz="1600" dirty="0">
                <a:latin typeface="Century Gothic" panose="020B0502020202020204" pitchFamily="34" charset="0"/>
              </a:rPr>
              <a:t>Include information on: </a:t>
            </a:r>
          </a:p>
          <a:p>
            <a:endParaRPr lang="en-AU" sz="1600" dirty="0">
              <a:latin typeface="Century Gothic" panose="020B0502020202020204" pitchFamily="34" charset="0"/>
              <a:cs typeface="Helvetica Neue Light"/>
            </a:endParaRPr>
          </a:p>
          <a:p>
            <a:pPr marL="12700">
              <a:lnSpc>
                <a:spcPct val="100000"/>
              </a:lnSpc>
              <a:tabLst>
                <a:tab pos="241300" algn="l"/>
              </a:tabLst>
            </a:pPr>
            <a:r>
              <a:rPr lang="en-AU" sz="1600" spc="-110" dirty="0">
                <a:solidFill>
                  <a:srgbClr val="173A64"/>
                </a:solidFill>
                <a:latin typeface="Century Gothic" panose="020B0502020202020204" pitchFamily="34" charset="0"/>
                <a:cs typeface="Helvetica Neue Light"/>
              </a:rPr>
              <a:t>•	</a:t>
            </a:r>
            <a:r>
              <a:rPr lang="en-AU" sz="1600" spc="-110" dirty="0">
                <a:solidFill>
                  <a:srgbClr val="343433"/>
                </a:solidFill>
                <a:latin typeface="Century Gothic" panose="020B0502020202020204" pitchFamily="34" charset="0"/>
                <a:cs typeface="Helvetica Neue Light"/>
              </a:rPr>
              <a:t>What the roster system is</a:t>
            </a:r>
            <a:endParaRPr lang="en-AU" sz="1600" dirty="0">
              <a:latin typeface="Century Gothic" panose="020B0502020202020204" pitchFamily="34" charset="0"/>
              <a:cs typeface="Helvetica Neue Light"/>
            </a:endParaRPr>
          </a:p>
          <a:p>
            <a:pPr marL="423545" indent="-171450">
              <a:spcBef>
                <a:spcPts val="180"/>
              </a:spcBef>
              <a:buBlip>
                <a:blip r:embed="rId3"/>
              </a:buBlip>
              <a:tabLst>
                <a:tab pos="480695" algn="l"/>
              </a:tabLst>
            </a:pPr>
            <a:r>
              <a:rPr lang="en-AU" sz="1600" dirty="0">
                <a:solidFill>
                  <a:srgbClr val="343433"/>
                </a:solidFill>
                <a:latin typeface="Century Gothic" panose="020B0502020202020204" pitchFamily="34" charset="0"/>
                <a:cs typeface="Helvetica Neue Light"/>
              </a:rPr>
              <a:t>Explain what the roster system is. </a:t>
            </a:r>
            <a:endParaRPr lang="en-AU" sz="1600" dirty="0">
              <a:latin typeface="Century Gothic" panose="020B0502020202020204" pitchFamily="34" charset="0"/>
              <a:cs typeface="Helvetica Neue Light"/>
            </a:endParaRPr>
          </a:p>
          <a:p>
            <a:pPr>
              <a:lnSpc>
                <a:spcPct val="100000"/>
              </a:lnSpc>
              <a:spcBef>
                <a:spcPts val="15"/>
              </a:spcBef>
            </a:pPr>
            <a:endParaRPr lang="en-AU" sz="1600" dirty="0">
              <a:latin typeface="Century Gothic" panose="020B0502020202020204" pitchFamily="34" charset="0"/>
              <a:cs typeface="Helvetica Neue Light"/>
            </a:endParaRPr>
          </a:p>
          <a:p>
            <a:pPr marL="12700">
              <a:lnSpc>
                <a:spcPct val="100000"/>
              </a:lnSpc>
              <a:tabLst>
                <a:tab pos="241300" algn="l"/>
              </a:tabLst>
            </a:pPr>
            <a:r>
              <a:rPr lang="en-AU" sz="1600" spc="-110" dirty="0">
                <a:solidFill>
                  <a:srgbClr val="173A64"/>
                </a:solidFill>
                <a:latin typeface="Century Gothic" panose="020B0502020202020204" pitchFamily="34" charset="0"/>
                <a:cs typeface="Helvetica Neue Light"/>
              </a:rPr>
              <a:t>•	</a:t>
            </a:r>
            <a:r>
              <a:rPr lang="en-AU" sz="1600" spc="-110" dirty="0">
                <a:solidFill>
                  <a:srgbClr val="343433"/>
                </a:solidFill>
                <a:latin typeface="Century Gothic" panose="020B0502020202020204" pitchFamily="34" charset="0"/>
                <a:cs typeface="Helvetica Neue Light"/>
              </a:rPr>
              <a:t>How the roster system works </a:t>
            </a:r>
            <a:endParaRPr lang="en-AU" sz="1600" dirty="0">
              <a:latin typeface="Century Gothic" panose="020B0502020202020204" pitchFamily="34" charset="0"/>
              <a:cs typeface="Helvetica Neue Light"/>
            </a:endParaRPr>
          </a:p>
          <a:p>
            <a:pPr marL="423545" indent="-171450">
              <a:lnSpc>
                <a:spcPct val="100000"/>
              </a:lnSpc>
              <a:spcBef>
                <a:spcPts val="180"/>
              </a:spcBef>
              <a:buBlip>
                <a:blip r:embed="rId3"/>
              </a:buBlip>
              <a:tabLst>
                <a:tab pos="480695" algn="l"/>
              </a:tabLst>
            </a:pPr>
            <a:r>
              <a:rPr lang="en-AU" sz="1600" dirty="0">
                <a:solidFill>
                  <a:srgbClr val="343433"/>
                </a:solidFill>
                <a:latin typeface="Century Gothic" panose="020B0502020202020204" pitchFamily="34" charset="0"/>
                <a:cs typeface="Helvetica Neue Light"/>
              </a:rPr>
              <a:t>Explain how the roster system works and how it is organised/structured. </a:t>
            </a:r>
            <a:endParaRPr lang="en-GB" sz="1600" dirty="0">
              <a:effectLst/>
              <a:latin typeface="Century Gothic" panose="020B0502020202020204" pitchFamily="34" charset="0"/>
              <a:ea typeface="Calibri" panose="020F0502020204030204" pitchFamily="34" charset="0"/>
              <a:cs typeface="Times New Roman" panose="02020603050405020304" pitchFamily="18" charset="0"/>
            </a:endParaRPr>
          </a:p>
          <a:p>
            <a:pPr marL="252095">
              <a:lnSpc>
                <a:spcPct val="100000"/>
              </a:lnSpc>
              <a:spcBef>
                <a:spcPts val="180"/>
              </a:spcBef>
              <a:tabLst>
                <a:tab pos="480695" algn="l"/>
              </a:tabLst>
            </a:pPr>
            <a:endParaRPr lang="en-AU" sz="1600" dirty="0">
              <a:latin typeface="Century Gothic" panose="020B0502020202020204" pitchFamily="34" charset="0"/>
              <a:cs typeface="Helvetica Neue Light"/>
            </a:endParaRPr>
          </a:p>
          <a:p>
            <a:pPr marL="12700">
              <a:lnSpc>
                <a:spcPct val="100000"/>
              </a:lnSpc>
              <a:tabLst>
                <a:tab pos="241300" algn="l"/>
              </a:tabLst>
            </a:pPr>
            <a:r>
              <a:rPr lang="en-AU" sz="1600" spc="-110" dirty="0">
                <a:solidFill>
                  <a:srgbClr val="173A64"/>
                </a:solidFill>
                <a:latin typeface="Century Gothic" panose="020B0502020202020204" pitchFamily="34" charset="0"/>
                <a:cs typeface="Helvetica Neue Light"/>
              </a:rPr>
              <a:t>•	</a:t>
            </a:r>
            <a:r>
              <a:rPr lang="en-AU" sz="1600" spc="-110" dirty="0">
                <a:solidFill>
                  <a:srgbClr val="343433"/>
                </a:solidFill>
                <a:latin typeface="Century Gothic" panose="020B0502020202020204" pitchFamily="34" charset="0"/>
                <a:cs typeface="Helvetica Neue Light"/>
              </a:rPr>
              <a:t>Expectations</a:t>
            </a:r>
            <a:endParaRPr lang="en-AU" sz="1600" dirty="0">
              <a:latin typeface="Century Gothic" panose="020B0502020202020204" pitchFamily="34" charset="0"/>
              <a:cs typeface="Helvetica Neue Light"/>
            </a:endParaRPr>
          </a:p>
          <a:p>
            <a:pPr marL="423545" indent="-171450">
              <a:lnSpc>
                <a:spcPct val="100000"/>
              </a:lnSpc>
              <a:spcBef>
                <a:spcPts val="180"/>
              </a:spcBef>
              <a:buBlip>
                <a:blip r:embed="rId3"/>
              </a:buBlip>
              <a:tabLst>
                <a:tab pos="480695" algn="l"/>
              </a:tabLst>
            </a:pPr>
            <a:r>
              <a:rPr lang="en-AU" sz="1600" dirty="0">
                <a:solidFill>
                  <a:srgbClr val="343433"/>
                </a:solidFill>
                <a:latin typeface="Century Gothic" panose="020B0502020202020204" pitchFamily="34" charset="0"/>
                <a:cs typeface="Helvetica Neue Light"/>
              </a:rPr>
              <a:t>Include </a:t>
            </a:r>
            <a:r>
              <a:rPr lang="en-GB" sz="1600" dirty="0">
                <a:effectLst/>
                <a:latin typeface="Century Gothic" panose="020B0502020202020204" pitchFamily="34" charset="0"/>
                <a:ea typeface="Calibri" panose="020F0502020204030204" pitchFamily="34" charset="0"/>
                <a:cs typeface="Times New Roman" panose="02020603050405020304" pitchFamily="18" charset="0"/>
              </a:rPr>
              <a:t>any expectations on how often new volunteers can expect to be on duty or on call once they have completed their induction and basic training. </a:t>
            </a:r>
          </a:p>
          <a:p>
            <a:pPr marL="252095">
              <a:lnSpc>
                <a:spcPct val="100000"/>
              </a:lnSpc>
              <a:spcBef>
                <a:spcPts val="180"/>
              </a:spcBef>
              <a:tabLst>
                <a:tab pos="480695" algn="l"/>
              </a:tabLst>
            </a:pPr>
            <a:endParaRPr lang="en-AU" sz="1600" dirty="0">
              <a:latin typeface="Century Gothic" panose="020B0502020202020204" pitchFamily="34" charset="0"/>
              <a:cs typeface="Helvetica Neue Light"/>
            </a:endParaRPr>
          </a:p>
          <a:p>
            <a:pPr marL="12700">
              <a:lnSpc>
                <a:spcPct val="100000"/>
              </a:lnSpc>
              <a:spcBef>
                <a:spcPts val="5"/>
              </a:spcBef>
              <a:tabLst>
                <a:tab pos="240665" algn="l"/>
              </a:tabLst>
            </a:pPr>
            <a:r>
              <a:rPr lang="en-AU" sz="1600" spc="-110" dirty="0">
                <a:solidFill>
                  <a:srgbClr val="173A64"/>
                </a:solidFill>
                <a:latin typeface="Century Gothic" panose="020B0502020202020204" pitchFamily="34" charset="0"/>
                <a:cs typeface="Helvetica Neue Light"/>
              </a:rPr>
              <a:t>•	</a:t>
            </a:r>
            <a:r>
              <a:rPr lang="en-AU" sz="1600" spc="-5" dirty="0">
                <a:solidFill>
                  <a:srgbClr val="343433"/>
                </a:solidFill>
                <a:latin typeface="Century Gothic" panose="020B0502020202020204" pitchFamily="34" charset="0"/>
                <a:cs typeface="Helvetica Neue Light"/>
              </a:rPr>
              <a:t>Team allocation  </a:t>
            </a:r>
            <a:endParaRPr lang="en-AU" sz="1600" dirty="0">
              <a:latin typeface="Century Gothic" panose="020B0502020202020204" pitchFamily="34" charset="0"/>
              <a:cs typeface="Helvetica Neue Light"/>
            </a:endParaRPr>
          </a:p>
          <a:p>
            <a:pPr marL="423545" indent="-171450">
              <a:spcBef>
                <a:spcPts val="180"/>
              </a:spcBef>
              <a:buSzPct val="100000"/>
              <a:buBlip>
                <a:blip r:embed="rId3"/>
              </a:buBlip>
              <a:tabLst>
                <a:tab pos="480695" algn="l"/>
              </a:tabLst>
            </a:pPr>
            <a:r>
              <a:rPr lang="en-AU" sz="1600" dirty="0">
                <a:solidFill>
                  <a:srgbClr val="343433"/>
                </a:solidFill>
                <a:latin typeface="Century Gothic" panose="020B0502020202020204" pitchFamily="34" charset="0"/>
                <a:cs typeface="Helvetica Neue Light"/>
              </a:rPr>
              <a:t>Include any information on team allocation (if necessary). </a:t>
            </a:r>
            <a:endParaRPr lang="en-AU" sz="1600" dirty="0">
              <a:latin typeface="Century Gothic" panose="020B0502020202020204" pitchFamily="34" charset="0"/>
              <a:cs typeface="Helvetica Neue Light"/>
            </a:endParaRPr>
          </a:p>
        </p:txBody>
      </p:sp>
    </p:spTree>
    <p:extLst>
      <p:ext uri="{BB962C8B-B14F-4D97-AF65-F5344CB8AC3E}">
        <p14:creationId xmlns:p14="http://schemas.microsoft.com/office/powerpoint/2010/main" val="24234749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04EC51B-B58A-48B1-8B09-5BE3A46CB0A9}"/>
              </a:ext>
            </a:extLst>
          </p:cNvPr>
          <p:cNvSpPr txBox="1"/>
          <p:nvPr/>
        </p:nvSpPr>
        <p:spPr>
          <a:xfrm>
            <a:off x="383516" y="249502"/>
            <a:ext cx="11028196" cy="830997"/>
          </a:xfrm>
          <a:prstGeom prst="rect">
            <a:avLst/>
          </a:prstGeom>
          <a:noFill/>
        </p:spPr>
        <p:txBody>
          <a:bodyPr wrap="square" rtlCol="0">
            <a:spAutoFit/>
          </a:bodyPr>
          <a:lstStyle/>
          <a:p>
            <a:r>
              <a:rPr lang="en-US" sz="4800" b="1" dirty="0">
                <a:solidFill>
                  <a:srgbClr val="EF3829"/>
                </a:solidFill>
                <a:latin typeface="Century Gothic" panose="020B0502020202020204" pitchFamily="34" charset="0"/>
              </a:rPr>
              <a:t>▌</a:t>
            </a:r>
            <a:r>
              <a:rPr lang="en-US" sz="4800" b="1" dirty="0">
                <a:latin typeface="Century Gothic" panose="020B0502020202020204" pitchFamily="34" charset="0"/>
              </a:rPr>
              <a:t>Occupational Health and Safety </a:t>
            </a:r>
          </a:p>
        </p:txBody>
      </p:sp>
      <p:sp>
        <p:nvSpPr>
          <p:cNvPr id="5" name="TextBox 4">
            <a:extLst>
              <a:ext uri="{FF2B5EF4-FFF2-40B4-BE49-F238E27FC236}">
                <a16:creationId xmlns:a16="http://schemas.microsoft.com/office/drawing/2014/main" id="{895DFCE3-065B-4D69-BF97-0D1018772170}"/>
              </a:ext>
            </a:extLst>
          </p:cNvPr>
          <p:cNvSpPr txBox="1"/>
          <p:nvPr/>
        </p:nvSpPr>
        <p:spPr>
          <a:xfrm>
            <a:off x="475488" y="1244043"/>
            <a:ext cx="11241556" cy="1077218"/>
          </a:xfrm>
          <a:prstGeom prst="rect">
            <a:avLst/>
          </a:prstGeom>
          <a:noFill/>
        </p:spPr>
        <p:txBody>
          <a:bodyPr wrap="square" rtlCol="0">
            <a:spAutoFit/>
          </a:bodyPr>
          <a:lstStyle/>
          <a:p>
            <a:r>
              <a:rPr lang="en-AU" sz="1600" dirty="0">
                <a:latin typeface="Century Gothic" panose="020B0502020202020204" pitchFamily="34" charset="0"/>
              </a:rPr>
              <a:t>Include information on these policies, whether it be specific to your individual group, service, and/or organisation.</a:t>
            </a:r>
          </a:p>
          <a:p>
            <a:endParaRPr lang="en-AU" sz="1600" dirty="0">
              <a:latin typeface="Century Gothic" panose="020B0502020202020204" pitchFamily="34" charset="0"/>
              <a:cs typeface="Helvetica Neue Light"/>
            </a:endParaRPr>
          </a:p>
          <a:p>
            <a:pPr marL="12700">
              <a:lnSpc>
                <a:spcPct val="100000"/>
              </a:lnSpc>
              <a:tabLst>
                <a:tab pos="241300" algn="l"/>
              </a:tabLst>
            </a:pPr>
            <a:endParaRPr lang="en-AU" sz="1600" dirty="0">
              <a:latin typeface="Century Gothic" panose="020B0502020202020204" pitchFamily="34" charset="0"/>
              <a:cs typeface="Helvetica Neue Light"/>
            </a:endParaRPr>
          </a:p>
        </p:txBody>
      </p:sp>
    </p:spTree>
    <p:extLst>
      <p:ext uri="{BB962C8B-B14F-4D97-AF65-F5344CB8AC3E}">
        <p14:creationId xmlns:p14="http://schemas.microsoft.com/office/powerpoint/2010/main" val="8221083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04EC51B-B58A-48B1-8B09-5BE3A46CB0A9}"/>
              </a:ext>
            </a:extLst>
          </p:cNvPr>
          <p:cNvSpPr txBox="1"/>
          <p:nvPr/>
        </p:nvSpPr>
        <p:spPr>
          <a:xfrm>
            <a:off x="383516" y="249502"/>
            <a:ext cx="11028196" cy="830997"/>
          </a:xfrm>
          <a:prstGeom prst="rect">
            <a:avLst/>
          </a:prstGeom>
          <a:noFill/>
        </p:spPr>
        <p:txBody>
          <a:bodyPr wrap="square" rtlCol="0">
            <a:spAutoFit/>
          </a:bodyPr>
          <a:lstStyle/>
          <a:p>
            <a:r>
              <a:rPr lang="en-US" sz="4800" b="1" dirty="0">
                <a:solidFill>
                  <a:srgbClr val="EF3829"/>
                </a:solidFill>
                <a:latin typeface="Century Gothic" panose="020B0502020202020204" pitchFamily="34" charset="0"/>
              </a:rPr>
              <a:t>▌</a:t>
            </a:r>
            <a:r>
              <a:rPr lang="en-US" sz="4800" b="1" dirty="0">
                <a:latin typeface="Century Gothic" panose="020B0502020202020204" pitchFamily="34" charset="0"/>
              </a:rPr>
              <a:t>Social Media Policy </a:t>
            </a:r>
          </a:p>
        </p:txBody>
      </p:sp>
      <p:sp>
        <p:nvSpPr>
          <p:cNvPr id="5" name="TextBox 4">
            <a:extLst>
              <a:ext uri="{FF2B5EF4-FFF2-40B4-BE49-F238E27FC236}">
                <a16:creationId xmlns:a16="http://schemas.microsoft.com/office/drawing/2014/main" id="{895DFCE3-065B-4D69-BF97-0D1018772170}"/>
              </a:ext>
            </a:extLst>
          </p:cNvPr>
          <p:cNvSpPr txBox="1"/>
          <p:nvPr/>
        </p:nvSpPr>
        <p:spPr>
          <a:xfrm>
            <a:off x="475488" y="1244043"/>
            <a:ext cx="11241556" cy="598947"/>
          </a:xfrm>
          <a:prstGeom prst="rect">
            <a:avLst/>
          </a:prstGeom>
          <a:noFill/>
        </p:spPr>
        <p:txBody>
          <a:bodyPr wrap="square" rtlCol="0">
            <a:spAutoFit/>
          </a:bodyPr>
          <a:lstStyle/>
          <a:p>
            <a:pPr algn="just">
              <a:lnSpc>
                <a:spcPct val="107000"/>
              </a:lnSpc>
              <a:spcAft>
                <a:spcPts val="800"/>
              </a:spcAft>
            </a:pPr>
            <a:r>
              <a:rPr lang="en-US" sz="1600" dirty="0">
                <a:effectLst/>
                <a:latin typeface="Century Gothic" panose="020B0502020202020204" pitchFamily="34" charset="0"/>
                <a:ea typeface="Calibri" panose="020F0502020204030204" pitchFamily="34" charset="0"/>
                <a:cs typeface="Times New Roman" panose="02020603050405020304" pitchFamily="18" charset="0"/>
              </a:rPr>
              <a:t>Any rules or expectations on the use of social media should be highlighted under this section (e.g., not taking photographs of a car accident/not sharing photos from call-outs on social media platforms). </a:t>
            </a:r>
            <a:endParaRPr lang="en-AU" sz="1600" dirty="0">
              <a:effectLst/>
              <a:latin typeface="Century Gothic" panose="020B0502020202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9149355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04EC51B-B58A-48B1-8B09-5BE3A46CB0A9}"/>
              </a:ext>
            </a:extLst>
          </p:cNvPr>
          <p:cNvSpPr txBox="1"/>
          <p:nvPr/>
        </p:nvSpPr>
        <p:spPr>
          <a:xfrm>
            <a:off x="383516" y="249502"/>
            <a:ext cx="11028196" cy="830997"/>
          </a:xfrm>
          <a:prstGeom prst="rect">
            <a:avLst/>
          </a:prstGeom>
          <a:noFill/>
        </p:spPr>
        <p:txBody>
          <a:bodyPr wrap="square" rtlCol="0">
            <a:spAutoFit/>
          </a:bodyPr>
          <a:lstStyle/>
          <a:p>
            <a:r>
              <a:rPr lang="en-US" sz="4800" b="1" dirty="0">
                <a:solidFill>
                  <a:srgbClr val="EF3829"/>
                </a:solidFill>
                <a:latin typeface="Century Gothic" panose="020B0502020202020204" pitchFamily="34" charset="0"/>
              </a:rPr>
              <a:t>▌</a:t>
            </a:r>
            <a:r>
              <a:rPr lang="en-US" sz="4800" b="1" dirty="0">
                <a:latin typeface="Century Gothic" panose="020B0502020202020204" pitchFamily="34" charset="0"/>
              </a:rPr>
              <a:t>Funding</a:t>
            </a:r>
          </a:p>
        </p:txBody>
      </p:sp>
      <p:sp>
        <p:nvSpPr>
          <p:cNvPr id="5" name="TextBox 4">
            <a:extLst>
              <a:ext uri="{FF2B5EF4-FFF2-40B4-BE49-F238E27FC236}">
                <a16:creationId xmlns:a16="http://schemas.microsoft.com/office/drawing/2014/main" id="{895DFCE3-065B-4D69-BF97-0D1018772170}"/>
              </a:ext>
            </a:extLst>
          </p:cNvPr>
          <p:cNvSpPr txBox="1"/>
          <p:nvPr/>
        </p:nvSpPr>
        <p:spPr>
          <a:xfrm>
            <a:off x="475488" y="1244043"/>
            <a:ext cx="11241556" cy="598947"/>
          </a:xfrm>
          <a:prstGeom prst="rect">
            <a:avLst/>
          </a:prstGeom>
          <a:noFill/>
        </p:spPr>
        <p:txBody>
          <a:bodyPr wrap="square" rtlCol="0">
            <a:spAutoFit/>
          </a:bodyPr>
          <a:lstStyle/>
          <a:p>
            <a:pPr algn="just">
              <a:lnSpc>
                <a:spcPct val="107000"/>
              </a:lnSpc>
              <a:spcAft>
                <a:spcPts val="800"/>
              </a:spcAft>
            </a:pPr>
            <a:r>
              <a:rPr lang="en-US" sz="1600" dirty="0">
                <a:effectLst/>
                <a:latin typeface="Century Gothic" panose="020B0502020202020204" pitchFamily="34" charset="0"/>
                <a:ea typeface="Calibri" panose="020F0502020204030204" pitchFamily="34" charset="0"/>
                <a:cs typeface="Times New Roman" panose="02020603050405020304" pitchFamily="18" charset="0"/>
              </a:rPr>
              <a:t>Include information on what funding your volunteering group receives, how the funding is used, and what can the volunteers can be financially reimbursed for. </a:t>
            </a:r>
            <a:endParaRPr lang="en-AU" sz="1600" dirty="0">
              <a:effectLst/>
              <a:latin typeface="Century Gothic" panose="020B0502020202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2270574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04EC51B-B58A-48B1-8B09-5BE3A46CB0A9}"/>
              </a:ext>
            </a:extLst>
          </p:cNvPr>
          <p:cNvSpPr txBox="1"/>
          <p:nvPr/>
        </p:nvSpPr>
        <p:spPr>
          <a:xfrm>
            <a:off x="383516" y="249502"/>
            <a:ext cx="11028196" cy="830997"/>
          </a:xfrm>
          <a:prstGeom prst="rect">
            <a:avLst/>
          </a:prstGeom>
          <a:noFill/>
        </p:spPr>
        <p:txBody>
          <a:bodyPr wrap="square" rtlCol="0">
            <a:spAutoFit/>
          </a:bodyPr>
          <a:lstStyle/>
          <a:p>
            <a:r>
              <a:rPr lang="en-US" sz="4800" b="1" dirty="0">
                <a:solidFill>
                  <a:srgbClr val="EF3829"/>
                </a:solidFill>
                <a:latin typeface="Century Gothic" panose="020B0502020202020204" pitchFamily="34" charset="0"/>
              </a:rPr>
              <a:t>▌</a:t>
            </a:r>
            <a:r>
              <a:rPr lang="en-US" sz="4800" b="1" dirty="0">
                <a:latin typeface="Century Gothic" panose="020B0502020202020204" pitchFamily="34" charset="0"/>
              </a:rPr>
              <a:t>Insurance Protection</a:t>
            </a:r>
          </a:p>
        </p:txBody>
      </p:sp>
      <p:sp>
        <p:nvSpPr>
          <p:cNvPr id="5" name="TextBox 4">
            <a:extLst>
              <a:ext uri="{FF2B5EF4-FFF2-40B4-BE49-F238E27FC236}">
                <a16:creationId xmlns:a16="http://schemas.microsoft.com/office/drawing/2014/main" id="{895DFCE3-065B-4D69-BF97-0D1018772170}"/>
              </a:ext>
            </a:extLst>
          </p:cNvPr>
          <p:cNvSpPr txBox="1"/>
          <p:nvPr/>
        </p:nvSpPr>
        <p:spPr>
          <a:xfrm>
            <a:off x="475488" y="1244043"/>
            <a:ext cx="11241556" cy="4211409"/>
          </a:xfrm>
          <a:prstGeom prst="rect">
            <a:avLst/>
          </a:prstGeom>
          <a:noFill/>
        </p:spPr>
        <p:txBody>
          <a:bodyPr wrap="square" rtlCol="0">
            <a:spAutoFit/>
          </a:bodyPr>
          <a:lstStyle/>
          <a:p>
            <a:r>
              <a:rPr lang="en-AU" sz="1600" dirty="0">
                <a:latin typeface="Century Gothic" panose="020B0502020202020204" pitchFamily="34" charset="0"/>
              </a:rPr>
              <a:t>Include relevant information</a:t>
            </a:r>
            <a:r>
              <a:rPr lang="en-AU" sz="1600" b="1" i="1" dirty="0">
                <a:solidFill>
                  <a:srgbClr val="002060"/>
                </a:solidFill>
                <a:latin typeface="Century Gothic" panose="020B0502020202020204" pitchFamily="34" charset="0"/>
              </a:rPr>
              <a:t>*</a:t>
            </a:r>
            <a:r>
              <a:rPr lang="en-AU" sz="1600" dirty="0">
                <a:latin typeface="Century Gothic" panose="020B0502020202020204" pitchFamily="34" charset="0"/>
              </a:rPr>
              <a:t> on how volunteers can be financially, medically, and legally protected or compensated by your emergency services organisation. </a:t>
            </a:r>
          </a:p>
          <a:p>
            <a:endParaRPr lang="en-AU" sz="1600" dirty="0">
              <a:latin typeface="Century Gothic" panose="020B0502020202020204" pitchFamily="34" charset="0"/>
            </a:endParaRPr>
          </a:p>
          <a:p>
            <a:r>
              <a:rPr lang="en-AU" sz="1600" dirty="0">
                <a:solidFill>
                  <a:srgbClr val="002060"/>
                </a:solidFill>
                <a:latin typeface="Century Gothic" panose="020B0502020202020204" pitchFamily="34" charset="0"/>
              </a:rPr>
              <a:t>*</a:t>
            </a:r>
            <a:r>
              <a:rPr lang="en-AU" sz="1600" b="1" i="1" dirty="0">
                <a:solidFill>
                  <a:srgbClr val="002060"/>
                </a:solidFill>
                <a:latin typeface="Century Gothic" panose="020B0502020202020204" pitchFamily="34" charset="0"/>
              </a:rPr>
              <a:t>This information must always be kept up to date. </a:t>
            </a:r>
            <a:endParaRPr lang="en-AU" sz="1600" dirty="0">
              <a:solidFill>
                <a:srgbClr val="002060"/>
              </a:solidFill>
              <a:latin typeface="Century Gothic" panose="020B0502020202020204" pitchFamily="34" charset="0"/>
            </a:endParaRPr>
          </a:p>
          <a:p>
            <a:endParaRPr lang="en-AU" sz="1600" dirty="0">
              <a:latin typeface="Century Gothic" panose="020B0502020202020204" pitchFamily="34" charset="0"/>
              <a:cs typeface="Helvetica Neue Light"/>
            </a:endParaRPr>
          </a:p>
          <a:p>
            <a:pPr marL="12700">
              <a:lnSpc>
                <a:spcPct val="100000"/>
              </a:lnSpc>
              <a:tabLst>
                <a:tab pos="241300" algn="l"/>
              </a:tabLst>
            </a:pPr>
            <a:r>
              <a:rPr lang="en-AU" sz="1600" spc="-110" dirty="0">
                <a:solidFill>
                  <a:srgbClr val="173A64"/>
                </a:solidFill>
                <a:latin typeface="Century Gothic" panose="020B0502020202020204" pitchFamily="34" charset="0"/>
                <a:cs typeface="Helvetica Neue Light"/>
              </a:rPr>
              <a:t>•	</a:t>
            </a:r>
            <a:r>
              <a:rPr lang="en-AU" sz="1600" spc="-110" dirty="0">
                <a:solidFill>
                  <a:srgbClr val="343433"/>
                </a:solidFill>
                <a:latin typeface="Century Gothic" panose="020B0502020202020204" pitchFamily="34" charset="0"/>
                <a:cs typeface="Helvetica Neue Light"/>
              </a:rPr>
              <a:t>Financial compensation</a:t>
            </a:r>
            <a:endParaRPr lang="en-AU" sz="1600" dirty="0">
              <a:latin typeface="Century Gothic" panose="020B0502020202020204" pitchFamily="34" charset="0"/>
              <a:cs typeface="Helvetica Neue Light"/>
            </a:endParaRPr>
          </a:p>
          <a:p>
            <a:pPr marL="423545" indent="-171450">
              <a:spcBef>
                <a:spcPts val="180"/>
              </a:spcBef>
              <a:buBlip>
                <a:blip r:embed="rId3"/>
              </a:buBlip>
              <a:tabLst>
                <a:tab pos="480695" algn="l"/>
              </a:tabLst>
            </a:pPr>
            <a:r>
              <a:rPr lang="en-AU" sz="1600" dirty="0">
                <a:solidFill>
                  <a:srgbClr val="343433"/>
                </a:solidFill>
                <a:latin typeface="Century Gothic" panose="020B0502020202020204" pitchFamily="34" charset="0"/>
                <a:cs typeface="Helvetica Neue Light"/>
              </a:rPr>
              <a:t>What can volunteers be financially compensated for? </a:t>
            </a:r>
          </a:p>
          <a:p>
            <a:pPr marL="423545" indent="-171450">
              <a:spcBef>
                <a:spcPts val="180"/>
              </a:spcBef>
              <a:buBlip>
                <a:blip r:embed="rId3"/>
              </a:buBlip>
              <a:tabLst>
                <a:tab pos="480695" algn="l"/>
              </a:tabLst>
            </a:pPr>
            <a:r>
              <a:rPr lang="en-AU" sz="1600" dirty="0">
                <a:solidFill>
                  <a:srgbClr val="343433"/>
                </a:solidFill>
                <a:latin typeface="Century Gothic" panose="020B0502020202020204" pitchFamily="34" charset="0"/>
                <a:cs typeface="Helvetica Neue Light"/>
              </a:rPr>
              <a:t>How will the volunteers be financially compensated? </a:t>
            </a:r>
            <a:endParaRPr lang="en-AU" sz="1600" dirty="0">
              <a:latin typeface="Century Gothic" panose="020B0502020202020204" pitchFamily="34" charset="0"/>
              <a:cs typeface="Helvetica Neue Light"/>
            </a:endParaRPr>
          </a:p>
          <a:p>
            <a:pPr>
              <a:lnSpc>
                <a:spcPct val="100000"/>
              </a:lnSpc>
              <a:spcBef>
                <a:spcPts val="15"/>
              </a:spcBef>
            </a:pPr>
            <a:endParaRPr lang="en-AU" sz="1600" dirty="0">
              <a:latin typeface="Century Gothic" panose="020B0502020202020204" pitchFamily="34" charset="0"/>
              <a:cs typeface="Helvetica Neue Light"/>
            </a:endParaRPr>
          </a:p>
          <a:p>
            <a:pPr marL="12700">
              <a:lnSpc>
                <a:spcPct val="100000"/>
              </a:lnSpc>
              <a:tabLst>
                <a:tab pos="241300" algn="l"/>
              </a:tabLst>
            </a:pPr>
            <a:r>
              <a:rPr lang="en-AU" sz="1600" spc="-110" dirty="0">
                <a:solidFill>
                  <a:srgbClr val="173A64"/>
                </a:solidFill>
                <a:latin typeface="Century Gothic" panose="020B0502020202020204" pitchFamily="34" charset="0"/>
                <a:cs typeface="Helvetica Neue Light"/>
              </a:rPr>
              <a:t>•	</a:t>
            </a:r>
            <a:r>
              <a:rPr lang="en-AU" sz="1600" spc="-110" dirty="0">
                <a:solidFill>
                  <a:srgbClr val="343433"/>
                </a:solidFill>
                <a:latin typeface="Century Gothic" panose="020B0502020202020204" pitchFamily="34" charset="0"/>
                <a:cs typeface="Helvetica Neue Light"/>
              </a:rPr>
              <a:t>Medical insurance</a:t>
            </a:r>
            <a:endParaRPr lang="en-AU" sz="1600" dirty="0">
              <a:latin typeface="Century Gothic" panose="020B0502020202020204" pitchFamily="34" charset="0"/>
              <a:cs typeface="Helvetica Neue Light"/>
            </a:endParaRPr>
          </a:p>
          <a:p>
            <a:pPr marL="423545" indent="-171450">
              <a:lnSpc>
                <a:spcPct val="100000"/>
              </a:lnSpc>
              <a:spcBef>
                <a:spcPts val="180"/>
              </a:spcBef>
              <a:buBlip>
                <a:blip r:embed="rId3"/>
              </a:buBlip>
              <a:tabLst>
                <a:tab pos="480695" algn="l"/>
              </a:tabLst>
            </a:pPr>
            <a:r>
              <a:rPr lang="en-AU" sz="1600" dirty="0">
                <a:solidFill>
                  <a:srgbClr val="343433"/>
                </a:solidFill>
                <a:latin typeface="Century Gothic" panose="020B0502020202020204" pitchFamily="34" charset="0"/>
                <a:cs typeface="Helvetica Neue Light"/>
              </a:rPr>
              <a:t>In the event that volunteers do get injured, how will they be medically covered or compensated?</a:t>
            </a:r>
          </a:p>
          <a:p>
            <a:pPr marL="423545" indent="-171450">
              <a:lnSpc>
                <a:spcPct val="100000"/>
              </a:lnSpc>
              <a:spcBef>
                <a:spcPts val="180"/>
              </a:spcBef>
              <a:buBlip>
                <a:blip r:embed="rId3"/>
              </a:buBlip>
              <a:tabLst>
                <a:tab pos="480695" algn="l"/>
              </a:tabLst>
            </a:pPr>
            <a:r>
              <a:rPr lang="en-AU" sz="1600" dirty="0">
                <a:solidFill>
                  <a:srgbClr val="343433"/>
                </a:solidFill>
                <a:effectLst/>
                <a:latin typeface="Century Gothic" panose="020B0502020202020204" pitchFamily="34" charset="0"/>
                <a:ea typeface="Calibri" panose="020F0502020204030204" pitchFamily="34" charset="0"/>
                <a:cs typeface="Times New Roman" panose="02020603050405020304" pitchFamily="18" charset="0"/>
              </a:rPr>
              <a:t>Who should they contact? </a:t>
            </a:r>
            <a:endParaRPr lang="en-GB" sz="1600" dirty="0">
              <a:effectLst/>
              <a:latin typeface="Century Gothic" panose="020B0502020202020204" pitchFamily="34" charset="0"/>
              <a:ea typeface="Calibri" panose="020F0502020204030204" pitchFamily="34" charset="0"/>
              <a:cs typeface="Times New Roman" panose="02020603050405020304" pitchFamily="18" charset="0"/>
            </a:endParaRPr>
          </a:p>
          <a:p>
            <a:pPr marL="252095">
              <a:lnSpc>
                <a:spcPct val="100000"/>
              </a:lnSpc>
              <a:spcBef>
                <a:spcPts val="180"/>
              </a:spcBef>
              <a:tabLst>
                <a:tab pos="480695" algn="l"/>
              </a:tabLst>
            </a:pPr>
            <a:endParaRPr lang="en-AU" sz="1600" dirty="0">
              <a:latin typeface="Century Gothic" panose="020B0502020202020204" pitchFamily="34" charset="0"/>
              <a:cs typeface="Helvetica Neue Light"/>
            </a:endParaRPr>
          </a:p>
          <a:p>
            <a:pPr marL="12700">
              <a:lnSpc>
                <a:spcPct val="100000"/>
              </a:lnSpc>
              <a:tabLst>
                <a:tab pos="241300" algn="l"/>
              </a:tabLst>
            </a:pPr>
            <a:r>
              <a:rPr lang="en-AU" sz="1600" spc="-110" dirty="0">
                <a:solidFill>
                  <a:srgbClr val="173A64"/>
                </a:solidFill>
                <a:latin typeface="Century Gothic" panose="020B0502020202020204" pitchFamily="34" charset="0"/>
                <a:cs typeface="Helvetica Neue Light"/>
              </a:rPr>
              <a:t>•	</a:t>
            </a:r>
            <a:r>
              <a:rPr lang="en-AU" sz="1600" spc="-110" dirty="0">
                <a:solidFill>
                  <a:srgbClr val="343433"/>
                </a:solidFill>
                <a:latin typeface="Century Gothic" panose="020B0502020202020204" pitchFamily="34" charset="0"/>
                <a:cs typeface="Helvetica Neue Light"/>
              </a:rPr>
              <a:t>Legal protection </a:t>
            </a:r>
            <a:endParaRPr lang="en-AU" sz="1600" dirty="0">
              <a:latin typeface="Century Gothic" panose="020B0502020202020204" pitchFamily="34" charset="0"/>
              <a:cs typeface="Helvetica Neue Light"/>
            </a:endParaRPr>
          </a:p>
          <a:p>
            <a:pPr marL="423545" indent="-171450">
              <a:lnSpc>
                <a:spcPct val="100000"/>
              </a:lnSpc>
              <a:spcBef>
                <a:spcPts val="180"/>
              </a:spcBef>
              <a:buBlip>
                <a:blip r:embed="rId3"/>
              </a:buBlip>
              <a:tabLst>
                <a:tab pos="480695" algn="l"/>
              </a:tabLst>
            </a:pPr>
            <a:r>
              <a:rPr lang="en-AU" sz="1600" dirty="0">
                <a:solidFill>
                  <a:srgbClr val="343433"/>
                </a:solidFill>
                <a:latin typeface="Century Gothic" panose="020B0502020202020204" pitchFamily="34" charset="0"/>
                <a:cs typeface="Helvetica Neue Light"/>
              </a:rPr>
              <a:t>If necessary, how will volunteers be legally protected? </a:t>
            </a:r>
          </a:p>
          <a:p>
            <a:pPr marL="423545" indent="-171450">
              <a:lnSpc>
                <a:spcPct val="100000"/>
              </a:lnSpc>
              <a:spcBef>
                <a:spcPts val="180"/>
              </a:spcBef>
              <a:buBlip>
                <a:blip r:embed="rId3"/>
              </a:buBlip>
              <a:tabLst>
                <a:tab pos="480695" algn="l"/>
              </a:tabLst>
            </a:pPr>
            <a:r>
              <a:rPr lang="en-AU" sz="1600" dirty="0">
                <a:solidFill>
                  <a:srgbClr val="343433"/>
                </a:solidFill>
                <a:latin typeface="Century Gothic" panose="020B0502020202020204" pitchFamily="34" charset="0"/>
                <a:ea typeface="Calibri" panose="020F0502020204030204" pitchFamily="34" charset="0"/>
                <a:cs typeface="Times New Roman" panose="02020603050405020304" pitchFamily="18" charset="0"/>
              </a:rPr>
              <a:t>If</a:t>
            </a:r>
            <a:r>
              <a:rPr lang="en-AU" sz="1600" dirty="0">
                <a:solidFill>
                  <a:srgbClr val="343433"/>
                </a:solidFill>
                <a:effectLst/>
                <a:latin typeface="Century Gothic" panose="020B0502020202020204" pitchFamily="34" charset="0"/>
                <a:ea typeface="Calibri" panose="020F0502020204030204" pitchFamily="34" charset="0"/>
                <a:cs typeface="Times New Roman" panose="02020603050405020304" pitchFamily="18" charset="0"/>
              </a:rPr>
              <a:t> the volunteers break any legal rules, how </a:t>
            </a:r>
            <a:r>
              <a:rPr lang="en-AU" sz="1600" dirty="0">
                <a:solidFill>
                  <a:srgbClr val="343433"/>
                </a:solidFill>
                <a:latin typeface="Century Gothic" panose="020B0502020202020204" pitchFamily="34" charset="0"/>
                <a:ea typeface="Calibri" panose="020F0502020204030204" pitchFamily="34" charset="0"/>
                <a:cs typeface="Times New Roman" panose="02020603050405020304" pitchFamily="18" charset="0"/>
              </a:rPr>
              <a:t>will they be reprimanded?</a:t>
            </a:r>
            <a:endParaRPr lang="en-GB" sz="1600" dirty="0">
              <a:effectLst/>
              <a:latin typeface="Century Gothic" panose="020B0502020202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0975434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04EC51B-B58A-48B1-8B09-5BE3A46CB0A9}"/>
              </a:ext>
            </a:extLst>
          </p:cNvPr>
          <p:cNvSpPr txBox="1"/>
          <p:nvPr/>
        </p:nvSpPr>
        <p:spPr>
          <a:xfrm>
            <a:off x="383516" y="249502"/>
            <a:ext cx="11028196" cy="830997"/>
          </a:xfrm>
          <a:prstGeom prst="rect">
            <a:avLst/>
          </a:prstGeom>
          <a:noFill/>
        </p:spPr>
        <p:txBody>
          <a:bodyPr wrap="square" rtlCol="0">
            <a:spAutoFit/>
          </a:bodyPr>
          <a:lstStyle/>
          <a:p>
            <a:r>
              <a:rPr lang="en-US" sz="4800" b="1" dirty="0">
                <a:solidFill>
                  <a:srgbClr val="EF3829"/>
                </a:solidFill>
                <a:latin typeface="Century Gothic" panose="020B0502020202020204" pitchFamily="34" charset="0"/>
              </a:rPr>
              <a:t>▌</a:t>
            </a:r>
            <a:r>
              <a:rPr lang="en-US" sz="4800" b="1" dirty="0">
                <a:latin typeface="Century Gothic" panose="020B0502020202020204" pitchFamily="34" charset="0"/>
              </a:rPr>
              <a:t>Volunteer Support</a:t>
            </a:r>
          </a:p>
        </p:txBody>
      </p:sp>
      <p:sp>
        <p:nvSpPr>
          <p:cNvPr id="5" name="TextBox 4">
            <a:extLst>
              <a:ext uri="{FF2B5EF4-FFF2-40B4-BE49-F238E27FC236}">
                <a16:creationId xmlns:a16="http://schemas.microsoft.com/office/drawing/2014/main" id="{895DFCE3-065B-4D69-BF97-0D1018772170}"/>
              </a:ext>
            </a:extLst>
          </p:cNvPr>
          <p:cNvSpPr txBox="1"/>
          <p:nvPr/>
        </p:nvSpPr>
        <p:spPr>
          <a:xfrm>
            <a:off x="475488" y="1244043"/>
            <a:ext cx="11241556" cy="4237057"/>
          </a:xfrm>
          <a:prstGeom prst="rect">
            <a:avLst/>
          </a:prstGeom>
          <a:noFill/>
        </p:spPr>
        <p:txBody>
          <a:bodyPr wrap="square" rtlCol="0">
            <a:spAutoFit/>
          </a:bodyPr>
          <a:lstStyle/>
          <a:p>
            <a:r>
              <a:rPr lang="en-AU" sz="1600" dirty="0">
                <a:latin typeface="Century Gothic" panose="020B0502020202020204" pitchFamily="34" charset="0"/>
              </a:rPr>
              <a:t>Include information on: </a:t>
            </a:r>
          </a:p>
          <a:p>
            <a:endParaRPr lang="en-AU" sz="1600" dirty="0">
              <a:latin typeface="Century Gothic" panose="020B0502020202020204" pitchFamily="34" charset="0"/>
              <a:cs typeface="Helvetica Neue Light"/>
            </a:endParaRPr>
          </a:p>
          <a:p>
            <a:pPr marL="12700">
              <a:lnSpc>
                <a:spcPct val="100000"/>
              </a:lnSpc>
              <a:tabLst>
                <a:tab pos="241300" algn="l"/>
              </a:tabLst>
            </a:pPr>
            <a:r>
              <a:rPr lang="en-AU" sz="1600" spc="-110" dirty="0">
                <a:solidFill>
                  <a:srgbClr val="173A64"/>
                </a:solidFill>
                <a:latin typeface="Century Gothic" panose="020B0502020202020204" pitchFamily="34" charset="0"/>
                <a:cs typeface="Helvetica Neue Light"/>
              </a:rPr>
              <a:t>•	</a:t>
            </a:r>
            <a:r>
              <a:rPr lang="en-AU" sz="1600" spc="-110" dirty="0">
                <a:solidFill>
                  <a:srgbClr val="343433"/>
                </a:solidFill>
                <a:latin typeface="Century Gothic" panose="020B0502020202020204" pitchFamily="34" charset="0"/>
                <a:cs typeface="Helvetica Neue Light"/>
              </a:rPr>
              <a:t>The social support system (available in your group)</a:t>
            </a:r>
            <a:endParaRPr lang="en-AU" sz="1600" dirty="0">
              <a:latin typeface="Century Gothic" panose="020B0502020202020204" pitchFamily="34" charset="0"/>
              <a:cs typeface="Helvetica Neue Light"/>
            </a:endParaRPr>
          </a:p>
          <a:p>
            <a:pPr marL="423545" indent="-171450">
              <a:spcBef>
                <a:spcPts val="180"/>
              </a:spcBef>
              <a:buBlip>
                <a:blip r:embed="rId3"/>
              </a:buBlip>
              <a:tabLst>
                <a:tab pos="480695" algn="l"/>
              </a:tabLst>
            </a:pPr>
            <a:r>
              <a:rPr lang="en-AU" sz="1600" dirty="0">
                <a:solidFill>
                  <a:srgbClr val="343433"/>
                </a:solidFill>
                <a:latin typeface="Century Gothic" panose="020B0502020202020204" pitchFamily="34" charset="0"/>
                <a:cs typeface="Helvetica Neue Light"/>
              </a:rPr>
              <a:t>Include information on what social support system your volunteering group has in place. Be sure to explain:</a:t>
            </a:r>
          </a:p>
          <a:p>
            <a:pPr marL="503555">
              <a:lnSpc>
                <a:spcPct val="100000"/>
              </a:lnSpc>
              <a:spcBef>
                <a:spcPts val="180"/>
              </a:spcBef>
              <a:tabLst>
                <a:tab pos="732155" algn="l"/>
              </a:tabLst>
            </a:pPr>
            <a:r>
              <a:rPr lang="en-AU" sz="1600" dirty="0">
                <a:solidFill>
                  <a:srgbClr val="173A64"/>
                </a:solidFill>
                <a:latin typeface="Century Gothic" panose="020B0502020202020204" pitchFamily="34" charset="0"/>
                <a:cs typeface="Helvetica Neue Light"/>
              </a:rPr>
              <a:t>»	</a:t>
            </a:r>
            <a:r>
              <a:rPr lang="en-AU" sz="1600" dirty="0">
                <a:solidFill>
                  <a:srgbClr val="343433"/>
                </a:solidFill>
                <a:latin typeface="Century Gothic" panose="020B0502020202020204" pitchFamily="34" charset="0"/>
                <a:cs typeface="Helvetica Neue Light"/>
              </a:rPr>
              <a:t>What systems are in place? </a:t>
            </a:r>
          </a:p>
          <a:p>
            <a:pPr marL="503555">
              <a:spcBef>
                <a:spcPts val="180"/>
              </a:spcBef>
              <a:tabLst>
                <a:tab pos="732155" algn="l"/>
              </a:tabLst>
            </a:pPr>
            <a:r>
              <a:rPr lang="en-AU" sz="1600" dirty="0">
                <a:solidFill>
                  <a:srgbClr val="173A64"/>
                </a:solidFill>
                <a:latin typeface="Century Gothic" panose="020B0502020202020204" pitchFamily="34" charset="0"/>
                <a:cs typeface="Helvetica Neue Light"/>
              </a:rPr>
              <a:t>»	</a:t>
            </a:r>
            <a:r>
              <a:rPr lang="en-AU" sz="1600" dirty="0">
                <a:solidFill>
                  <a:srgbClr val="343433"/>
                </a:solidFill>
                <a:latin typeface="Century Gothic" panose="020B0502020202020204" pitchFamily="34" charset="0"/>
                <a:cs typeface="Helvetica Neue Light"/>
              </a:rPr>
              <a:t>Who the support individuals are (e.g., mentor, buddy, Volunteer Coordinator)?</a:t>
            </a:r>
            <a:endParaRPr lang="en-AU" sz="1600" dirty="0">
              <a:latin typeface="Century Gothic" panose="020B0502020202020204" pitchFamily="34" charset="0"/>
              <a:cs typeface="Helvetica Neue Light"/>
            </a:endParaRPr>
          </a:p>
          <a:p>
            <a:pPr marL="503555">
              <a:spcBef>
                <a:spcPts val="180"/>
              </a:spcBef>
              <a:tabLst>
                <a:tab pos="732155" algn="l"/>
              </a:tabLst>
            </a:pPr>
            <a:r>
              <a:rPr lang="en-AU" sz="1600" dirty="0">
                <a:solidFill>
                  <a:srgbClr val="173A64"/>
                </a:solidFill>
                <a:latin typeface="Century Gothic" panose="020B0502020202020204" pitchFamily="34" charset="0"/>
                <a:cs typeface="Helvetica Neue Light"/>
              </a:rPr>
              <a:t>»	</a:t>
            </a:r>
            <a:r>
              <a:rPr lang="en-AU" sz="1600" dirty="0">
                <a:solidFill>
                  <a:srgbClr val="343433"/>
                </a:solidFill>
                <a:latin typeface="Century Gothic" panose="020B0502020202020204" pitchFamily="34" charset="0"/>
                <a:cs typeface="Helvetica Neue Light"/>
              </a:rPr>
              <a:t>What the new volunteers can expect to be supported on (e.g., emotional support, discussing training progress)? </a:t>
            </a:r>
            <a:endParaRPr lang="en-AU" sz="1600" dirty="0">
              <a:latin typeface="Century Gothic" panose="020B0502020202020204" pitchFamily="34" charset="0"/>
              <a:cs typeface="Helvetica Neue Light"/>
            </a:endParaRPr>
          </a:p>
          <a:p>
            <a:pPr marL="503555">
              <a:spcBef>
                <a:spcPts val="180"/>
              </a:spcBef>
              <a:tabLst>
                <a:tab pos="732155" algn="l"/>
              </a:tabLst>
            </a:pPr>
            <a:r>
              <a:rPr lang="en-AU" sz="1600" dirty="0">
                <a:solidFill>
                  <a:srgbClr val="173A64"/>
                </a:solidFill>
                <a:latin typeface="Century Gothic" panose="020B0502020202020204" pitchFamily="34" charset="0"/>
                <a:cs typeface="Helvetica Neue Light"/>
              </a:rPr>
              <a:t>»	</a:t>
            </a:r>
            <a:r>
              <a:rPr lang="en-AU" sz="1600" dirty="0">
                <a:solidFill>
                  <a:srgbClr val="343433"/>
                </a:solidFill>
                <a:latin typeface="Century Gothic" panose="020B0502020202020204" pitchFamily="34" charset="0"/>
                <a:cs typeface="Helvetica Neue Light"/>
              </a:rPr>
              <a:t>How new volunteers can expect to be supported?</a:t>
            </a:r>
            <a:endParaRPr lang="en-AU" sz="1600" dirty="0">
              <a:latin typeface="Century Gothic" panose="020B0502020202020204" pitchFamily="34" charset="0"/>
              <a:cs typeface="Helvetica Neue Light"/>
            </a:endParaRPr>
          </a:p>
          <a:p>
            <a:pPr marL="503555">
              <a:spcBef>
                <a:spcPts val="180"/>
              </a:spcBef>
              <a:tabLst>
                <a:tab pos="732155" algn="l"/>
              </a:tabLst>
            </a:pPr>
            <a:r>
              <a:rPr lang="en-AU" sz="1600" dirty="0">
                <a:solidFill>
                  <a:srgbClr val="173A64"/>
                </a:solidFill>
                <a:latin typeface="Century Gothic" panose="020B0502020202020204" pitchFamily="34" charset="0"/>
                <a:cs typeface="Helvetica Neue Light"/>
              </a:rPr>
              <a:t>»	</a:t>
            </a:r>
            <a:r>
              <a:rPr lang="en-AU" sz="1600" dirty="0">
                <a:solidFill>
                  <a:srgbClr val="343433"/>
                </a:solidFill>
                <a:latin typeface="Century Gothic" panose="020B0502020202020204" pitchFamily="34" charset="0"/>
                <a:cs typeface="Helvetica Neue Light"/>
              </a:rPr>
              <a:t>How often new volunteers will meet with their support individual? </a:t>
            </a:r>
            <a:endParaRPr lang="en-AU" sz="1600" dirty="0">
              <a:latin typeface="Century Gothic" panose="020B0502020202020204" pitchFamily="34" charset="0"/>
              <a:cs typeface="Helvetica Neue Light"/>
            </a:endParaRPr>
          </a:p>
          <a:p>
            <a:pPr>
              <a:lnSpc>
                <a:spcPct val="100000"/>
              </a:lnSpc>
              <a:spcBef>
                <a:spcPts val="15"/>
              </a:spcBef>
            </a:pPr>
            <a:endParaRPr lang="en-AU" sz="1600" dirty="0">
              <a:latin typeface="Century Gothic" panose="020B0502020202020204" pitchFamily="34" charset="0"/>
              <a:cs typeface="Helvetica Neue Light"/>
            </a:endParaRPr>
          </a:p>
          <a:p>
            <a:pPr marL="12700">
              <a:lnSpc>
                <a:spcPct val="100000"/>
              </a:lnSpc>
              <a:tabLst>
                <a:tab pos="241300" algn="l"/>
              </a:tabLst>
            </a:pPr>
            <a:r>
              <a:rPr lang="en-AU" sz="1600" spc="-110" dirty="0">
                <a:solidFill>
                  <a:srgbClr val="173A64"/>
                </a:solidFill>
                <a:latin typeface="Century Gothic" panose="020B0502020202020204" pitchFamily="34" charset="0"/>
                <a:cs typeface="Helvetica Neue Light"/>
              </a:rPr>
              <a:t>•	</a:t>
            </a:r>
            <a:r>
              <a:rPr lang="en-AU" sz="1600" spc="-110" dirty="0">
                <a:solidFill>
                  <a:srgbClr val="343433"/>
                </a:solidFill>
                <a:latin typeface="Century Gothic" panose="020B0502020202020204" pitchFamily="34" charset="0"/>
                <a:cs typeface="Helvetica Neue Light"/>
              </a:rPr>
              <a:t>Mental health support services </a:t>
            </a:r>
            <a:endParaRPr lang="en-AU" sz="1600" dirty="0">
              <a:latin typeface="Century Gothic" panose="020B0502020202020204" pitchFamily="34" charset="0"/>
              <a:cs typeface="Helvetica Neue Light"/>
            </a:endParaRPr>
          </a:p>
          <a:p>
            <a:pPr marL="423545" indent="-171450">
              <a:lnSpc>
                <a:spcPct val="100000"/>
              </a:lnSpc>
              <a:spcBef>
                <a:spcPts val="180"/>
              </a:spcBef>
              <a:buBlip>
                <a:blip r:embed="rId3"/>
              </a:buBlip>
              <a:tabLst>
                <a:tab pos="480695" algn="l"/>
              </a:tabLst>
            </a:pPr>
            <a:r>
              <a:rPr lang="en-AU" sz="1600" dirty="0">
                <a:solidFill>
                  <a:srgbClr val="343433"/>
                </a:solidFill>
                <a:latin typeface="Century Gothic" panose="020B0502020202020204" pitchFamily="34" charset="0"/>
                <a:cs typeface="Helvetica Neue Light"/>
              </a:rPr>
              <a:t>Include </a:t>
            </a:r>
            <a:r>
              <a:rPr lang="en-GB" sz="1600" dirty="0">
                <a:effectLst/>
                <a:latin typeface="Century Gothic" panose="020B0502020202020204" pitchFamily="34" charset="0"/>
                <a:ea typeface="Calibri" panose="020F0502020204030204" pitchFamily="34" charset="0"/>
                <a:cs typeface="Times New Roman" panose="02020603050405020304" pitchFamily="18" charset="0"/>
              </a:rPr>
              <a:t>information on what mental health support services are available to your volunteers and their family members (if applicable). </a:t>
            </a:r>
            <a:endParaRPr lang="en-AU" sz="1600" dirty="0">
              <a:latin typeface="Century Gothic" panose="020B0502020202020204" pitchFamily="34" charset="0"/>
              <a:cs typeface="Helvetica Neue Light"/>
            </a:endParaRPr>
          </a:p>
          <a:p>
            <a:pPr marL="503555">
              <a:lnSpc>
                <a:spcPct val="100000"/>
              </a:lnSpc>
              <a:spcBef>
                <a:spcPts val="180"/>
              </a:spcBef>
              <a:tabLst>
                <a:tab pos="732155" algn="l"/>
              </a:tabLst>
            </a:pPr>
            <a:r>
              <a:rPr lang="en-AU" sz="1600" dirty="0">
                <a:solidFill>
                  <a:srgbClr val="173A64"/>
                </a:solidFill>
                <a:latin typeface="Century Gothic" panose="020B0502020202020204" pitchFamily="34" charset="0"/>
                <a:cs typeface="Helvetica Neue Light"/>
              </a:rPr>
              <a:t>»	</a:t>
            </a:r>
            <a:r>
              <a:rPr lang="en-AU" sz="1600" dirty="0">
                <a:solidFill>
                  <a:srgbClr val="343433"/>
                </a:solidFill>
                <a:latin typeface="Century Gothic" panose="020B0502020202020204" pitchFamily="34" charset="0"/>
                <a:cs typeface="Helvetica Neue Light"/>
              </a:rPr>
              <a:t>For example, do volunteers get free counselling sessions? </a:t>
            </a:r>
          </a:p>
          <a:p>
            <a:pPr marL="503555">
              <a:lnSpc>
                <a:spcPct val="100000"/>
              </a:lnSpc>
              <a:spcBef>
                <a:spcPts val="180"/>
              </a:spcBef>
              <a:tabLst>
                <a:tab pos="732155" algn="l"/>
              </a:tabLst>
            </a:pPr>
            <a:r>
              <a:rPr lang="en-AU" sz="1600" dirty="0">
                <a:solidFill>
                  <a:srgbClr val="173A64"/>
                </a:solidFill>
                <a:latin typeface="Century Gothic" panose="020B0502020202020204" pitchFamily="34" charset="0"/>
                <a:cs typeface="Helvetica Neue Light"/>
              </a:rPr>
              <a:t>»	</a:t>
            </a:r>
            <a:r>
              <a:rPr lang="en-AU" sz="1600" dirty="0">
                <a:solidFill>
                  <a:srgbClr val="343433"/>
                </a:solidFill>
                <a:latin typeface="Century Gothic" panose="020B0502020202020204" pitchFamily="34" charset="0"/>
                <a:cs typeface="Helvetica Neue Light"/>
              </a:rPr>
              <a:t>If so, who is the provider and how would they contact these services? </a:t>
            </a:r>
            <a:endParaRPr lang="en-AU" sz="1600" dirty="0">
              <a:latin typeface="Century Gothic" panose="020B0502020202020204" pitchFamily="34" charset="0"/>
              <a:cs typeface="Helvetica Neue Light"/>
            </a:endParaRPr>
          </a:p>
        </p:txBody>
      </p:sp>
    </p:spTree>
    <p:extLst>
      <p:ext uri="{BB962C8B-B14F-4D97-AF65-F5344CB8AC3E}">
        <p14:creationId xmlns:p14="http://schemas.microsoft.com/office/powerpoint/2010/main" val="4326321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04EC51B-B58A-48B1-8B09-5BE3A46CB0A9}"/>
              </a:ext>
            </a:extLst>
          </p:cNvPr>
          <p:cNvSpPr txBox="1"/>
          <p:nvPr/>
        </p:nvSpPr>
        <p:spPr>
          <a:xfrm>
            <a:off x="383516" y="249502"/>
            <a:ext cx="11028196" cy="830997"/>
          </a:xfrm>
          <a:prstGeom prst="rect">
            <a:avLst/>
          </a:prstGeom>
          <a:noFill/>
        </p:spPr>
        <p:txBody>
          <a:bodyPr wrap="square" rtlCol="0">
            <a:spAutoFit/>
          </a:bodyPr>
          <a:lstStyle/>
          <a:p>
            <a:r>
              <a:rPr lang="en-US" sz="4800" b="1" dirty="0">
                <a:solidFill>
                  <a:srgbClr val="EF3829"/>
                </a:solidFill>
                <a:latin typeface="Century Gothic" panose="020B0502020202020204" pitchFamily="34" charset="0"/>
              </a:rPr>
              <a:t>▌</a:t>
            </a:r>
            <a:r>
              <a:rPr lang="en-US" sz="4800" b="1" dirty="0">
                <a:latin typeface="Century Gothic" panose="020B0502020202020204" pitchFamily="34" charset="0"/>
              </a:rPr>
              <a:t>Uniforms and Equipment Use</a:t>
            </a:r>
          </a:p>
        </p:txBody>
      </p:sp>
      <p:sp>
        <p:nvSpPr>
          <p:cNvPr id="5" name="TextBox 4">
            <a:extLst>
              <a:ext uri="{FF2B5EF4-FFF2-40B4-BE49-F238E27FC236}">
                <a16:creationId xmlns:a16="http://schemas.microsoft.com/office/drawing/2014/main" id="{895DFCE3-065B-4D69-BF97-0D1018772170}"/>
              </a:ext>
            </a:extLst>
          </p:cNvPr>
          <p:cNvSpPr txBox="1"/>
          <p:nvPr/>
        </p:nvSpPr>
        <p:spPr>
          <a:xfrm>
            <a:off x="475488" y="1244043"/>
            <a:ext cx="11241556" cy="2359620"/>
          </a:xfrm>
          <a:prstGeom prst="rect">
            <a:avLst/>
          </a:prstGeom>
          <a:noFill/>
        </p:spPr>
        <p:txBody>
          <a:bodyPr wrap="square" rtlCol="0">
            <a:spAutoFit/>
          </a:bodyPr>
          <a:lstStyle/>
          <a:p>
            <a:r>
              <a:rPr lang="en-AU" sz="1600" dirty="0">
                <a:latin typeface="Century Gothic" panose="020B0502020202020204" pitchFamily="34" charset="0"/>
              </a:rPr>
              <a:t>Include information on: </a:t>
            </a:r>
          </a:p>
          <a:p>
            <a:endParaRPr lang="en-AU" sz="1600" dirty="0">
              <a:latin typeface="Century Gothic" panose="020B0502020202020204" pitchFamily="34" charset="0"/>
              <a:cs typeface="Helvetica Neue Light"/>
            </a:endParaRPr>
          </a:p>
          <a:p>
            <a:pPr marL="12700">
              <a:lnSpc>
                <a:spcPct val="100000"/>
              </a:lnSpc>
              <a:tabLst>
                <a:tab pos="241300" algn="l"/>
              </a:tabLst>
            </a:pPr>
            <a:r>
              <a:rPr lang="en-AU" sz="1600" spc="-110" dirty="0">
                <a:solidFill>
                  <a:srgbClr val="173A64"/>
                </a:solidFill>
                <a:latin typeface="Century Gothic" panose="020B0502020202020204" pitchFamily="34" charset="0"/>
                <a:cs typeface="Helvetica Neue Light"/>
              </a:rPr>
              <a:t>•	</a:t>
            </a:r>
            <a:r>
              <a:rPr lang="en-AU" sz="1600" spc="-110" dirty="0">
                <a:solidFill>
                  <a:srgbClr val="343433"/>
                </a:solidFill>
                <a:latin typeface="Century Gothic" panose="020B0502020202020204" pitchFamily="34" charset="0"/>
                <a:cs typeface="Helvetica Neue Light"/>
              </a:rPr>
              <a:t>What kind of uniforms or protective clothing can new volunteers expect to receive?</a:t>
            </a:r>
            <a:endParaRPr lang="en-AU" sz="1600" dirty="0">
              <a:latin typeface="Century Gothic" panose="020B0502020202020204" pitchFamily="34" charset="0"/>
              <a:cs typeface="Helvetica Neue Light"/>
            </a:endParaRPr>
          </a:p>
          <a:p>
            <a:pPr>
              <a:lnSpc>
                <a:spcPct val="100000"/>
              </a:lnSpc>
              <a:spcBef>
                <a:spcPts val="15"/>
              </a:spcBef>
            </a:pPr>
            <a:endParaRPr lang="en-AU" sz="1600" dirty="0">
              <a:latin typeface="Century Gothic" panose="020B0502020202020204" pitchFamily="34" charset="0"/>
              <a:cs typeface="Helvetica Neue Light"/>
            </a:endParaRPr>
          </a:p>
          <a:p>
            <a:pPr marL="12700">
              <a:lnSpc>
                <a:spcPct val="100000"/>
              </a:lnSpc>
              <a:tabLst>
                <a:tab pos="241300" algn="l"/>
              </a:tabLst>
            </a:pPr>
            <a:r>
              <a:rPr lang="en-AU" sz="1600" spc="-110" dirty="0">
                <a:solidFill>
                  <a:srgbClr val="173A64"/>
                </a:solidFill>
                <a:latin typeface="Century Gothic" panose="020B0502020202020204" pitchFamily="34" charset="0"/>
                <a:cs typeface="Helvetica Neue Light"/>
              </a:rPr>
              <a:t>•	</a:t>
            </a:r>
            <a:r>
              <a:rPr lang="en-AU" sz="1600" spc="-110" dirty="0">
                <a:solidFill>
                  <a:srgbClr val="343433"/>
                </a:solidFill>
                <a:latin typeface="Century Gothic" panose="020B0502020202020204" pitchFamily="34" charset="0"/>
                <a:cs typeface="Helvetica Neue Light"/>
              </a:rPr>
              <a:t>When will they receive their uniforms or protective clothing? </a:t>
            </a:r>
            <a:endParaRPr lang="en-AU" sz="1600" dirty="0">
              <a:latin typeface="Century Gothic" panose="020B0502020202020204" pitchFamily="34" charset="0"/>
              <a:cs typeface="Helvetica Neue Light"/>
            </a:endParaRPr>
          </a:p>
          <a:p>
            <a:pPr marL="252095">
              <a:lnSpc>
                <a:spcPct val="100000"/>
              </a:lnSpc>
              <a:spcBef>
                <a:spcPts val="180"/>
              </a:spcBef>
              <a:tabLst>
                <a:tab pos="480695" algn="l"/>
              </a:tabLst>
            </a:pPr>
            <a:endParaRPr lang="en-AU" sz="1600" dirty="0">
              <a:latin typeface="Century Gothic" panose="020B0502020202020204" pitchFamily="34" charset="0"/>
              <a:cs typeface="Helvetica Neue Light"/>
            </a:endParaRPr>
          </a:p>
          <a:p>
            <a:pPr marL="12700">
              <a:lnSpc>
                <a:spcPct val="100000"/>
              </a:lnSpc>
              <a:tabLst>
                <a:tab pos="241300" algn="l"/>
              </a:tabLst>
            </a:pPr>
            <a:r>
              <a:rPr lang="en-AU" sz="1600" spc="-110" dirty="0">
                <a:solidFill>
                  <a:srgbClr val="173A64"/>
                </a:solidFill>
                <a:latin typeface="Century Gothic" panose="020B0502020202020204" pitchFamily="34" charset="0"/>
                <a:cs typeface="Helvetica Neue Light"/>
              </a:rPr>
              <a:t>•	</a:t>
            </a:r>
            <a:r>
              <a:rPr lang="en-AU" sz="1600" spc="-110" dirty="0">
                <a:solidFill>
                  <a:srgbClr val="343433"/>
                </a:solidFill>
                <a:latin typeface="Century Gothic" panose="020B0502020202020204" pitchFamily="34" charset="0"/>
                <a:cs typeface="Helvetica Neue Light"/>
              </a:rPr>
              <a:t>What </a:t>
            </a:r>
            <a:r>
              <a:rPr lang="en-GB" sz="1600" dirty="0">
                <a:effectLst/>
                <a:latin typeface="Century Gothic" panose="020B0502020202020204" pitchFamily="34" charset="0"/>
                <a:ea typeface="Calibri" panose="020F0502020204030204" pitchFamily="34" charset="0"/>
                <a:cs typeface="Times New Roman" panose="02020603050405020304" pitchFamily="18" charset="0"/>
              </a:rPr>
              <a:t>equipment or machinery will they be expected to operate? And what licenses or training courses would need to be completed before operating such equipment or machinery? </a:t>
            </a:r>
          </a:p>
          <a:p>
            <a:pPr marL="252095">
              <a:lnSpc>
                <a:spcPct val="100000"/>
              </a:lnSpc>
              <a:spcBef>
                <a:spcPts val="180"/>
              </a:spcBef>
              <a:tabLst>
                <a:tab pos="480695" algn="l"/>
              </a:tabLst>
            </a:pPr>
            <a:endParaRPr lang="en-AU" sz="1600" dirty="0">
              <a:latin typeface="Century Gothic" panose="020B0502020202020204" pitchFamily="34" charset="0"/>
              <a:cs typeface="Helvetica Neue Light"/>
            </a:endParaRPr>
          </a:p>
        </p:txBody>
      </p:sp>
    </p:spTree>
    <p:extLst>
      <p:ext uri="{BB962C8B-B14F-4D97-AF65-F5344CB8AC3E}">
        <p14:creationId xmlns:p14="http://schemas.microsoft.com/office/powerpoint/2010/main" val="9725391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EC814C2-AFAB-421B-AAE4-6877CD60EA34}"/>
              </a:ext>
            </a:extLst>
          </p:cNvPr>
          <p:cNvSpPr txBox="1"/>
          <p:nvPr/>
        </p:nvSpPr>
        <p:spPr>
          <a:xfrm>
            <a:off x="237210" y="390868"/>
            <a:ext cx="6840483" cy="2616101"/>
          </a:xfrm>
          <a:prstGeom prst="rect">
            <a:avLst/>
          </a:prstGeom>
          <a:noFill/>
        </p:spPr>
        <p:txBody>
          <a:bodyPr wrap="square" rtlCol="0">
            <a:spAutoFit/>
          </a:bodyPr>
          <a:lstStyle/>
          <a:p>
            <a:r>
              <a:rPr lang="en-US" sz="4800" b="1" dirty="0">
                <a:solidFill>
                  <a:srgbClr val="EF3829"/>
                </a:solidFill>
                <a:latin typeface="Century Gothic" panose="020B0502020202020204" pitchFamily="34" charset="0"/>
              </a:rPr>
              <a:t>▌</a:t>
            </a:r>
            <a:r>
              <a:rPr lang="en-US" sz="4800" b="1" dirty="0">
                <a:latin typeface="Century Gothic" panose="020B0502020202020204" pitchFamily="34" charset="0"/>
              </a:rPr>
              <a:t>Commonly Used</a:t>
            </a:r>
          </a:p>
          <a:p>
            <a:r>
              <a:rPr lang="en-US" sz="4800" b="1" dirty="0">
                <a:latin typeface="Century Gothic" panose="020B0502020202020204" pitchFamily="34" charset="0"/>
              </a:rPr>
              <a:t>   Abbreviations/</a:t>
            </a:r>
          </a:p>
          <a:p>
            <a:r>
              <a:rPr lang="en-US" sz="4800" b="1" dirty="0">
                <a:latin typeface="Century Gothic" panose="020B0502020202020204" pitchFamily="34" charset="0"/>
              </a:rPr>
              <a:t>   Acronyms</a:t>
            </a:r>
          </a:p>
          <a:p>
            <a:endParaRPr lang="en-US" sz="2000" dirty="0">
              <a:latin typeface="Century Gothic" panose="020B0502020202020204" pitchFamily="34" charset="0"/>
            </a:endParaRPr>
          </a:p>
        </p:txBody>
      </p:sp>
      <p:graphicFrame>
        <p:nvGraphicFramePr>
          <p:cNvPr id="3" name="Table 2">
            <a:extLst>
              <a:ext uri="{FF2B5EF4-FFF2-40B4-BE49-F238E27FC236}">
                <a16:creationId xmlns:a16="http://schemas.microsoft.com/office/drawing/2014/main" id="{B200D762-F38B-46D1-B616-73A5192A86A1}"/>
              </a:ext>
            </a:extLst>
          </p:cNvPr>
          <p:cNvGraphicFramePr>
            <a:graphicFrameLocks noGrp="1"/>
          </p:cNvGraphicFramePr>
          <p:nvPr>
            <p:extLst>
              <p:ext uri="{D42A27DB-BD31-4B8C-83A1-F6EECF244321}">
                <p14:modId xmlns:p14="http://schemas.microsoft.com/office/powerpoint/2010/main" val="2422156680"/>
              </p:ext>
            </p:extLst>
          </p:nvPr>
        </p:nvGraphicFramePr>
        <p:xfrm>
          <a:off x="6345381" y="943433"/>
          <a:ext cx="5338740" cy="4480560"/>
        </p:xfrm>
        <a:graphic>
          <a:graphicData uri="http://schemas.openxmlformats.org/drawingml/2006/table">
            <a:tbl>
              <a:tblPr firstRow="1">
                <a:tableStyleId>{2D5ABB26-0587-4C30-8999-92F81FD0307C}</a:tableStyleId>
              </a:tblPr>
              <a:tblGrid>
                <a:gridCol w="1064407">
                  <a:extLst>
                    <a:ext uri="{9D8B030D-6E8A-4147-A177-3AD203B41FA5}">
                      <a16:colId xmlns:a16="http://schemas.microsoft.com/office/drawing/2014/main" val="3856388039"/>
                    </a:ext>
                  </a:extLst>
                </a:gridCol>
                <a:gridCol w="4274333">
                  <a:extLst>
                    <a:ext uri="{9D8B030D-6E8A-4147-A177-3AD203B41FA5}">
                      <a16:colId xmlns:a16="http://schemas.microsoft.com/office/drawing/2014/main" val="4226280456"/>
                    </a:ext>
                  </a:extLst>
                </a:gridCol>
              </a:tblGrid>
              <a:tr h="0">
                <a:tc gridSpan="2">
                  <a:txBody>
                    <a:bodyPr/>
                    <a:lstStyle/>
                    <a:p>
                      <a:pPr algn="ctr"/>
                      <a:r>
                        <a:rPr lang="en-AU" sz="2000" b="1" spc="300" dirty="0">
                          <a:solidFill>
                            <a:schemeClr val="tx1"/>
                          </a:solidFill>
                          <a:latin typeface="Century Gothic" panose="020B0502020202020204" pitchFamily="34" charset="0"/>
                          <a:cs typeface="Arial" panose="020B0604020202020204" pitchFamily="34" charset="0"/>
                        </a:rPr>
                        <a:t>Abbreviations/Acronyms</a:t>
                      </a:r>
                    </a:p>
                  </a:txBody>
                  <a:tcPr marL="137160" marR="137160" marT="137160" marB="137160">
                    <a:solidFill>
                      <a:srgbClr val="FFDD00"/>
                    </a:solidFill>
                  </a:tcPr>
                </a:tc>
                <a:tc hMerge="1">
                  <a:txBody>
                    <a:bodyPr/>
                    <a:lstStyle/>
                    <a:p>
                      <a:endParaRPr lang="en-AU"/>
                    </a:p>
                  </a:txBody>
                  <a:tcPr/>
                </a:tc>
                <a:extLst>
                  <a:ext uri="{0D108BD9-81ED-4DB2-BD59-A6C34878D82A}">
                    <a16:rowId xmlns:a16="http://schemas.microsoft.com/office/drawing/2014/main" val="459001393"/>
                  </a:ext>
                </a:extLst>
              </a:tr>
              <a:tr h="330446">
                <a:tc>
                  <a:txBody>
                    <a:bodyPr/>
                    <a:lstStyle/>
                    <a:p>
                      <a:pPr marL="0" indent="0">
                        <a:spcAft>
                          <a:spcPts val="600"/>
                        </a:spcAft>
                        <a:buFont typeface="Arial" panose="020B0604020202020204" pitchFamily="34" charset="0"/>
                        <a:buNone/>
                      </a:pPr>
                      <a:r>
                        <a:rPr lang="en-AU" sz="1400" b="0" dirty="0">
                          <a:solidFill>
                            <a:schemeClr val="tx1"/>
                          </a:solidFill>
                          <a:latin typeface="Century Gothic" panose="020B0502020202020204" pitchFamily="34" charset="0"/>
                          <a:cs typeface="Arial" panose="020B0604020202020204" pitchFamily="34" charset="0"/>
                        </a:rPr>
                        <a:t>EAP</a:t>
                      </a:r>
                    </a:p>
                  </a:txBody>
                  <a:tcPr marL="137160" marR="137160" marT="137160" marB="137160">
                    <a:solidFill>
                      <a:srgbClr val="F4F4F6"/>
                    </a:solidFill>
                  </a:tcPr>
                </a:tc>
                <a:tc>
                  <a:txBody>
                    <a:bodyPr/>
                    <a:lstStyle/>
                    <a:p>
                      <a:pPr marL="0" indent="0">
                        <a:spcAft>
                          <a:spcPts val="600"/>
                        </a:spcAft>
                        <a:buFont typeface="Arial" panose="020B0604020202020204" pitchFamily="34" charset="0"/>
                        <a:buNone/>
                      </a:pPr>
                      <a:r>
                        <a:rPr lang="en-AU" sz="1400" b="0" dirty="0">
                          <a:solidFill>
                            <a:schemeClr val="tx1"/>
                          </a:solidFill>
                          <a:latin typeface="Century Gothic" panose="020B0502020202020204" pitchFamily="34" charset="0"/>
                          <a:cs typeface="Arial" panose="020B0604020202020204" pitchFamily="34" charset="0"/>
                        </a:rPr>
                        <a:t>Employee Assistance Program</a:t>
                      </a:r>
                    </a:p>
                  </a:txBody>
                  <a:tcPr marL="137160" marR="137160" marT="137160" marB="137160">
                    <a:solidFill>
                      <a:srgbClr val="F4F4F6"/>
                    </a:solidFill>
                  </a:tcPr>
                </a:tc>
                <a:extLst>
                  <a:ext uri="{0D108BD9-81ED-4DB2-BD59-A6C34878D82A}">
                    <a16:rowId xmlns:a16="http://schemas.microsoft.com/office/drawing/2014/main" val="1478549790"/>
                  </a:ext>
                </a:extLst>
              </a:tr>
              <a:tr h="330446">
                <a:tc>
                  <a:txBody>
                    <a:bodyPr/>
                    <a:lstStyle/>
                    <a:p>
                      <a:pPr marL="0" indent="0">
                        <a:spcAft>
                          <a:spcPts val="600"/>
                        </a:spcAft>
                        <a:buFont typeface="Arial" panose="020B0604020202020204" pitchFamily="34" charset="0"/>
                        <a:buNone/>
                      </a:pPr>
                      <a:r>
                        <a:rPr lang="en-AU" sz="1400" b="0" dirty="0">
                          <a:solidFill>
                            <a:schemeClr val="tx1"/>
                          </a:solidFill>
                          <a:latin typeface="Century Gothic" panose="020B0502020202020204" pitchFamily="34" charset="0"/>
                          <a:cs typeface="Arial" panose="020B0604020202020204" pitchFamily="34" charset="0"/>
                        </a:rPr>
                        <a:t>PSP</a:t>
                      </a:r>
                    </a:p>
                  </a:txBody>
                  <a:tcPr marL="137160" marR="137160" marT="137160" marB="137160">
                    <a:solidFill>
                      <a:srgbClr val="F4F4F6"/>
                    </a:solidFill>
                  </a:tcPr>
                </a:tc>
                <a:tc>
                  <a:txBody>
                    <a:bodyPr/>
                    <a:lstStyle/>
                    <a:p>
                      <a:pPr marL="0" indent="0">
                        <a:spcAft>
                          <a:spcPts val="600"/>
                        </a:spcAft>
                        <a:buFont typeface="Arial" panose="020B0604020202020204" pitchFamily="34" charset="0"/>
                        <a:buNone/>
                      </a:pPr>
                      <a:r>
                        <a:rPr lang="en-AU" sz="1400" b="0" dirty="0">
                          <a:solidFill>
                            <a:schemeClr val="tx1"/>
                          </a:solidFill>
                          <a:latin typeface="Century Gothic" panose="020B0502020202020204" pitchFamily="34" charset="0"/>
                          <a:cs typeface="Arial" panose="020B0604020202020204" pitchFamily="34" charset="0"/>
                        </a:rPr>
                        <a:t>Peer Support Program</a:t>
                      </a:r>
                    </a:p>
                  </a:txBody>
                  <a:tcPr marL="137160" marR="137160" marT="137160" marB="137160">
                    <a:solidFill>
                      <a:srgbClr val="F4F4F6"/>
                    </a:solidFill>
                  </a:tcPr>
                </a:tc>
                <a:extLst>
                  <a:ext uri="{0D108BD9-81ED-4DB2-BD59-A6C34878D82A}">
                    <a16:rowId xmlns:a16="http://schemas.microsoft.com/office/drawing/2014/main" val="2202596612"/>
                  </a:ext>
                </a:extLst>
              </a:tr>
              <a:tr h="330446">
                <a:tc>
                  <a:txBody>
                    <a:bodyPr/>
                    <a:lstStyle/>
                    <a:p>
                      <a:pPr marL="0" indent="0">
                        <a:spcAft>
                          <a:spcPts val="600"/>
                        </a:spcAft>
                        <a:buFont typeface="Arial" panose="020B0604020202020204" pitchFamily="34" charset="0"/>
                        <a:buNone/>
                      </a:pPr>
                      <a:r>
                        <a:rPr lang="en-AU" sz="1400" b="0" dirty="0">
                          <a:solidFill>
                            <a:schemeClr val="tx1"/>
                          </a:solidFill>
                          <a:latin typeface="Century Gothic" panose="020B0502020202020204" pitchFamily="34" charset="0"/>
                          <a:cs typeface="Arial" panose="020B0604020202020204" pitchFamily="34" charset="0"/>
                        </a:rPr>
                        <a:t>EAP</a:t>
                      </a:r>
                    </a:p>
                  </a:txBody>
                  <a:tcPr marL="137160" marR="137160" marT="137160" marB="137160">
                    <a:solidFill>
                      <a:srgbClr val="F4F4F6"/>
                    </a:solidFill>
                  </a:tcPr>
                </a:tc>
                <a:tc>
                  <a:txBody>
                    <a:bodyPr/>
                    <a:lstStyle/>
                    <a:p>
                      <a:pPr marL="0" indent="0">
                        <a:spcAft>
                          <a:spcPts val="600"/>
                        </a:spcAft>
                        <a:buFont typeface="Arial" panose="020B0604020202020204" pitchFamily="34" charset="0"/>
                        <a:buNone/>
                      </a:pPr>
                      <a:r>
                        <a:rPr lang="en-AU" sz="1400" b="0" dirty="0">
                          <a:solidFill>
                            <a:schemeClr val="tx1"/>
                          </a:solidFill>
                          <a:latin typeface="Century Gothic" panose="020B0502020202020204" pitchFamily="34" charset="0"/>
                          <a:cs typeface="Arial" panose="020B0604020202020204" pitchFamily="34" charset="0"/>
                        </a:rPr>
                        <a:t>Employee Assistance Program</a:t>
                      </a:r>
                    </a:p>
                  </a:txBody>
                  <a:tcPr marL="137160" marR="137160" marT="137160" marB="137160">
                    <a:solidFill>
                      <a:srgbClr val="F4F4F6"/>
                    </a:solidFill>
                  </a:tcPr>
                </a:tc>
                <a:extLst>
                  <a:ext uri="{0D108BD9-81ED-4DB2-BD59-A6C34878D82A}">
                    <a16:rowId xmlns:a16="http://schemas.microsoft.com/office/drawing/2014/main" val="2742105698"/>
                  </a:ext>
                </a:extLst>
              </a:tr>
              <a:tr h="330446">
                <a:tc>
                  <a:txBody>
                    <a:bodyPr/>
                    <a:lstStyle/>
                    <a:p>
                      <a:pPr marL="0" indent="0">
                        <a:spcAft>
                          <a:spcPts val="600"/>
                        </a:spcAft>
                        <a:buFont typeface="Arial" panose="020B0604020202020204" pitchFamily="34" charset="0"/>
                        <a:buNone/>
                      </a:pPr>
                      <a:r>
                        <a:rPr lang="en-AU" sz="1400" b="0" dirty="0">
                          <a:solidFill>
                            <a:schemeClr val="tx1"/>
                          </a:solidFill>
                          <a:latin typeface="Century Gothic" panose="020B0502020202020204" pitchFamily="34" charset="0"/>
                          <a:cs typeface="Arial" panose="020B0604020202020204" pitchFamily="34" charset="0"/>
                        </a:rPr>
                        <a:t>PSP</a:t>
                      </a:r>
                    </a:p>
                  </a:txBody>
                  <a:tcPr marL="137160" marR="137160" marT="137160" marB="137160">
                    <a:solidFill>
                      <a:srgbClr val="F4F4F6"/>
                    </a:solidFill>
                  </a:tcPr>
                </a:tc>
                <a:tc>
                  <a:txBody>
                    <a:bodyPr/>
                    <a:lstStyle/>
                    <a:p>
                      <a:pPr marL="0" indent="0">
                        <a:spcAft>
                          <a:spcPts val="600"/>
                        </a:spcAft>
                        <a:buFont typeface="Arial" panose="020B0604020202020204" pitchFamily="34" charset="0"/>
                        <a:buNone/>
                      </a:pPr>
                      <a:r>
                        <a:rPr lang="en-AU" sz="1400" b="0" dirty="0">
                          <a:solidFill>
                            <a:schemeClr val="tx1"/>
                          </a:solidFill>
                          <a:latin typeface="Century Gothic" panose="020B0502020202020204" pitchFamily="34" charset="0"/>
                          <a:cs typeface="Arial" panose="020B0604020202020204" pitchFamily="34" charset="0"/>
                        </a:rPr>
                        <a:t>Peer Support Program</a:t>
                      </a:r>
                    </a:p>
                  </a:txBody>
                  <a:tcPr marL="137160" marR="137160" marT="137160" marB="137160">
                    <a:solidFill>
                      <a:srgbClr val="F4F4F6"/>
                    </a:solidFill>
                  </a:tcPr>
                </a:tc>
                <a:extLst>
                  <a:ext uri="{0D108BD9-81ED-4DB2-BD59-A6C34878D82A}">
                    <a16:rowId xmlns:a16="http://schemas.microsoft.com/office/drawing/2014/main" val="1832281532"/>
                  </a:ext>
                </a:extLst>
              </a:tr>
              <a:tr h="330446">
                <a:tc>
                  <a:txBody>
                    <a:bodyPr/>
                    <a:lstStyle/>
                    <a:p>
                      <a:pPr marL="0" indent="0">
                        <a:spcAft>
                          <a:spcPts val="600"/>
                        </a:spcAft>
                        <a:buFont typeface="Arial" panose="020B0604020202020204" pitchFamily="34" charset="0"/>
                        <a:buNone/>
                      </a:pPr>
                      <a:r>
                        <a:rPr lang="en-AU" sz="1400" b="0" dirty="0">
                          <a:solidFill>
                            <a:schemeClr val="tx1"/>
                          </a:solidFill>
                          <a:latin typeface="Century Gothic" panose="020B0502020202020204" pitchFamily="34" charset="0"/>
                          <a:cs typeface="Arial" panose="020B0604020202020204" pitchFamily="34" charset="0"/>
                        </a:rPr>
                        <a:t>EAP</a:t>
                      </a:r>
                    </a:p>
                  </a:txBody>
                  <a:tcPr marL="137160" marR="137160" marT="137160" marB="137160">
                    <a:solidFill>
                      <a:srgbClr val="F4F4F6"/>
                    </a:solidFill>
                  </a:tcPr>
                </a:tc>
                <a:tc>
                  <a:txBody>
                    <a:bodyPr/>
                    <a:lstStyle/>
                    <a:p>
                      <a:pPr marL="0" indent="0">
                        <a:spcAft>
                          <a:spcPts val="600"/>
                        </a:spcAft>
                        <a:buFont typeface="Arial" panose="020B0604020202020204" pitchFamily="34" charset="0"/>
                        <a:buNone/>
                      </a:pPr>
                      <a:r>
                        <a:rPr lang="en-AU" sz="1400" b="0" dirty="0">
                          <a:solidFill>
                            <a:schemeClr val="tx1"/>
                          </a:solidFill>
                          <a:latin typeface="Century Gothic" panose="020B0502020202020204" pitchFamily="34" charset="0"/>
                          <a:cs typeface="Arial" panose="020B0604020202020204" pitchFamily="34" charset="0"/>
                        </a:rPr>
                        <a:t>Employee Assistance Program</a:t>
                      </a:r>
                    </a:p>
                  </a:txBody>
                  <a:tcPr marL="137160" marR="137160" marT="137160" marB="137160">
                    <a:solidFill>
                      <a:srgbClr val="F4F4F6"/>
                    </a:solidFill>
                  </a:tcPr>
                </a:tc>
                <a:extLst>
                  <a:ext uri="{0D108BD9-81ED-4DB2-BD59-A6C34878D82A}">
                    <a16:rowId xmlns:a16="http://schemas.microsoft.com/office/drawing/2014/main" val="1757119404"/>
                  </a:ext>
                </a:extLst>
              </a:tr>
              <a:tr h="330446">
                <a:tc>
                  <a:txBody>
                    <a:bodyPr/>
                    <a:lstStyle/>
                    <a:p>
                      <a:pPr marL="0" indent="0">
                        <a:spcAft>
                          <a:spcPts val="600"/>
                        </a:spcAft>
                        <a:buFont typeface="Arial" panose="020B0604020202020204" pitchFamily="34" charset="0"/>
                        <a:buNone/>
                      </a:pPr>
                      <a:r>
                        <a:rPr lang="en-AU" sz="1400" b="0" dirty="0">
                          <a:solidFill>
                            <a:schemeClr val="tx1"/>
                          </a:solidFill>
                          <a:latin typeface="Century Gothic" panose="020B0502020202020204" pitchFamily="34" charset="0"/>
                          <a:cs typeface="Arial" panose="020B0604020202020204" pitchFamily="34" charset="0"/>
                        </a:rPr>
                        <a:t>PSP</a:t>
                      </a:r>
                    </a:p>
                  </a:txBody>
                  <a:tcPr marL="137160" marR="137160" marT="137160" marB="137160">
                    <a:solidFill>
                      <a:srgbClr val="F4F4F6"/>
                    </a:solidFill>
                  </a:tcPr>
                </a:tc>
                <a:tc>
                  <a:txBody>
                    <a:bodyPr/>
                    <a:lstStyle/>
                    <a:p>
                      <a:pPr marL="0" indent="0">
                        <a:spcAft>
                          <a:spcPts val="600"/>
                        </a:spcAft>
                        <a:buFont typeface="Arial" panose="020B0604020202020204" pitchFamily="34" charset="0"/>
                        <a:buNone/>
                      </a:pPr>
                      <a:r>
                        <a:rPr lang="en-AU" sz="1400" b="0" dirty="0">
                          <a:solidFill>
                            <a:schemeClr val="tx1"/>
                          </a:solidFill>
                          <a:latin typeface="Century Gothic" panose="020B0502020202020204" pitchFamily="34" charset="0"/>
                          <a:cs typeface="Arial" panose="020B0604020202020204" pitchFamily="34" charset="0"/>
                        </a:rPr>
                        <a:t>Peer Support Program</a:t>
                      </a:r>
                    </a:p>
                  </a:txBody>
                  <a:tcPr marL="137160" marR="137160" marT="137160" marB="137160">
                    <a:solidFill>
                      <a:srgbClr val="F4F4F6"/>
                    </a:solidFill>
                  </a:tcPr>
                </a:tc>
                <a:extLst>
                  <a:ext uri="{0D108BD9-81ED-4DB2-BD59-A6C34878D82A}">
                    <a16:rowId xmlns:a16="http://schemas.microsoft.com/office/drawing/2014/main" val="1775990559"/>
                  </a:ext>
                </a:extLst>
              </a:tr>
              <a:tr h="330446">
                <a:tc>
                  <a:txBody>
                    <a:bodyPr/>
                    <a:lstStyle/>
                    <a:p>
                      <a:pPr marL="0" indent="0">
                        <a:spcAft>
                          <a:spcPts val="600"/>
                        </a:spcAft>
                        <a:buFont typeface="Arial" panose="020B0604020202020204" pitchFamily="34" charset="0"/>
                        <a:buNone/>
                      </a:pPr>
                      <a:r>
                        <a:rPr lang="en-AU" sz="1400" b="0" dirty="0">
                          <a:solidFill>
                            <a:schemeClr val="tx1"/>
                          </a:solidFill>
                          <a:latin typeface="Century Gothic" panose="020B0502020202020204" pitchFamily="34" charset="0"/>
                          <a:cs typeface="Arial" panose="020B0604020202020204" pitchFamily="34" charset="0"/>
                        </a:rPr>
                        <a:t>EAP</a:t>
                      </a:r>
                    </a:p>
                  </a:txBody>
                  <a:tcPr marL="137160" marR="137160" marT="137160" marB="137160">
                    <a:solidFill>
                      <a:srgbClr val="F4F4F6"/>
                    </a:solidFill>
                  </a:tcPr>
                </a:tc>
                <a:tc>
                  <a:txBody>
                    <a:bodyPr/>
                    <a:lstStyle/>
                    <a:p>
                      <a:pPr marL="0" indent="0">
                        <a:spcAft>
                          <a:spcPts val="600"/>
                        </a:spcAft>
                        <a:buFont typeface="Arial" panose="020B0604020202020204" pitchFamily="34" charset="0"/>
                        <a:buNone/>
                      </a:pPr>
                      <a:r>
                        <a:rPr lang="en-AU" sz="1400" b="0" dirty="0">
                          <a:solidFill>
                            <a:schemeClr val="tx1"/>
                          </a:solidFill>
                          <a:latin typeface="Century Gothic" panose="020B0502020202020204" pitchFamily="34" charset="0"/>
                          <a:cs typeface="Arial" panose="020B0604020202020204" pitchFamily="34" charset="0"/>
                        </a:rPr>
                        <a:t>Employee Assistance Program</a:t>
                      </a:r>
                    </a:p>
                  </a:txBody>
                  <a:tcPr marL="137160" marR="137160" marT="137160" marB="137160">
                    <a:solidFill>
                      <a:srgbClr val="F4F4F6"/>
                    </a:solidFill>
                  </a:tcPr>
                </a:tc>
                <a:extLst>
                  <a:ext uri="{0D108BD9-81ED-4DB2-BD59-A6C34878D82A}">
                    <a16:rowId xmlns:a16="http://schemas.microsoft.com/office/drawing/2014/main" val="1722109394"/>
                  </a:ext>
                </a:extLst>
              </a:tr>
              <a:tr h="330446">
                <a:tc>
                  <a:txBody>
                    <a:bodyPr/>
                    <a:lstStyle/>
                    <a:p>
                      <a:pPr marL="0" indent="0">
                        <a:spcAft>
                          <a:spcPts val="600"/>
                        </a:spcAft>
                        <a:buFont typeface="Arial" panose="020B0604020202020204" pitchFamily="34" charset="0"/>
                        <a:buNone/>
                      </a:pPr>
                      <a:r>
                        <a:rPr lang="en-AU" sz="1400" b="0" dirty="0">
                          <a:solidFill>
                            <a:schemeClr val="tx1"/>
                          </a:solidFill>
                          <a:latin typeface="Century Gothic" panose="020B0502020202020204" pitchFamily="34" charset="0"/>
                          <a:cs typeface="Arial" panose="020B0604020202020204" pitchFamily="34" charset="0"/>
                        </a:rPr>
                        <a:t>PSP</a:t>
                      </a:r>
                    </a:p>
                  </a:txBody>
                  <a:tcPr marL="137160" marR="137160" marT="137160" marB="137160">
                    <a:solidFill>
                      <a:srgbClr val="F4F4F6"/>
                    </a:solidFill>
                  </a:tcPr>
                </a:tc>
                <a:tc>
                  <a:txBody>
                    <a:bodyPr/>
                    <a:lstStyle/>
                    <a:p>
                      <a:pPr marL="0" indent="0">
                        <a:spcAft>
                          <a:spcPts val="600"/>
                        </a:spcAft>
                        <a:buFont typeface="Arial" panose="020B0604020202020204" pitchFamily="34" charset="0"/>
                        <a:buNone/>
                      </a:pPr>
                      <a:r>
                        <a:rPr lang="en-AU" sz="1400" b="0" dirty="0">
                          <a:solidFill>
                            <a:schemeClr val="tx1"/>
                          </a:solidFill>
                          <a:latin typeface="Century Gothic" panose="020B0502020202020204" pitchFamily="34" charset="0"/>
                          <a:cs typeface="Arial" panose="020B0604020202020204" pitchFamily="34" charset="0"/>
                        </a:rPr>
                        <a:t>Peer Support Program</a:t>
                      </a:r>
                    </a:p>
                  </a:txBody>
                  <a:tcPr marL="137160" marR="137160" marT="137160" marB="137160">
                    <a:solidFill>
                      <a:srgbClr val="F4F4F6"/>
                    </a:solidFill>
                  </a:tcPr>
                </a:tc>
                <a:extLst>
                  <a:ext uri="{0D108BD9-81ED-4DB2-BD59-A6C34878D82A}">
                    <a16:rowId xmlns:a16="http://schemas.microsoft.com/office/drawing/2014/main" val="3201810664"/>
                  </a:ext>
                </a:extLst>
              </a:tr>
            </a:tbl>
          </a:graphicData>
        </a:graphic>
      </p:graphicFrame>
    </p:spTree>
    <p:extLst>
      <p:ext uri="{BB962C8B-B14F-4D97-AF65-F5344CB8AC3E}">
        <p14:creationId xmlns:p14="http://schemas.microsoft.com/office/powerpoint/2010/main" val="26159000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04EC51B-B58A-48B1-8B09-5BE3A46CB0A9}"/>
              </a:ext>
            </a:extLst>
          </p:cNvPr>
          <p:cNvSpPr txBox="1"/>
          <p:nvPr/>
        </p:nvSpPr>
        <p:spPr>
          <a:xfrm>
            <a:off x="383516" y="249502"/>
            <a:ext cx="11028196" cy="830997"/>
          </a:xfrm>
          <a:prstGeom prst="rect">
            <a:avLst/>
          </a:prstGeom>
          <a:noFill/>
        </p:spPr>
        <p:txBody>
          <a:bodyPr wrap="square" rtlCol="0">
            <a:spAutoFit/>
          </a:bodyPr>
          <a:lstStyle/>
          <a:p>
            <a:r>
              <a:rPr lang="en-US" sz="4800" b="1" dirty="0">
                <a:solidFill>
                  <a:srgbClr val="EF3829"/>
                </a:solidFill>
                <a:latin typeface="Century Gothic" panose="020B0502020202020204" pitchFamily="34" charset="0"/>
              </a:rPr>
              <a:t>▌</a:t>
            </a:r>
            <a:r>
              <a:rPr lang="en-US" sz="4800" b="1" dirty="0">
                <a:latin typeface="Century Gothic" panose="020B0502020202020204" pitchFamily="34" charset="0"/>
              </a:rPr>
              <a:t>Frequently Asked Questions (FAQs)</a:t>
            </a:r>
          </a:p>
        </p:txBody>
      </p:sp>
      <p:sp>
        <p:nvSpPr>
          <p:cNvPr id="5" name="TextBox 4">
            <a:extLst>
              <a:ext uri="{FF2B5EF4-FFF2-40B4-BE49-F238E27FC236}">
                <a16:creationId xmlns:a16="http://schemas.microsoft.com/office/drawing/2014/main" id="{895DFCE3-065B-4D69-BF97-0D1018772170}"/>
              </a:ext>
            </a:extLst>
          </p:cNvPr>
          <p:cNvSpPr txBox="1"/>
          <p:nvPr/>
        </p:nvSpPr>
        <p:spPr>
          <a:xfrm>
            <a:off x="475488" y="1244043"/>
            <a:ext cx="11241556" cy="598947"/>
          </a:xfrm>
          <a:prstGeom prst="rect">
            <a:avLst/>
          </a:prstGeom>
          <a:noFill/>
        </p:spPr>
        <p:txBody>
          <a:bodyPr wrap="square" rtlCol="0">
            <a:spAutoFit/>
          </a:bodyPr>
          <a:lstStyle/>
          <a:p>
            <a:pPr algn="just">
              <a:lnSpc>
                <a:spcPct val="107000"/>
              </a:lnSpc>
              <a:spcAft>
                <a:spcPts val="800"/>
              </a:spcAft>
            </a:pPr>
            <a:r>
              <a:rPr lang="en-US" sz="1600" dirty="0">
                <a:effectLst/>
                <a:latin typeface="Century Gothic" panose="020B0502020202020204" pitchFamily="34" charset="0"/>
                <a:ea typeface="Calibri" panose="020F0502020204030204" pitchFamily="34" charset="0"/>
                <a:cs typeface="Times New Roman" panose="02020603050405020304" pitchFamily="18" charset="0"/>
              </a:rPr>
              <a:t>Based on previous experiences with new volunteers, list down the common FAQs and write down concise answers to it. </a:t>
            </a:r>
            <a:endParaRPr lang="en-AU" sz="1600" dirty="0">
              <a:effectLst/>
              <a:latin typeface="Century Gothic" panose="020B0502020202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8170022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04EC51B-B58A-48B1-8B09-5BE3A46CB0A9}"/>
              </a:ext>
            </a:extLst>
          </p:cNvPr>
          <p:cNvSpPr txBox="1"/>
          <p:nvPr/>
        </p:nvSpPr>
        <p:spPr>
          <a:xfrm>
            <a:off x="383516" y="249502"/>
            <a:ext cx="11028196" cy="830997"/>
          </a:xfrm>
          <a:prstGeom prst="rect">
            <a:avLst/>
          </a:prstGeom>
          <a:noFill/>
        </p:spPr>
        <p:txBody>
          <a:bodyPr wrap="square" rtlCol="0">
            <a:spAutoFit/>
          </a:bodyPr>
          <a:lstStyle/>
          <a:p>
            <a:r>
              <a:rPr lang="en-US" sz="4800" b="1" dirty="0">
                <a:solidFill>
                  <a:srgbClr val="EF3829"/>
                </a:solidFill>
                <a:latin typeface="Century Gothic" panose="020B0502020202020204" pitchFamily="34" charset="0"/>
              </a:rPr>
              <a:t>▌</a:t>
            </a:r>
            <a:r>
              <a:rPr lang="en-US" sz="4800" b="1" dirty="0">
                <a:latin typeface="Century Gothic" panose="020B0502020202020204" pitchFamily="34" charset="0"/>
              </a:rPr>
              <a:t>Extra Information</a:t>
            </a:r>
          </a:p>
        </p:txBody>
      </p:sp>
      <p:sp>
        <p:nvSpPr>
          <p:cNvPr id="5" name="TextBox 4">
            <a:extLst>
              <a:ext uri="{FF2B5EF4-FFF2-40B4-BE49-F238E27FC236}">
                <a16:creationId xmlns:a16="http://schemas.microsoft.com/office/drawing/2014/main" id="{895DFCE3-065B-4D69-BF97-0D1018772170}"/>
              </a:ext>
            </a:extLst>
          </p:cNvPr>
          <p:cNvSpPr txBox="1"/>
          <p:nvPr/>
        </p:nvSpPr>
        <p:spPr>
          <a:xfrm>
            <a:off x="475488" y="1244043"/>
            <a:ext cx="11241556" cy="335476"/>
          </a:xfrm>
          <a:prstGeom prst="rect">
            <a:avLst/>
          </a:prstGeom>
          <a:noFill/>
        </p:spPr>
        <p:txBody>
          <a:bodyPr wrap="square" rtlCol="0">
            <a:spAutoFit/>
          </a:bodyPr>
          <a:lstStyle/>
          <a:p>
            <a:pPr algn="just">
              <a:lnSpc>
                <a:spcPct val="107000"/>
              </a:lnSpc>
              <a:spcAft>
                <a:spcPts val="800"/>
              </a:spcAft>
            </a:pPr>
            <a:r>
              <a:rPr lang="en-US" sz="1600" dirty="0">
                <a:effectLst/>
                <a:latin typeface="Century Gothic" panose="020B0502020202020204" pitchFamily="34" charset="0"/>
                <a:ea typeface="Calibri" panose="020F0502020204030204" pitchFamily="34" charset="0"/>
                <a:cs typeface="Times New Roman" panose="02020603050405020304" pitchFamily="18" charset="0"/>
              </a:rPr>
              <a:t>Feel free to include additional information that is specific to your service or individual group.  </a:t>
            </a:r>
            <a:endParaRPr lang="en-AU" sz="1600" dirty="0">
              <a:effectLst/>
              <a:latin typeface="Century Gothic" panose="020B0502020202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7792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EC814C2-AFAB-421B-AAE4-6877CD60EA34}"/>
              </a:ext>
            </a:extLst>
          </p:cNvPr>
          <p:cNvSpPr txBox="1"/>
          <p:nvPr/>
        </p:nvSpPr>
        <p:spPr>
          <a:xfrm>
            <a:off x="602972" y="1864892"/>
            <a:ext cx="4875422" cy="1138773"/>
          </a:xfrm>
          <a:prstGeom prst="rect">
            <a:avLst/>
          </a:prstGeom>
          <a:noFill/>
        </p:spPr>
        <p:txBody>
          <a:bodyPr wrap="square" rtlCol="0">
            <a:spAutoFit/>
          </a:bodyPr>
          <a:lstStyle/>
          <a:p>
            <a:r>
              <a:rPr lang="en-US" sz="4800" b="1" dirty="0">
                <a:solidFill>
                  <a:srgbClr val="EF3829"/>
                </a:solidFill>
                <a:latin typeface="Century Gothic" panose="020B0502020202020204" pitchFamily="34" charset="0"/>
              </a:rPr>
              <a:t>▌</a:t>
            </a:r>
            <a:r>
              <a:rPr lang="en-US" sz="4800" b="1" dirty="0">
                <a:latin typeface="Century Gothic" panose="020B0502020202020204" pitchFamily="34" charset="0"/>
              </a:rPr>
              <a:t>Content</a:t>
            </a:r>
          </a:p>
          <a:p>
            <a:endParaRPr lang="en-US" sz="2000" dirty="0">
              <a:latin typeface="Century Gothic" panose="020B0502020202020204" pitchFamily="34" charset="0"/>
            </a:endParaRPr>
          </a:p>
        </p:txBody>
      </p:sp>
      <p:graphicFrame>
        <p:nvGraphicFramePr>
          <p:cNvPr id="3" name="Table 2">
            <a:extLst>
              <a:ext uri="{FF2B5EF4-FFF2-40B4-BE49-F238E27FC236}">
                <a16:creationId xmlns:a16="http://schemas.microsoft.com/office/drawing/2014/main" id="{B200D762-F38B-46D1-B616-73A5192A86A1}"/>
              </a:ext>
            </a:extLst>
          </p:cNvPr>
          <p:cNvGraphicFramePr>
            <a:graphicFrameLocks noGrp="1"/>
          </p:cNvGraphicFramePr>
          <p:nvPr>
            <p:extLst>
              <p:ext uri="{D42A27DB-BD31-4B8C-83A1-F6EECF244321}">
                <p14:modId xmlns:p14="http://schemas.microsoft.com/office/powerpoint/2010/main" val="1387934553"/>
              </p:ext>
            </p:extLst>
          </p:nvPr>
        </p:nvGraphicFramePr>
        <p:xfrm>
          <a:off x="5826871" y="538090"/>
          <a:ext cx="5685369" cy="5120640"/>
        </p:xfrm>
        <a:graphic>
          <a:graphicData uri="http://schemas.openxmlformats.org/drawingml/2006/table">
            <a:tbl>
              <a:tblPr firstRow="1">
                <a:tableStyleId>{2D5ABB26-0587-4C30-8999-92F81FD0307C}</a:tableStyleId>
              </a:tblPr>
              <a:tblGrid>
                <a:gridCol w="5685369">
                  <a:extLst>
                    <a:ext uri="{9D8B030D-6E8A-4147-A177-3AD203B41FA5}">
                      <a16:colId xmlns:a16="http://schemas.microsoft.com/office/drawing/2014/main" val="3856388039"/>
                    </a:ext>
                  </a:extLst>
                </a:gridCol>
              </a:tblGrid>
              <a:tr h="475173">
                <a:tc>
                  <a:txBody>
                    <a:bodyPr/>
                    <a:lstStyle/>
                    <a:p>
                      <a:pPr algn="ctr"/>
                      <a:r>
                        <a:rPr lang="en-AU" sz="2000" b="1" spc="300" dirty="0">
                          <a:solidFill>
                            <a:schemeClr val="tx1"/>
                          </a:solidFill>
                          <a:latin typeface="Century Gothic" panose="020B0502020202020204" pitchFamily="34" charset="0"/>
                          <a:cs typeface="Arial" panose="020B0604020202020204" pitchFamily="34" charset="0"/>
                        </a:rPr>
                        <a:t>Topic</a:t>
                      </a:r>
                    </a:p>
                  </a:txBody>
                  <a:tcPr marL="137160" marR="137160" marT="137160" marB="137160">
                    <a:solidFill>
                      <a:srgbClr val="FFDD00"/>
                    </a:solidFill>
                  </a:tcPr>
                </a:tc>
                <a:extLst>
                  <a:ext uri="{0D108BD9-81ED-4DB2-BD59-A6C34878D82A}">
                    <a16:rowId xmlns:a16="http://schemas.microsoft.com/office/drawing/2014/main" val="459001393"/>
                  </a:ext>
                </a:extLst>
              </a:tr>
              <a:tr h="4184853">
                <a:tc>
                  <a:txBody>
                    <a:bodyPr/>
                    <a:lstStyle/>
                    <a:p>
                      <a:pPr marL="0" indent="0">
                        <a:spcAft>
                          <a:spcPts val="600"/>
                        </a:spcAft>
                        <a:buFont typeface="Arial" panose="020B0604020202020204" pitchFamily="34" charset="0"/>
                        <a:buNone/>
                      </a:pPr>
                      <a:r>
                        <a:rPr lang="en-AU" sz="1400" b="0" dirty="0">
                          <a:solidFill>
                            <a:schemeClr val="tx1"/>
                          </a:solidFill>
                          <a:latin typeface="Century Gothic" panose="020B0502020202020204" pitchFamily="34" charset="0"/>
                          <a:cs typeface="Arial" panose="020B0604020202020204" pitchFamily="34" charset="0"/>
                        </a:rPr>
                        <a:t>1. Overview of Brigade/Group/Unit</a:t>
                      </a:r>
                    </a:p>
                    <a:p>
                      <a:pPr marL="0" indent="0">
                        <a:spcAft>
                          <a:spcPts val="600"/>
                        </a:spcAft>
                        <a:buFont typeface="Arial" panose="020B0604020202020204" pitchFamily="34" charset="0"/>
                        <a:buNone/>
                      </a:pPr>
                      <a:r>
                        <a:rPr lang="en-AU" sz="1400" b="0" dirty="0">
                          <a:solidFill>
                            <a:schemeClr val="tx1"/>
                          </a:solidFill>
                          <a:latin typeface="Century Gothic" panose="020B0502020202020204" pitchFamily="34" charset="0"/>
                          <a:cs typeface="Arial" panose="020B0604020202020204" pitchFamily="34" charset="0"/>
                        </a:rPr>
                        <a:t>2. Expectations</a:t>
                      </a:r>
                    </a:p>
                    <a:p>
                      <a:pPr marL="0" indent="0">
                        <a:spcAft>
                          <a:spcPts val="600"/>
                        </a:spcAft>
                        <a:buFont typeface="Arial" panose="020B0604020202020204" pitchFamily="34" charset="0"/>
                        <a:buNone/>
                      </a:pPr>
                      <a:r>
                        <a:rPr lang="en-AU" sz="1400" b="0" dirty="0">
                          <a:solidFill>
                            <a:schemeClr val="tx1"/>
                          </a:solidFill>
                          <a:latin typeface="Century Gothic" panose="020B0502020202020204" pitchFamily="34" charset="0"/>
                          <a:cs typeface="Arial" panose="020B0604020202020204" pitchFamily="34" charset="0"/>
                        </a:rPr>
                        <a:t>3. Code of Conduct</a:t>
                      </a:r>
                    </a:p>
                    <a:p>
                      <a:pPr marL="0" indent="0">
                        <a:spcAft>
                          <a:spcPts val="600"/>
                        </a:spcAft>
                        <a:buFont typeface="Arial" panose="020B0604020202020204" pitchFamily="34" charset="0"/>
                        <a:buNone/>
                      </a:pPr>
                      <a:r>
                        <a:rPr lang="en-AU" sz="1400" b="0" dirty="0">
                          <a:solidFill>
                            <a:schemeClr val="tx1"/>
                          </a:solidFill>
                          <a:latin typeface="Century Gothic" panose="020B0502020202020204" pitchFamily="34" charset="0"/>
                          <a:cs typeface="Arial" panose="020B0604020202020204" pitchFamily="34" charset="0"/>
                        </a:rPr>
                        <a:t>4. Probationary Information</a:t>
                      </a:r>
                    </a:p>
                    <a:p>
                      <a:pPr marL="0" indent="0">
                        <a:spcAft>
                          <a:spcPts val="600"/>
                        </a:spcAft>
                        <a:buFont typeface="Arial" panose="020B0604020202020204" pitchFamily="34" charset="0"/>
                        <a:buNone/>
                      </a:pPr>
                      <a:r>
                        <a:rPr lang="en-AU" sz="1400" b="0" dirty="0">
                          <a:solidFill>
                            <a:schemeClr val="tx1"/>
                          </a:solidFill>
                          <a:latin typeface="Century Gothic" panose="020B0502020202020204" pitchFamily="34" charset="0"/>
                          <a:cs typeface="Arial" panose="020B0604020202020204" pitchFamily="34" charset="0"/>
                        </a:rPr>
                        <a:t>5. Training Information</a:t>
                      </a:r>
                    </a:p>
                    <a:p>
                      <a:pPr marL="0" indent="0">
                        <a:spcAft>
                          <a:spcPts val="600"/>
                        </a:spcAft>
                        <a:buFont typeface="Arial" panose="020B0604020202020204" pitchFamily="34" charset="0"/>
                        <a:buNone/>
                      </a:pPr>
                      <a:r>
                        <a:rPr lang="en-AU" sz="1400" b="0" dirty="0">
                          <a:solidFill>
                            <a:schemeClr val="tx1"/>
                          </a:solidFill>
                          <a:latin typeface="Century Gothic" panose="020B0502020202020204" pitchFamily="34" charset="0"/>
                          <a:cs typeface="Arial" panose="020B0604020202020204" pitchFamily="34" charset="0"/>
                        </a:rPr>
                        <a:t>6. Roster Information</a:t>
                      </a:r>
                    </a:p>
                    <a:p>
                      <a:pPr marL="0" indent="0">
                        <a:spcAft>
                          <a:spcPts val="600"/>
                        </a:spcAft>
                        <a:buFont typeface="Arial" panose="020B0604020202020204" pitchFamily="34" charset="0"/>
                        <a:buNone/>
                      </a:pPr>
                      <a:r>
                        <a:rPr lang="en-AU" sz="1400" b="0" dirty="0">
                          <a:solidFill>
                            <a:schemeClr val="tx1"/>
                          </a:solidFill>
                          <a:latin typeface="Century Gothic" panose="020B0502020202020204" pitchFamily="34" charset="0"/>
                          <a:cs typeface="Arial" panose="020B0604020202020204" pitchFamily="34" charset="0"/>
                        </a:rPr>
                        <a:t>7. Occupational Health and Safety Policies</a:t>
                      </a:r>
                    </a:p>
                    <a:p>
                      <a:pPr marL="0" indent="0">
                        <a:spcAft>
                          <a:spcPts val="600"/>
                        </a:spcAft>
                        <a:buFont typeface="Arial" panose="020B0604020202020204" pitchFamily="34" charset="0"/>
                        <a:buNone/>
                      </a:pPr>
                      <a:r>
                        <a:rPr lang="en-AU" sz="1400" b="0" dirty="0">
                          <a:solidFill>
                            <a:schemeClr val="tx1"/>
                          </a:solidFill>
                          <a:latin typeface="Century Gothic" panose="020B0502020202020204" pitchFamily="34" charset="0"/>
                          <a:cs typeface="Arial" panose="020B0604020202020204" pitchFamily="34" charset="0"/>
                        </a:rPr>
                        <a:t>8. Social Media Policy</a:t>
                      </a:r>
                    </a:p>
                    <a:p>
                      <a:pPr marL="0" indent="0">
                        <a:spcAft>
                          <a:spcPts val="600"/>
                        </a:spcAft>
                        <a:buFont typeface="Arial" panose="020B0604020202020204" pitchFamily="34" charset="0"/>
                        <a:buNone/>
                      </a:pPr>
                      <a:r>
                        <a:rPr lang="en-AU" sz="1400" b="0" dirty="0">
                          <a:solidFill>
                            <a:schemeClr val="tx1"/>
                          </a:solidFill>
                          <a:latin typeface="Century Gothic" panose="020B0502020202020204" pitchFamily="34" charset="0"/>
                          <a:cs typeface="Arial" panose="020B0604020202020204" pitchFamily="34" charset="0"/>
                        </a:rPr>
                        <a:t>9. Funding</a:t>
                      </a:r>
                    </a:p>
                    <a:p>
                      <a:pPr marL="0" indent="0">
                        <a:spcAft>
                          <a:spcPts val="600"/>
                        </a:spcAft>
                        <a:buFont typeface="Arial" panose="020B0604020202020204" pitchFamily="34" charset="0"/>
                        <a:buNone/>
                      </a:pPr>
                      <a:r>
                        <a:rPr lang="en-AU" sz="1400" b="0" dirty="0">
                          <a:solidFill>
                            <a:schemeClr val="tx1"/>
                          </a:solidFill>
                          <a:latin typeface="Century Gothic" panose="020B0502020202020204" pitchFamily="34" charset="0"/>
                          <a:cs typeface="Arial" panose="020B0604020202020204" pitchFamily="34" charset="0"/>
                        </a:rPr>
                        <a:t>10. Insurance Protection</a:t>
                      </a:r>
                    </a:p>
                    <a:p>
                      <a:pPr marL="0" marR="0" lvl="0" indent="0" algn="l"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lang="en-AU" sz="1400" b="0" dirty="0">
                          <a:solidFill>
                            <a:schemeClr val="tx1"/>
                          </a:solidFill>
                          <a:latin typeface="Century Gothic" panose="020B0502020202020204" pitchFamily="34" charset="0"/>
                          <a:cs typeface="Arial" panose="020B0604020202020204" pitchFamily="34" charset="0"/>
                        </a:rPr>
                        <a:t>11. Volunteer Support </a:t>
                      </a:r>
                    </a:p>
                    <a:p>
                      <a:pPr marL="0" indent="0">
                        <a:spcAft>
                          <a:spcPts val="600"/>
                        </a:spcAft>
                        <a:buFont typeface="Arial" panose="020B0604020202020204" pitchFamily="34" charset="0"/>
                        <a:buNone/>
                      </a:pPr>
                      <a:r>
                        <a:rPr lang="en-AU" sz="1400" b="0" dirty="0">
                          <a:solidFill>
                            <a:schemeClr val="tx1"/>
                          </a:solidFill>
                          <a:latin typeface="Century Gothic" panose="020B0502020202020204" pitchFamily="34" charset="0"/>
                          <a:cs typeface="Arial" panose="020B0604020202020204" pitchFamily="34" charset="0"/>
                        </a:rPr>
                        <a:t>12. Uniforms and Equipment Use </a:t>
                      </a:r>
                    </a:p>
                    <a:p>
                      <a:pPr marL="0" indent="0">
                        <a:spcAft>
                          <a:spcPts val="600"/>
                        </a:spcAft>
                        <a:buFont typeface="Arial" panose="020B0604020202020204" pitchFamily="34" charset="0"/>
                        <a:buNone/>
                      </a:pPr>
                      <a:r>
                        <a:rPr lang="en-AU" sz="1400" b="0" dirty="0">
                          <a:solidFill>
                            <a:schemeClr val="tx1"/>
                          </a:solidFill>
                          <a:latin typeface="Century Gothic" panose="020B0502020202020204" pitchFamily="34" charset="0"/>
                          <a:cs typeface="Arial" panose="020B0604020202020204" pitchFamily="34" charset="0"/>
                        </a:rPr>
                        <a:t>13. Commonly Used Abbreviations/Acronyms </a:t>
                      </a:r>
                    </a:p>
                    <a:p>
                      <a:pPr marL="0" indent="0">
                        <a:spcAft>
                          <a:spcPts val="600"/>
                        </a:spcAft>
                        <a:buFont typeface="Arial" panose="020B0604020202020204" pitchFamily="34" charset="0"/>
                        <a:buNone/>
                      </a:pPr>
                      <a:r>
                        <a:rPr lang="en-AU" sz="1400" b="0" dirty="0">
                          <a:solidFill>
                            <a:schemeClr val="tx1"/>
                          </a:solidFill>
                          <a:latin typeface="Century Gothic" panose="020B0502020202020204" pitchFamily="34" charset="0"/>
                          <a:cs typeface="Arial" panose="020B0604020202020204" pitchFamily="34" charset="0"/>
                        </a:rPr>
                        <a:t>14. Frequently Asked Questions (FAQs)</a:t>
                      </a:r>
                    </a:p>
                    <a:p>
                      <a:pPr marL="0" indent="0">
                        <a:spcAft>
                          <a:spcPts val="600"/>
                        </a:spcAft>
                        <a:buFont typeface="Arial" panose="020B0604020202020204" pitchFamily="34" charset="0"/>
                        <a:buNone/>
                      </a:pPr>
                      <a:r>
                        <a:rPr lang="en-AU" sz="1400" b="0" dirty="0">
                          <a:solidFill>
                            <a:schemeClr val="tx1"/>
                          </a:solidFill>
                          <a:latin typeface="Century Gothic" panose="020B0502020202020204" pitchFamily="34" charset="0"/>
                          <a:cs typeface="Arial" panose="020B0604020202020204" pitchFamily="34" charset="0"/>
                        </a:rPr>
                        <a:t>15. Extra Information</a:t>
                      </a:r>
                    </a:p>
                  </a:txBody>
                  <a:tcPr marL="137160" marR="137160" marT="137160" marB="137160">
                    <a:solidFill>
                      <a:srgbClr val="F4F4F6"/>
                    </a:solidFill>
                  </a:tcPr>
                </a:tc>
                <a:extLst>
                  <a:ext uri="{0D108BD9-81ED-4DB2-BD59-A6C34878D82A}">
                    <a16:rowId xmlns:a16="http://schemas.microsoft.com/office/drawing/2014/main" val="2686622046"/>
                  </a:ext>
                </a:extLst>
              </a:tr>
            </a:tbl>
          </a:graphicData>
        </a:graphic>
      </p:graphicFrame>
    </p:spTree>
    <p:extLst>
      <p:ext uri="{BB962C8B-B14F-4D97-AF65-F5344CB8AC3E}">
        <p14:creationId xmlns:p14="http://schemas.microsoft.com/office/powerpoint/2010/main" val="16885147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04EC51B-B58A-48B1-8B09-5BE3A46CB0A9}"/>
              </a:ext>
            </a:extLst>
          </p:cNvPr>
          <p:cNvSpPr txBox="1"/>
          <p:nvPr/>
        </p:nvSpPr>
        <p:spPr>
          <a:xfrm>
            <a:off x="383516" y="249502"/>
            <a:ext cx="11333528" cy="830997"/>
          </a:xfrm>
          <a:prstGeom prst="rect">
            <a:avLst/>
          </a:prstGeom>
          <a:noFill/>
        </p:spPr>
        <p:txBody>
          <a:bodyPr wrap="square" rtlCol="0">
            <a:spAutoFit/>
          </a:bodyPr>
          <a:lstStyle/>
          <a:p>
            <a:r>
              <a:rPr lang="en-US" sz="4800" b="1" dirty="0">
                <a:solidFill>
                  <a:srgbClr val="EF3829"/>
                </a:solidFill>
                <a:latin typeface="Century Gothic" panose="020B0502020202020204" pitchFamily="34" charset="0"/>
              </a:rPr>
              <a:t>▌</a:t>
            </a:r>
            <a:r>
              <a:rPr lang="en-US" sz="4800" b="1" dirty="0">
                <a:latin typeface="Century Gothic" panose="020B0502020202020204" pitchFamily="34" charset="0"/>
              </a:rPr>
              <a:t>Overview of Brigade/Group/Unit</a:t>
            </a:r>
          </a:p>
        </p:txBody>
      </p:sp>
      <p:sp>
        <p:nvSpPr>
          <p:cNvPr id="5" name="TextBox 4">
            <a:extLst>
              <a:ext uri="{FF2B5EF4-FFF2-40B4-BE49-F238E27FC236}">
                <a16:creationId xmlns:a16="http://schemas.microsoft.com/office/drawing/2014/main" id="{895DFCE3-065B-4D69-BF97-0D1018772170}"/>
              </a:ext>
            </a:extLst>
          </p:cNvPr>
          <p:cNvSpPr txBox="1"/>
          <p:nvPr/>
        </p:nvSpPr>
        <p:spPr>
          <a:xfrm>
            <a:off x="475488" y="1244043"/>
            <a:ext cx="11241556" cy="4806444"/>
          </a:xfrm>
          <a:prstGeom prst="rect">
            <a:avLst/>
          </a:prstGeom>
          <a:noFill/>
        </p:spPr>
        <p:txBody>
          <a:bodyPr wrap="square" rtlCol="0">
            <a:spAutoFit/>
          </a:bodyPr>
          <a:lstStyle/>
          <a:p>
            <a:r>
              <a:rPr lang="en-AU" sz="1600" dirty="0">
                <a:latin typeface="Century Gothic" panose="020B0502020202020204" pitchFamily="34" charset="0"/>
              </a:rPr>
              <a:t>Use this section to include information on the: </a:t>
            </a:r>
          </a:p>
          <a:p>
            <a:pPr>
              <a:lnSpc>
                <a:spcPct val="100000"/>
              </a:lnSpc>
              <a:spcBef>
                <a:spcPts val="10"/>
              </a:spcBef>
            </a:pPr>
            <a:endParaRPr lang="en-AU" sz="1600" dirty="0">
              <a:latin typeface="Century Gothic" panose="020B0502020202020204" pitchFamily="34" charset="0"/>
              <a:cs typeface="Helvetica Neue Light"/>
            </a:endParaRPr>
          </a:p>
          <a:p>
            <a:pPr marL="12700">
              <a:lnSpc>
                <a:spcPct val="100000"/>
              </a:lnSpc>
              <a:tabLst>
                <a:tab pos="241300" algn="l"/>
              </a:tabLst>
            </a:pPr>
            <a:r>
              <a:rPr lang="en-AU" sz="1600" spc="-110" dirty="0">
                <a:solidFill>
                  <a:srgbClr val="173A64"/>
                </a:solidFill>
                <a:latin typeface="Century Gothic" panose="020B0502020202020204" pitchFamily="34" charset="0"/>
                <a:cs typeface="Helvetica Neue Light"/>
              </a:rPr>
              <a:t>•	</a:t>
            </a:r>
            <a:r>
              <a:rPr lang="en-AU" sz="1600" dirty="0">
                <a:solidFill>
                  <a:srgbClr val="343433"/>
                </a:solidFill>
                <a:latin typeface="Century Gothic" panose="020B0502020202020204" pitchFamily="34" charset="0"/>
                <a:cs typeface="Helvetica Neue Light"/>
              </a:rPr>
              <a:t>Mission, vision, and values of your group</a:t>
            </a:r>
            <a:endParaRPr lang="en-AU" sz="1600" dirty="0">
              <a:latin typeface="Century Gothic" panose="020B0502020202020204" pitchFamily="34" charset="0"/>
              <a:cs typeface="Helvetica Neue Light"/>
            </a:endParaRPr>
          </a:p>
          <a:p>
            <a:pPr marL="423545" indent="-171450">
              <a:lnSpc>
                <a:spcPct val="100000"/>
              </a:lnSpc>
              <a:spcBef>
                <a:spcPts val="180"/>
              </a:spcBef>
              <a:buBlip>
                <a:blip r:embed="rId3"/>
              </a:buBlip>
              <a:tabLst>
                <a:tab pos="480695" algn="l"/>
              </a:tabLst>
            </a:pPr>
            <a:r>
              <a:rPr lang="en-AU" sz="1600" b="1" i="1" dirty="0">
                <a:solidFill>
                  <a:srgbClr val="343433"/>
                </a:solidFill>
                <a:latin typeface="Century Gothic" panose="020B0502020202020204" pitchFamily="34" charset="0"/>
                <a:cs typeface="Helvetica Neue Light"/>
              </a:rPr>
              <a:t>Mission</a:t>
            </a:r>
            <a:r>
              <a:rPr lang="en-AU" sz="1600" dirty="0">
                <a:solidFill>
                  <a:srgbClr val="343433"/>
                </a:solidFill>
                <a:latin typeface="Century Gothic" panose="020B0502020202020204" pitchFamily="34" charset="0"/>
                <a:cs typeface="Helvetica Neue Light"/>
              </a:rPr>
              <a:t>: What </a:t>
            </a:r>
            <a:r>
              <a:rPr lang="en-AU" sz="1600" spc="-10" dirty="0">
                <a:solidFill>
                  <a:srgbClr val="343433"/>
                </a:solidFill>
                <a:latin typeface="Century Gothic" panose="020B0502020202020204" pitchFamily="34" charset="0"/>
                <a:cs typeface="Helvetica Neue Light"/>
              </a:rPr>
              <a:t>are </a:t>
            </a:r>
            <a:r>
              <a:rPr lang="en-AU" sz="1600" dirty="0">
                <a:solidFill>
                  <a:srgbClr val="343433"/>
                </a:solidFill>
                <a:latin typeface="Century Gothic" panose="020B0502020202020204" pitchFamily="34" charset="0"/>
                <a:cs typeface="Helvetica Neue Light"/>
              </a:rPr>
              <a:t>the </a:t>
            </a:r>
            <a:r>
              <a:rPr lang="en-AU" sz="1600" spc="-5" dirty="0">
                <a:solidFill>
                  <a:srgbClr val="343433"/>
                </a:solidFill>
                <a:latin typeface="Century Gothic" panose="020B0502020202020204" pitchFamily="34" charset="0"/>
                <a:cs typeface="Helvetica Neue Light"/>
              </a:rPr>
              <a:t>current </a:t>
            </a:r>
            <a:r>
              <a:rPr lang="en-AU" sz="1600" dirty="0">
                <a:solidFill>
                  <a:srgbClr val="343433"/>
                </a:solidFill>
                <a:latin typeface="Century Gothic" panose="020B0502020202020204" pitchFamily="34" charset="0"/>
                <a:cs typeface="Helvetica Neue Light"/>
              </a:rPr>
              <a:t>and primary goals of your group?</a:t>
            </a:r>
            <a:endParaRPr lang="en-AU" sz="1600" dirty="0">
              <a:latin typeface="Century Gothic" panose="020B0502020202020204" pitchFamily="34" charset="0"/>
              <a:cs typeface="Helvetica Neue Light"/>
            </a:endParaRPr>
          </a:p>
          <a:p>
            <a:pPr marL="423545" indent="-171450">
              <a:lnSpc>
                <a:spcPct val="100000"/>
              </a:lnSpc>
              <a:spcBef>
                <a:spcPts val="180"/>
              </a:spcBef>
              <a:buBlip>
                <a:blip r:embed="rId3"/>
              </a:buBlip>
              <a:tabLst>
                <a:tab pos="480695" algn="l"/>
              </a:tabLst>
            </a:pPr>
            <a:r>
              <a:rPr lang="en-AU" sz="1600" b="1" i="1" spc="-5" dirty="0">
                <a:solidFill>
                  <a:srgbClr val="343433"/>
                </a:solidFill>
                <a:latin typeface="Century Gothic" panose="020B0502020202020204" pitchFamily="34" charset="0"/>
                <a:cs typeface="Helvetica Neue Light"/>
              </a:rPr>
              <a:t>Vision</a:t>
            </a:r>
            <a:r>
              <a:rPr lang="en-AU" sz="1600" spc="-5" dirty="0">
                <a:solidFill>
                  <a:srgbClr val="343433"/>
                </a:solidFill>
                <a:latin typeface="Century Gothic" panose="020B0502020202020204" pitchFamily="34" charset="0"/>
                <a:cs typeface="Helvetica Neue Light"/>
              </a:rPr>
              <a:t>: </a:t>
            </a:r>
            <a:r>
              <a:rPr lang="en-AU" sz="1600" dirty="0">
                <a:solidFill>
                  <a:srgbClr val="343433"/>
                </a:solidFill>
                <a:latin typeface="Century Gothic" panose="020B0502020202020204" pitchFamily="34" charset="0"/>
                <a:cs typeface="Helvetica Neue Light"/>
              </a:rPr>
              <a:t>What </a:t>
            </a:r>
            <a:r>
              <a:rPr lang="en-AU" sz="1600" spc="-10" dirty="0">
                <a:solidFill>
                  <a:srgbClr val="343433"/>
                </a:solidFill>
                <a:latin typeface="Century Gothic" panose="020B0502020202020204" pitchFamily="34" charset="0"/>
                <a:cs typeface="Helvetica Neue Light"/>
              </a:rPr>
              <a:t>are </a:t>
            </a:r>
            <a:r>
              <a:rPr lang="en-AU" sz="1600" dirty="0">
                <a:solidFill>
                  <a:srgbClr val="343433"/>
                </a:solidFill>
                <a:latin typeface="Century Gothic" panose="020B0502020202020204" pitchFamily="34" charset="0"/>
                <a:cs typeface="Helvetica Neue Light"/>
              </a:rPr>
              <a:t>the </a:t>
            </a:r>
            <a:r>
              <a:rPr lang="en-AU" sz="1600" spc="-5" dirty="0">
                <a:solidFill>
                  <a:srgbClr val="343433"/>
                </a:solidFill>
                <a:latin typeface="Century Gothic" panose="020B0502020202020204" pitchFamily="34" charset="0"/>
                <a:cs typeface="Helvetica Neue Light"/>
              </a:rPr>
              <a:t>future </a:t>
            </a:r>
            <a:r>
              <a:rPr lang="en-AU" sz="1600" dirty="0">
                <a:solidFill>
                  <a:srgbClr val="343433"/>
                </a:solidFill>
                <a:latin typeface="Century Gothic" panose="020B0502020202020204" pitchFamily="34" charset="0"/>
                <a:cs typeface="Helvetica Neue Light"/>
              </a:rPr>
              <a:t>goals of your group?</a:t>
            </a:r>
            <a:endParaRPr lang="en-AU" sz="1600" dirty="0">
              <a:latin typeface="Century Gothic" panose="020B0502020202020204" pitchFamily="34" charset="0"/>
              <a:cs typeface="Helvetica Neue Light"/>
            </a:endParaRPr>
          </a:p>
          <a:p>
            <a:pPr marL="423545" indent="-171450">
              <a:lnSpc>
                <a:spcPct val="100000"/>
              </a:lnSpc>
              <a:spcBef>
                <a:spcPts val="180"/>
              </a:spcBef>
              <a:buBlip>
                <a:blip r:embed="rId3"/>
              </a:buBlip>
              <a:tabLst>
                <a:tab pos="480695" algn="l"/>
              </a:tabLst>
            </a:pPr>
            <a:r>
              <a:rPr lang="en-AU" sz="1600" b="1" i="1" spc="-10" dirty="0">
                <a:solidFill>
                  <a:srgbClr val="343433"/>
                </a:solidFill>
                <a:latin typeface="Century Gothic" panose="020B0502020202020204" pitchFamily="34" charset="0"/>
                <a:cs typeface="Helvetica Neue Light"/>
              </a:rPr>
              <a:t>Values</a:t>
            </a:r>
            <a:r>
              <a:rPr lang="en-AU" sz="1600" spc="-10" dirty="0">
                <a:solidFill>
                  <a:srgbClr val="343433"/>
                </a:solidFill>
                <a:latin typeface="Century Gothic" panose="020B0502020202020204" pitchFamily="34" charset="0"/>
                <a:cs typeface="Helvetica Neue Light"/>
              </a:rPr>
              <a:t>: </a:t>
            </a:r>
            <a:r>
              <a:rPr lang="en-AU" sz="1600" dirty="0">
                <a:solidFill>
                  <a:srgbClr val="343433"/>
                </a:solidFill>
                <a:latin typeface="Century Gothic" panose="020B0502020202020204" pitchFamily="34" charset="0"/>
                <a:cs typeface="Helvetica Neue Light"/>
              </a:rPr>
              <a:t>What values does this group stand for (e.g.,</a:t>
            </a:r>
            <a:r>
              <a:rPr lang="en-AU" sz="1600" spc="-15" dirty="0">
                <a:solidFill>
                  <a:srgbClr val="343433"/>
                </a:solidFill>
                <a:latin typeface="Century Gothic" panose="020B0502020202020204" pitchFamily="34" charset="0"/>
                <a:cs typeface="Helvetica Neue Light"/>
              </a:rPr>
              <a:t> l</a:t>
            </a:r>
            <a:r>
              <a:rPr lang="en-AU" sz="1600" dirty="0">
                <a:solidFill>
                  <a:srgbClr val="343433"/>
                </a:solidFill>
                <a:latin typeface="Century Gothic" panose="020B0502020202020204" pitchFamily="34" charset="0"/>
                <a:cs typeface="Helvetica Neue Light"/>
              </a:rPr>
              <a:t>oyalty)?</a:t>
            </a:r>
            <a:endParaRPr lang="en-AU" sz="1600" dirty="0">
              <a:latin typeface="Century Gothic" panose="020B0502020202020204" pitchFamily="34" charset="0"/>
              <a:cs typeface="Helvetica Neue Light"/>
            </a:endParaRPr>
          </a:p>
          <a:p>
            <a:pPr>
              <a:lnSpc>
                <a:spcPct val="100000"/>
              </a:lnSpc>
              <a:spcBef>
                <a:spcPts val="15"/>
              </a:spcBef>
            </a:pPr>
            <a:endParaRPr lang="en-AU" sz="1600" dirty="0">
              <a:latin typeface="Century Gothic" panose="020B0502020202020204" pitchFamily="34" charset="0"/>
              <a:cs typeface="Helvetica Neue Light"/>
            </a:endParaRPr>
          </a:p>
          <a:p>
            <a:pPr marL="12700">
              <a:lnSpc>
                <a:spcPct val="100000"/>
              </a:lnSpc>
              <a:tabLst>
                <a:tab pos="241300" algn="l"/>
              </a:tabLst>
            </a:pPr>
            <a:r>
              <a:rPr lang="en-AU" sz="1600" spc="-110" dirty="0">
                <a:solidFill>
                  <a:srgbClr val="173A64"/>
                </a:solidFill>
                <a:latin typeface="Century Gothic" panose="020B0502020202020204" pitchFamily="34" charset="0"/>
                <a:cs typeface="Helvetica Neue Light"/>
              </a:rPr>
              <a:t>•	</a:t>
            </a:r>
            <a:r>
              <a:rPr lang="en-AU" sz="1600" dirty="0">
                <a:solidFill>
                  <a:srgbClr val="343433"/>
                </a:solidFill>
                <a:latin typeface="Century Gothic" panose="020B0502020202020204" pitchFamily="34" charset="0"/>
                <a:cs typeface="Helvetica Neue Light"/>
              </a:rPr>
              <a:t>Management and operational </a:t>
            </a:r>
            <a:r>
              <a:rPr lang="en-AU" sz="1600" spc="-5" dirty="0">
                <a:solidFill>
                  <a:srgbClr val="343433"/>
                </a:solidFill>
                <a:latin typeface="Century Gothic" panose="020B0502020202020204" pitchFamily="34" charset="0"/>
                <a:cs typeface="Helvetica Neue Light"/>
              </a:rPr>
              <a:t>structure </a:t>
            </a:r>
            <a:r>
              <a:rPr lang="en-AU" sz="1600" dirty="0">
                <a:solidFill>
                  <a:srgbClr val="343433"/>
                </a:solidFill>
                <a:latin typeface="Century Gothic" panose="020B0502020202020204" pitchFamily="34" charset="0"/>
                <a:cs typeface="Helvetica Neue Light"/>
              </a:rPr>
              <a:t>within the</a:t>
            </a:r>
            <a:r>
              <a:rPr lang="en-AU" sz="1600" spc="-10" dirty="0">
                <a:solidFill>
                  <a:srgbClr val="343433"/>
                </a:solidFill>
                <a:latin typeface="Century Gothic" panose="020B0502020202020204" pitchFamily="34" charset="0"/>
                <a:cs typeface="Helvetica Neue Light"/>
              </a:rPr>
              <a:t> </a:t>
            </a:r>
            <a:r>
              <a:rPr lang="en-AU" sz="1600" dirty="0">
                <a:solidFill>
                  <a:srgbClr val="343433"/>
                </a:solidFill>
                <a:latin typeface="Century Gothic" panose="020B0502020202020204" pitchFamily="34" charset="0"/>
                <a:cs typeface="Helvetica Neue Light"/>
              </a:rPr>
              <a:t>brigade/group/unit</a:t>
            </a:r>
            <a:endParaRPr lang="en-AU" sz="1600" dirty="0">
              <a:latin typeface="Century Gothic" panose="020B0502020202020204" pitchFamily="34" charset="0"/>
              <a:cs typeface="Helvetica Neue Light"/>
            </a:endParaRPr>
          </a:p>
          <a:p>
            <a:pPr marL="423545" indent="-171450">
              <a:lnSpc>
                <a:spcPct val="100000"/>
              </a:lnSpc>
              <a:spcBef>
                <a:spcPts val="180"/>
              </a:spcBef>
              <a:buSzPct val="100000"/>
              <a:buBlip>
                <a:blip r:embed="rId3"/>
              </a:buBlip>
              <a:tabLst>
                <a:tab pos="480695" algn="l"/>
              </a:tabLst>
            </a:pPr>
            <a:r>
              <a:rPr lang="en-AU" sz="1600" dirty="0">
                <a:solidFill>
                  <a:srgbClr val="343433"/>
                </a:solidFill>
                <a:latin typeface="Century Gothic" panose="020B0502020202020204" pitchFamily="34" charset="0"/>
                <a:cs typeface="Helvetica Neue Light"/>
              </a:rPr>
              <a:t>What is the chain of command in your volunteering group?</a:t>
            </a:r>
            <a:endParaRPr lang="en-AU" sz="1600" dirty="0">
              <a:latin typeface="Century Gothic" panose="020B0502020202020204" pitchFamily="34" charset="0"/>
              <a:cs typeface="Helvetica Neue Light"/>
            </a:endParaRPr>
          </a:p>
          <a:p>
            <a:pPr marL="503555">
              <a:lnSpc>
                <a:spcPct val="100000"/>
              </a:lnSpc>
              <a:spcBef>
                <a:spcPts val="180"/>
              </a:spcBef>
              <a:tabLst>
                <a:tab pos="732155" algn="l"/>
              </a:tabLst>
            </a:pPr>
            <a:r>
              <a:rPr lang="en-AU" sz="1600" dirty="0">
                <a:solidFill>
                  <a:srgbClr val="173A64"/>
                </a:solidFill>
                <a:latin typeface="Century Gothic" panose="020B0502020202020204" pitchFamily="34" charset="0"/>
                <a:cs typeface="Helvetica Neue Light"/>
              </a:rPr>
              <a:t>»	</a:t>
            </a:r>
            <a:r>
              <a:rPr lang="en-AU" sz="1600" dirty="0">
                <a:solidFill>
                  <a:srgbClr val="343433"/>
                </a:solidFill>
                <a:latin typeface="Century Gothic" panose="020B0502020202020204" pitchFamily="34" charset="0"/>
                <a:cs typeface="Helvetica Neue Light"/>
              </a:rPr>
              <a:t>Who is the</a:t>
            </a:r>
            <a:r>
              <a:rPr lang="en-AU" sz="1600" spc="-5" dirty="0">
                <a:solidFill>
                  <a:srgbClr val="343433"/>
                </a:solidFill>
                <a:latin typeface="Century Gothic" panose="020B0502020202020204" pitchFamily="34" charset="0"/>
                <a:cs typeface="Helvetica Neue Light"/>
              </a:rPr>
              <a:t> </a:t>
            </a:r>
            <a:r>
              <a:rPr lang="en-AU" sz="1600" dirty="0">
                <a:solidFill>
                  <a:srgbClr val="343433"/>
                </a:solidFill>
                <a:latin typeface="Century Gothic" panose="020B0502020202020204" pitchFamily="34" charset="0"/>
                <a:cs typeface="Helvetica Neue Light"/>
              </a:rPr>
              <a:t>leader?</a:t>
            </a:r>
            <a:endParaRPr lang="en-AU" sz="1600" dirty="0">
              <a:latin typeface="Century Gothic" panose="020B0502020202020204" pitchFamily="34" charset="0"/>
              <a:cs typeface="Helvetica Neue Light"/>
            </a:endParaRPr>
          </a:p>
          <a:p>
            <a:pPr marL="503555">
              <a:lnSpc>
                <a:spcPct val="100000"/>
              </a:lnSpc>
              <a:spcBef>
                <a:spcPts val="180"/>
              </a:spcBef>
              <a:tabLst>
                <a:tab pos="732155" algn="l"/>
              </a:tabLst>
            </a:pPr>
            <a:r>
              <a:rPr lang="en-AU" sz="1600" dirty="0">
                <a:solidFill>
                  <a:srgbClr val="173A64"/>
                </a:solidFill>
                <a:latin typeface="Century Gothic" panose="020B0502020202020204" pitchFamily="34" charset="0"/>
                <a:cs typeface="Helvetica Neue Light"/>
              </a:rPr>
              <a:t>»	</a:t>
            </a:r>
            <a:r>
              <a:rPr lang="en-AU" sz="1600" dirty="0">
                <a:solidFill>
                  <a:srgbClr val="343433"/>
                </a:solidFill>
                <a:latin typeface="Century Gothic" panose="020B0502020202020204" pitchFamily="34" charset="0"/>
                <a:cs typeface="Helvetica Neue Light"/>
              </a:rPr>
              <a:t>Who is second in</a:t>
            </a:r>
            <a:r>
              <a:rPr lang="en-AU" sz="1600" spc="-10" dirty="0">
                <a:solidFill>
                  <a:srgbClr val="343433"/>
                </a:solidFill>
                <a:latin typeface="Century Gothic" panose="020B0502020202020204" pitchFamily="34" charset="0"/>
                <a:cs typeface="Helvetica Neue Light"/>
              </a:rPr>
              <a:t> </a:t>
            </a:r>
            <a:r>
              <a:rPr lang="en-AU" sz="1600" dirty="0">
                <a:solidFill>
                  <a:srgbClr val="343433"/>
                </a:solidFill>
                <a:latin typeface="Century Gothic" panose="020B0502020202020204" pitchFamily="34" charset="0"/>
                <a:cs typeface="Helvetica Neue Light"/>
              </a:rPr>
              <a:t>command?</a:t>
            </a:r>
            <a:endParaRPr lang="en-AU" sz="1600" dirty="0">
              <a:latin typeface="Century Gothic" panose="020B0502020202020204" pitchFamily="34" charset="0"/>
              <a:cs typeface="Helvetica Neue Light"/>
            </a:endParaRPr>
          </a:p>
          <a:p>
            <a:pPr marL="503555">
              <a:lnSpc>
                <a:spcPct val="100000"/>
              </a:lnSpc>
              <a:spcBef>
                <a:spcPts val="180"/>
              </a:spcBef>
              <a:tabLst>
                <a:tab pos="732155" algn="l"/>
              </a:tabLst>
            </a:pPr>
            <a:r>
              <a:rPr lang="en-AU" sz="1600" dirty="0">
                <a:solidFill>
                  <a:srgbClr val="173A64"/>
                </a:solidFill>
                <a:latin typeface="Century Gothic" panose="020B0502020202020204" pitchFamily="34" charset="0"/>
                <a:cs typeface="Helvetica Neue Light"/>
              </a:rPr>
              <a:t>»	</a:t>
            </a:r>
            <a:r>
              <a:rPr lang="en-AU" sz="1600" dirty="0">
                <a:solidFill>
                  <a:srgbClr val="343433"/>
                </a:solidFill>
                <a:latin typeface="Century Gothic" panose="020B0502020202020204" pitchFamily="34" charset="0"/>
                <a:cs typeface="Helvetica Neue Light"/>
              </a:rPr>
              <a:t>Who is </a:t>
            </a:r>
            <a:r>
              <a:rPr lang="en-AU" sz="1600" spc="-5" dirty="0">
                <a:solidFill>
                  <a:srgbClr val="343433"/>
                </a:solidFill>
                <a:latin typeface="Century Gothic" panose="020B0502020202020204" pitchFamily="34" charset="0"/>
                <a:cs typeface="Helvetica Neue Light"/>
              </a:rPr>
              <a:t>directly </a:t>
            </a:r>
            <a:r>
              <a:rPr lang="en-AU" sz="1600" dirty="0">
                <a:solidFill>
                  <a:srgbClr val="343433"/>
                </a:solidFill>
                <a:latin typeface="Century Gothic" panose="020B0502020202020204" pitchFamily="34" charset="0"/>
                <a:cs typeface="Helvetica Neue Light"/>
              </a:rPr>
              <a:t>involved with the new</a:t>
            </a:r>
            <a:r>
              <a:rPr lang="en-AU" sz="1600" spc="-10" dirty="0">
                <a:solidFill>
                  <a:srgbClr val="343433"/>
                </a:solidFill>
                <a:latin typeface="Century Gothic" panose="020B0502020202020204" pitchFamily="34" charset="0"/>
                <a:cs typeface="Helvetica Neue Light"/>
              </a:rPr>
              <a:t> </a:t>
            </a:r>
            <a:r>
              <a:rPr lang="en-AU" sz="1600" dirty="0">
                <a:solidFill>
                  <a:srgbClr val="343433"/>
                </a:solidFill>
                <a:latin typeface="Century Gothic" panose="020B0502020202020204" pitchFamily="34" charset="0"/>
                <a:cs typeface="Helvetica Neue Light"/>
              </a:rPr>
              <a:t>volunteers?</a:t>
            </a:r>
          </a:p>
          <a:p>
            <a:pPr marL="503555">
              <a:lnSpc>
                <a:spcPct val="100000"/>
              </a:lnSpc>
              <a:spcBef>
                <a:spcPts val="180"/>
              </a:spcBef>
              <a:tabLst>
                <a:tab pos="732155" algn="l"/>
              </a:tabLst>
            </a:pPr>
            <a:r>
              <a:rPr lang="en-AU" sz="1600" dirty="0">
                <a:solidFill>
                  <a:srgbClr val="173A64"/>
                </a:solidFill>
                <a:latin typeface="Century Gothic" panose="020B0502020202020204" pitchFamily="34" charset="0"/>
                <a:cs typeface="Helvetica Neue Light"/>
              </a:rPr>
              <a:t>»   </a:t>
            </a:r>
            <a:r>
              <a:rPr lang="en-AU" sz="1600" dirty="0">
                <a:solidFill>
                  <a:srgbClr val="343433"/>
                </a:solidFill>
                <a:latin typeface="Century Gothic" panose="020B0502020202020204" pitchFamily="34" charset="0"/>
                <a:cs typeface="Helvetica Neue Light"/>
              </a:rPr>
              <a:t>Who is responsible for administration and training?</a:t>
            </a:r>
            <a:endParaRPr lang="en-AU" sz="1600" dirty="0">
              <a:latin typeface="Century Gothic" panose="020B0502020202020204" pitchFamily="34" charset="0"/>
              <a:cs typeface="Helvetica Neue Light"/>
            </a:endParaRPr>
          </a:p>
          <a:p>
            <a:pPr>
              <a:lnSpc>
                <a:spcPct val="100000"/>
              </a:lnSpc>
              <a:spcBef>
                <a:spcPts val="10"/>
              </a:spcBef>
            </a:pPr>
            <a:endParaRPr lang="en-AU" sz="1600" dirty="0">
              <a:latin typeface="Century Gothic" panose="020B0502020202020204" pitchFamily="34" charset="0"/>
              <a:cs typeface="Helvetica Neue Light"/>
            </a:endParaRPr>
          </a:p>
          <a:p>
            <a:pPr marL="12700">
              <a:lnSpc>
                <a:spcPct val="100000"/>
              </a:lnSpc>
              <a:spcBef>
                <a:spcPts val="5"/>
              </a:spcBef>
              <a:tabLst>
                <a:tab pos="240665" algn="l"/>
              </a:tabLst>
            </a:pPr>
            <a:r>
              <a:rPr lang="en-AU" sz="1600" spc="-110" dirty="0">
                <a:solidFill>
                  <a:srgbClr val="173A64"/>
                </a:solidFill>
                <a:latin typeface="Century Gothic" panose="020B0502020202020204" pitchFamily="34" charset="0"/>
                <a:cs typeface="Helvetica Neue Light"/>
              </a:rPr>
              <a:t>•	</a:t>
            </a:r>
            <a:r>
              <a:rPr lang="en-AU" sz="1600" spc="-5" dirty="0">
                <a:solidFill>
                  <a:srgbClr val="343433"/>
                </a:solidFill>
                <a:latin typeface="Century Gothic" panose="020B0502020202020204" pitchFamily="34" charset="0"/>
                <a:cs typeface="Helvetica Neue Light"/>
              </a:rPr>
              <a:t>Volunteer roles and responsibilities</a:t>
            </a:r>
            <a:endParaRPr lang="en-AU" sz="1600" dirty="0">
              <a:latin typeface="Century Gothic" panose="020B0502020202020204" pitchFamily="34" charset="0"/>
              <a:cs typeface="Helvetica Neue Light"/>
            </a:endParaRPr>
          </a:p>
          <a:p>
            <a:pPr marL="423545" indent="-171450">
              <a:lnSpc>
                <a:spcPct val="100000"/>
              </a:lnSpc>
              <a:spcBef>
                <a:spcPts val="180"/>
              </a:spcBef>
              <a:buSzPct val="100000"/>
              <a:buBlip>
                <a:blip r:embed="rId3"/>
              </a:buBlip>
              <a:tabLst>
                <a:tab pos="480695" algn="l"/>
              </a:tabLst>
            </a:pPr>
            <a:r>
              <a:rPr lang="en-AU" sz="1600" dirty="0">
                <a:solidFill>
                  <a:srgbClr val="343433"/>
                </a:solidFill>
                <a:latin typeface="Century Gothic" panose="020B0502020202020204" pitchFamily="34" charset="0"/>
                <a:cs typeface="Helvetica Neue Light"/>
              </a:rPr>
              <a:t>What are the different volunteering roles within your group and what are their respective responsibilities? </a:t>
            </a:r>
            <a:endParaRPr lang="en-AU" sz="1600" dirty="0">
              <a:latin typeface="Century Gothic" panose="020B0502020202020204" pitchFamily="34" charset="0"/>
              <a:cs typeface="Helvetica Neue Light"/>
            </a:endParaRPr>
          </a:p>
          <a:p>
            <a:pPr marL="503555">
              <a:lnSpc>
                <a:spcPct val="100000"/>
              </a:lnSpc>
              <a:spcBef>
                <a:spcPts val="180"/>
              </a:spcBef>
              <a:tabLst>
                <a:tab pos="732155" algn="l"/>
              </a:tabLst>
            </a:pPr>
            <a:r>
              <a:rPr lang="en-AU" sz="1600" dirty="0">
                <a:solidFill>
                  <a:srgbClr val="173A64"/>
                </a:solidFill>
                <a:latin typeface="Century Gothic" panose="020B0502020202020204" pitchFamily="34" charset="0"/>
                <a:cs typeface="Helvetica Neue Light"/>
              </a:rPr>
              <a:t>»	</a:t>
            </a:r>
            <a:r>
              <a:rPr lang="en-AU" sz="1600" dirty="0">
                <a:solidFill>
                  <a:srgbClr val="343433"/>
                </a:solidFill>
                <a:latin typeface="Century Gothic" panose="020B0502020202020204" pitchFamily="34" charset="0"/>
                <a:cs typeface="Helvetica Neue Light"/>
              </a:rPr>
              <a:t>Operational roles? </a:t>
            </a:r>
            <a:endParaRPr lang="en-AU" sz="1600" dirty="0">
              <a:latin typeface="Century Gothic" panose="020B0502020202020204" pitchFamily="34" charset="0"/>
              <a:cs typeface="Helvetica Neue Light"/>
            </a:endParaRPr>
          </a:p>
          <a:p>
            <a:pPr marL="503555">
              <a:lnSpc>
                <a:spcPct val="100000"/>
              </a:lnSpc>
              <a:spcBef>
                <a:spcPts val="180"/>
              </a:spcBef>
              <a:tabLst>
                <a:tab pos="732155" algn="l"/>
              </a:tabLst>
            </a:pPr>
            <a:r>
              <a:rPr lang="en-AU" sz="1600" dirty="0">
                <a:solidFill>
                  <a:srgbClr val="173A64"/>
                </a:solidFill>
                <a:latin typeface="Century Gothic" panose="020B0502020202020204" pitchFamily="34" charset="0"/>
                <a:cs typeface="Helvetica Neue Light"/>
              </a:rPr>
              <a:t>»	</a:t>
            </a:r>
            <a:r>
              <a:rPr lang="en-AU" sz="1600" dirty="0">
                <a:solidFill>
                  <a:srgbClr val="343433"/>
                </a:solidFill>
                <a:latin typeface="Century Gothic" panose="020B0502020202020204" pitchFamily="34" charset="0"/>
                <a:cs typeface="Helvetica Neue Light"/>
              </a:rPr>
              <a:t>Non-operational roles? </a:t>
            </a:r>
            <a:endParaRPr lang="en-AU" sz="1600" dirty="0">
              <a:latin typeface="Century Gothic" panose="020B0502020202020204" pitchFamily="34" charset="0"/>
              <a:cs typeface="Helvetica Neue Light"/>
            </a:endParaRPr>
          </a:p>
        </p:txBody>
      </p:sp>
    </p:spTree>
    <p:extLst>
      <p:ext uri="{BB962C8B-B14F-4D97-AF65-F5344CB8AC3E}">
        <p14:creationId xmlns:p14="http://schemas.microsoft.com/office/powerpoint/2010/main" val="14133903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04EC51B-B58A-48B1-8B09-5BE3A46CB0A9}"/>
              </a:ext>
            </a:extLst>
          </p:cNvPr>
          <p:cNvSpPr txBox="1"/>
          <p:nvPr/>
        </p:nvSpPr>
        <p:spPr>
          <a:xfrm>
            <a:off x="383516" y="249502"/>
            <a:ext cx="11333528" cy="830997"/>
          </a:xfrm>
          <a:prstGeom prst="rect">
            <a:avLst/>
          </a:prstGeom>
          <a:noFill/>
        </p:spPr>
        <p:txBody>
          <a:bodyPr wrap="square" rtlCol="0">
            <a:spAutoFit/>
          </a:bodyPr>
          <a:lstStyle/>
          <a:p>
            <a:r>
              <a:rPr lang="en-US" sz="4800" b="1" dirty="0">
                <a:solidFill>
                  <a:srgbClr val="EF3829"/>
                </a:solidFill>
                <a:latin typeface="Century Gothic" panose="020B0502020202020204" pitchFamily="34" charset="0"/>
              </a:rPr>
              <a:t>▌</a:t>
            </a:r>
            <a:r>
              <a:rPr lang="en-US" sz="4800" b="1" dirty="0">
                <a:latin typeface="Century Gothic" panose="020B0502020202020204" pitchFamily="34" charset="0"/>
              </a:rPr>
              <a:t>Overview of Brigade/Group/Unit</a:t>
            </a:r>
          </a:p>
        </p:txBody>
      </p:sp>
      <p:sp>
        <p:nvSpPr>
          <p:cNvPr id="5" name="TextBox 4">
            <a:extLst>
              <a:ext uri="{FF2B5EF4-FFF2-40B4-BE49-F238E27FC236}">
                <a16:creationId xmlns:a16="http://schemas.microsoft.com/office/drawing/2014/main" id="{895DFCE3-065B-4D69-BF97-0D1018772170}"/>
              </a:ext>
            </a:extLst>
          </p:cNvPr>
          <p:cNvSpPr txBox="1"/>
          <p:nvPr/>
        </p:nvSpPr>
        <p:spPr>
          <a:xfrm>
            <a:off x="475488" y="1244043"/>
            <a:ext cx="11241556" cy="1944122"/>
          </a:xfrm>
          <a:prstGeom prst="rect">
            <a:avLst/>
          </a:prstGeom>
          <a:noFill/>
        </p:spPr>
        <p:txBody>
          <a:bodyPr wrap="square" rtlCol="0">
            <a:spAutoFit/>
          </a:bodyPr>
          <a:lstStyle/>
          <a:p>
            <a:pPr marL="12700">
              <a:lnSpc>
                <a:spcPct val="100000"/>
              </a:lnSpc>
              <a:tabLst>
                <a:tab pos="241300" algn="l"/>
              </a:tabLst>
            </a:pPr>
            <a:r>
              <a:rPr lang="en-AU" sz="1600" spc="-110" dirty="0">
                <a:solidFill>
                  <a:srgbClr val="173A64"/>
                </a:solidFill>
                <a:latin typeface="Century Gothic" panose="020B0502020202020204" pitchFamily="34" charset="0"/>
                <a:cs typeface="Helvetica Neue Light"/>
              </a:rPr>
              <a:t>•	</a:t>
            </a:r>
            <a:r>
              <a:rPr lang="en-AU" sz="1600" dirty="0">
                <a:solidFill>
                  <a:srgbClr val="343433"/>
                </a:solidFill>
                <a:latin typeface="Century Gothic" panose="020B0502020202020204" pitchFamily="34" charset="0"/>
                <a:cs typeface="Helvetica Neue Light"/>
              </a:rPr>
              <a:t>Management and operational </a:t>
            </a:r>
            <a:r>
              <a:rPr lang="en-AU" sz="1600" spc="-5" dirty="0">
                <a:solidFill>
                  <a:srgbClr val="343433"/>
                </a:solidFill>
                <a:latin typeface="Century Gothic" panose="020B0502020202020204" pitchFamily="34" charset="0"/>
                <a:cs typeface="Helvetica Neue Light"/>
              </a:rPr>
              <a:t>structure </a:t>
            </a:r>
            <a:r>
              <a:rPr lang="en-AU" sz="1600" dirty="0">
                <a:solidFill>
                  <a:srgbClr val="343433"/>
                </a:solidFill>
                <a:latin typeface="Century Gothic" panose="020B0502020202020204" pitchFamily="34" charset="0"/>
                <a:cs typeface="Helvetica Neue Light"/>
              </a:rPr>
              <a:t>within the</a:t>
            </a:r>
            <a:r>
              <a:rPr lang="en-AU" sz="1600" spc="-10" dirty="0">
                <a:solidFill>
                  <a:srgbClr val="343433"/>
                </a:solidFill>
                <a:latin typeface="Century Gothic" panose="020B0502020202020204" pitchFamily="34" charset="0"/>
                <a:cs typeface="Helvetica Neue Light"/>
              </a:rPr>
              <a:t> </a:t>
            </a:r>
            <a:r>
              <a:rPr lang="en-AU" sz="1600" dirty="0">
                <a:solidFill>
                  <a:srgbClr val="343433"/>
                </a:solidFill>
                <a:latin typeface="Century Gothic" panose="020B0502020202020204" pitchFamily="34" charset="0"/>
                <a:cs typeface="Helvetica Neue Light"/>
              </a:rPr>
              <a:t>brigade/group/unit </a:t>
            </a:r>
            <a:r>
              <a:rPr lang="en-AU" sz="1600" dirty="0">
                <a:solidFill>
                  <a:srgbClr val="343433"/>
                </a:solidFill>
                <a:highlight>
                  <a:srgbClr val="FFFF00"/>
                </a:highlight>
                <a:latin typeface="Century Gothic" panose="020B0502020202020204" pitchFamily="34" charset="0"/>
                <a:cs typeface="Helvetica Neue Light"/>
              </a:rPr>
              <a:t>(Include photos if available!)</a:t>
            </a:r>
            <a:endParaRPr lang="en-AU" sz="1600" dirty="0">
              <a:highlight>
                <a:srgbClr val="FFFF00"/>
              </a:highlight>
              <a:latin typeface="Century Gothic" panose="020B0502020202020204" pitchFamily="34" charset="0"/>
              <a:cs typeface="Helvetica Neue Light"/>
            </a:endParaRPr>
          </a:p>
          <a:p>
            <a:pPr marL="423545" indent="-171450">
              <a:lnSpc>
                <a:spcPct val="100000"/>
              </a:lnSpc>
              <a:spcBef>
                <a:spcPts val="180"/>
              </a:spcBef>
              <a:buSzPct val="100000"/>
              <a:buBlip>
                <a:blip r:embed="rId3"/>
              </a:buBlip>
              <a:tabLst>
                <a:tab pos="480695" algn="l"/>
              </a:tabLst>
            </a:pPr>
            <a:r>
              <a:rPr lang="en-AU" sz="1600" dirty="0">
                <a:solidFill>
                  <a:srgbClr val="343433"/>
                </a:solidFill>
                <a:latin typeface="Century Gothic" panose="020B0502020202020204" pitchFamily="34" charset="0"/>
                <a:cs typeface="Helvetica Neue Light"/>
              </a:rPr>
              <a:t>What is the chain of command in your volunteering group?</a:t>
            </a:r>
            <a:endParaRPr lang="en-AU" sz="1600" dirty="0">
              <a:latin typeface="Century Gothic" panose="020B0502020202020204" pitchFamily="34" charset="0"/>
              <a:cs typeface="Helvetica Neue Light"/>
            </a:endParaRPr>
          </a:p>
          <a:p>
            <a:pPr marL="503555">
              <a:lnSpc>
                <a:spcPct val="100000"/>
              </a:lnSpc>
              <a:spcBef>
                <a:spcPts val="180"/>
              </a:spcBef>
              <a:tabLst>
                <a:tab pos="732155" algn="l"/>
              </a:tabLst>
            </a:pPr>
            <a:r>
              <a:rPr lang="en-AU" sz="1600" dirty="0">
                <a:solidFill>
                  <a:srgbClr val="173A64"/>
                </a:solidFill>
                <a:latin typeface="Century Gothic" panose="020B0502020202020204" pitchFamily="34" charset="0"/>
                <a:cs typeface="Helvetica Neue Light"/>
              </a:rPr>
              <a:t>»	</a:t>
            </a:r>
            <a:r>
              <a:rPr lang="en-AU" sz="1600" dirty="0">
                <a:solidFill>
                  <a:srgbClr val="343433"/>
                </a:solidFill>
                <a:latin typeface="Century Gothic" panose="020B0502020202020204" pitchFamily="34" charset="0"/>
                <a:cs typeface="Helvetica Neue Light"/>
              </a:rPr>
              <a:t>Who is the</a:t>
            </a:r>
            <a:r>
              <a:rPr lang="en-AU" sz="1600" spc="-5" dirty="0">
                <a:solidFill>
                  <a:srgbClr val="343433"/>
                </a:solidFill>
                <a:latin typeface="Century Gothic" panose="020B0502020202020204" pitchFamily="34" charset="0"/>
                <a:cs typeface="Helvetica Neue Light"/>
              </a:rPr>
              <a:t> </a:t>
            </a:r>
            <a:r>
              <a:rPr lang="en-AU" sz="1600" dirty="0">
                <a:solidFill>
                  <a:srgbClr val="343433"/>
                </a:solidFill>
                <a:latin typeface="Century Gothic" panose="020B0502020202020204" pitchFamily="34" charset="0"/>
                <a:cs typeface="Helvetica Neue Light"/>
              </a:rPr>
              <a:t>leader?</a:t>
            </a:r>
            <a:endParaRPr lang="en-AU" sz="1600" dirty="0">
              <a:latin typeface="Century Gothic" panose="020B0502020202020204" pitchFamily="34" charset="0"/>
              <a:cs typeface="Helvetica Neue Light"/>
            </a:endParaRPr>
          </a:p>
          <a:p>
            <a:pPr marL="503555">
              <a:lnSpc>
                <a:spcPct val="100000"/>
              </a:lnSpc>
              <a:spcBef>
                <a:spcPts val="180"/>
              </a:spcBef>
              <a:tabLst>
                <a:tab pos="732155" algn="l"/>
              </a:tabLst>
            </a:pPr>
            <a:r>
              <a:rPr lang="en-AU" sz="1600" dirty="0">
                <a:solidFill>
                  <a:srgbClr val="173A64"/>
                </a:solidFill>
                <a:latin typeface="Century Gothic" panose="020B0502020202020204" pitchFamily="34" charset="0"/>
                <a:cs typeface="Helvetica Neue Light"/>
              </a:rPr>
              <a:t>»	</a:t>
            </a:r>
            <a:r>
              <a:rPr lang="en-AU" sz="1600" dirty="0">
                <a:solidFill>
                  <a:srgbClr val="343433"/>
                </a:solidFill>
                <a:latin typeface="Century Gothic" panose="020B0502020202020204" pitchFamily="34" charset="0"/>
                <a:cs typeface="Helvetica Neue Light"/>
              </a:rPr>
              <a:t>Who is second in</a:t>
            </a:r>
            <a:r>
              <a:rPr lang="en-AU" sz="1600" spc="-10" dirty="0">
                <a:solidFill>
                  <a:srgbClr val="343433"/>
                </a:solidFill>
                <a:latin typeface="Century Gothic" panose="020B0502020202020204" pitchFamily="34" charset="0"/>
                <a:cs typeface="Helvetica Neue Light"/>
              </a:rPr>
              <a:t> </a:t>
            </a:r>
            <a:r>
              <a:rPr lang="en-AU" sz="1600" dirty="0">
                <a:solidFill>
                  <a:srgbClr val="343433"/>
                </a:solidFill>
                <a:latin typeface="Century Gothic" panose="020B0502020202020204" pitchFamily="34" charset="0"/>
                <a:cs typeface="Helvetica Neue Light"/>
              </a:rPr>
              <a:t>command?</a:t>
            </a:r>
            <a:endParaRPr lang="en-AU" sz="1600" dirty="0">
              <a:latin typeface="Century Gothic" panose="020B0502020202020204" pitchFamily="34" charset="0"/>
              <a:cs typeface="Helvetica Neue Light"/>
            </a:endParaRPr>
          </a:p>
          <a:p>
            <a:pPr marL="503555">
              <a:lnSpc>
                <a:spcPct val="100000"/>
              </a:lnSpc>
              <a:spcBef>
                <a:spcPts val="180"/>
              </a:spcBef>
              <a:tabLst>
                <a:tab pos="732155" algn="l"/>
              </a:tabLst>
            </a:pPr>
            <a:r>
              <a:rPr lang="en-AU" sz="1600" dirty="0">
                <a:solidFill>
                  <a:srgbClr val="173A64"/>
                </a:solidFill>
                <a:latin typeface="Century Gothic" panose="020B0502020202020204" pitchFamily="34" charset="0"/>
                <a:cs typeface="Helvetica Neue Light"/>
              </a:rPr>
              <a:t>»	</a:t>
            </a:r>
            <a:r>
              <a:rPr lang="en-AU" sz="1600" dirty="0">
                <a:solidFill>
                  <a:srgbClr val="343433"/>
                </a:solidFill>
                <a:latin typeface="Century Gothic" panose="020B0502020202020204" pitchFamily="34" charset="0"/>
                <a:cs typeface="Helvetica Neue Light"/>
              </a:rPr>
              <a:t>Who is </a:t>
            </a:r>
            <a:r>
              <a:rPr lang="en-AU" sz="1600" spc="-5" dirty="0">
                <a:solidFill>
                  <a:srgbClr val="343433"/>
                </a:solidFill>
                <a:latin typeface="Century Gothic" panose="020B0502020202020204" pitchFamily="34" charset="0"/>
                <a:cs typeface="Helvetica Neue Light"/>
              </a:rPr>
              <a:t>directly </a:t>
            </a:r>
            <a:r>
              <a:rPr lang="en-AU" sz="1600" dirty="0">
                <a:solidFill>
                  <a:srgbClr val="343433"/>
                </a:solidFill>
                <a:latin typeface="Century Gothic" panose="020B0502020202020204" pitchFamily="34" charset="0"/>
                <a:cs typeface="Helvetica Neue Light"/>
              </a:rPr>
              <a:t>involved with the new</a:t>
            </a:r>
            <a:r>
              <a:rPr lang="en-AU" sz="1600" spc="-10" dirty="0">
                <a:solidFill>
                  <a:srgbClr val="343433"/>
                </a:solidFill>
                <a:latin typeface="Century Gothic" panose="020B0502020202020204" pitchFamily="34" charset="0"/>
                <a:cs typeface="Helvetica Neue Light"/>
              </a:rPr>
              <a:t> </a:t>
            </a:r>
            <a:r>
              <a:rPr lang="en-AU" sz="1600" dirty="0">
                <a:solidFill>
                  <a:srgbClr val="343433"/>
                </a:solidFill>
                <a:latin typeface="Century Gothic" panose="020B0502020202020204" pitchFamily="34" charset="0"/>
                <a:cs typeface="Helvetica Neue Light"/>
              </a:rPr>
              <a:t>volunteers?</a:t>
            </a:r>
          </a:p>
          <a:p>
            <a:pPr marL="503555">
              <a:lnSpc>
                <a:spcPct val="100000"/>
              </a:lnSpc>
              <a:spcBef>
                <a:spcPts val="180"/>
              </a:spcBef>
              <a:tabLst>
                <a:tab pos="732155" algn="l"/>
              </a:tabLst>
            </a:pPr>
            <a:r>
              <a:rPr lang="en-AU" sz="1600" dirty="0">
                <a:solidFill>
                  <a:srgbClr val="173A64"/>
                </a:solidFill>
                <a:latin typeface="Century Gothic" panose="020B0502020202020204" pitchFamily="34" charset="0"/>
                <a:cs typeface="Helvetica Neue Light"/>
              </a:rPr>
              <a:t>»   </a:t>
            </a:r>
            <a:r>
              <a:rPr lang="en-AU" sz="1600" dirty="0">
                <a:solidFill>
                  <a:srgbClr val="343433"/>
                </a:solidFill>
                <a:latin typeface="Century Gothic" panose="020B0502020202020204" pitchFamily="34" charset="0"/>
                <a:cs typeface="Helvetica Neue Light"/>
              </a:rPr>
              <a:t>Who is responsible for administration and training?</a:t>
            </a:r>
            <a:endParaRPr lang="en-AU" sz="1600" dirty="0">
              <a:latin typeface="Century Gothic" panose="020B0502020202020204" pitchFamily="34" charset="0"/>
              <a:cs typeface="Helvetica Neue Light"/>
            </a:endParaRPr>
          </a:p>
          <a:p>
            <a:pPr>
              <a:lnSpc>
                <a:spcPct val="100000"/>
              </a:lnSpc>
              <a:spcBef>
                <a:spcPts val="10"/>
              </a:spcBef>
            </a:pPr>
            <a:endParaRPr lang="en-AU" sz="1600" dirty="0">
              <a:latin typeface="Century Gothic" panose="020B0502020202020204" pitchFamily="34" charset="0"/>
              <a:cs typeface="Helvetica Neue Light"/>
            </a:endParaRPr>
          </a:p>
        </p:txBody>
      </p:sp>
    </p:spTree>
    <p:extLst>
      <p:ext uri="{BB962C8B-B14F-4D97-AF65-F5344CB8AC3E}">
        <p14:creationId xmlns:p14="http://schemas.microsoft.com/office/powerpoint/2010/main" val="295955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04EC51B-B58A-48B1-8B09-5BE3A46CB0A9}"/>
              </a:ext>
            </a:extLst>
          </p:cNvPr>
          <p:cNvSpPr txBox="1"/>
          <p:nvPr/>
        </p:nvSpPr>
        <p:spPr>
          <a:xfrm>
            <a:off x="383516" y="249502"/>
            <a:ext cx="11333528" cy="830997"/>
          </a:xfrm>
          <a:prstGeom prst="rect">
            <a:avLst/>
          </a:prstGeom>
          <a:noFill/>
        </p:spPr>
        <p:txBody>
          <a:bodyPr wrap="square" rtlCol="0">
            <a:spAutoFit/>
          </a:bodyPr>
          <a:lstStyle/>
          <a:p>
            <a:r>
              <a:rPr lang="en-US" sz="4800" b="1" dirty="0">
                <a:solidFill>
                  <a:srgbClr val="EF3829"/>
                </a:solidFill>
                <a:latin typeface="Century Gothic" panose="020B0502020202020204" pitchFamily="34" charset="0"/>
              </a:rPr>
              <a:t>▌</a:t>
            </a:r>
            <a:r>
              <a:rPr lang="en-US" sz="4800" b="1" dirty="0">
                <a:latin typeface="Century Gothic" panose="020B0502020202020204" pitchFamily="34" charset="0"/>
              </a:rPr>
              <a:t>Overview of Brigade/Group/Unit</a:t>
            </a:r>
          </a:p>
        </p:txBody>
      </p:sp>
      <p:sp>
        <p:nvSpPr>
          <p:cNvPr id="5" name="TextBox 4">
            <a:extLst>
              <a:ext uri="{FF2B5EF4-FFF2-40B4-BE49-F238E27FC236}">
                <a16:creationId xmlns:a16="http://schemas.microsoft.com/office/drawing/2014/main" id="{895DFCE3-065B-4D69-BF97-0D1018772170}"/>
              </a:ext>
            </a:extLst>
          </p:cNvPr>
          <p:cNvSpPr txBox="1"/>
          <p:nvPr/>
        </p:nvSpPr>
        <p:spPr>
          <a:xfrm>
            <a:off x="475488" y="1244043"/>
            <a:ext cx="11241556" cy="1646605"/>
          </a:xfrm>
          <a:prstGeom prst="rect">
            <a:avLst/>
          </a:prstGeom>
          <a:noFill/>
        </p:spPr>
        <p:txBody>
          <a:bodyPr wrap="square" rtlCol="0">
            <a:spAutoFit/>
          </a:bodyPr>
          <a:lstStyle/>
          <a:p>
            <a:r>
              <a:rPr lang="en-AU" sz="1600" dirty="0">
                <a:latin typeface="Century Gothic" panose="020B0502020202020204" pitchFamily="34" charset="0"/>
              </a:rPr>
              <a:t>Use this section to include information on the: </a:t>
            </a:r>
          </a:p>
          <a:p>
            <a:pPr>
              <a:lnSpc>
                <a:spcPct val="100000"/>
              </a:lnSpc>
              <a:spcBef>
                <a:spcPts val="10"/>
              </a:spcBef>
            </a:pPr>
            <a:endParaRPr lang="en-AU" sz="1600" dirty="0">
              <a:latin typeface="Century Gothic" panose="020B0502020202020204" pitchFamily="34" charset="0"/>
              <a:cs typeface="Helvetica Neue Light"/>
            </a:endParaRPr>
          </a:p>
          <a:p>
            <a:pPr marL="12700">
              <a:lnSpc>
                <a:spcPct val="100000"/>
              </a:lnSpc>
              <a:spcBef>
                <a:spcPts val="5"/>
              </a:spcBef>
              <a:tabLst>
                <a:tab pos="240665" algn="l"/>
              </a:tabLst>
            </a:pPr>
            <a:r>
              <a:rPr lang="en-AU" sz="1600" spc="-110" dirty="0">
                <a:solidFill>
                  <a:srgbClr val="173A64"/>
                </a:solidFill>
                <a:latin typeface="Century Gothic" panose="020B0502020202020204" pitchFamily="34" charset="0"/>
                <a:cs typeface="Helvetica Neue Light"/>
              </a:rPr>
              <a:t>•	</a:t>
            </a:r>
            <a:r>
              <a:rPr lang="en-AU" sz="1600" spc="-5" dirty="0">
                <a:solidFill>
                  <a:srgbClr val="343433"/>
                </a:solidFill>
                <a:latin typeface="Century Gothic" panose="020B0502020202020204" pitchFamily="34" charset="0"/>
                <a:cs typeface="Helvetica Neue Light"/>
              </a:rPr>
              <a:t>Volunteer roles and responsibilities</a:t>
            </a:r>
            <a:endParaRPr lang="en-AU" sz="1600" dirty="0">
              <a:latin typeface="Century Gothic" panose="020B0502020202020204" pitchFamily="34" charset="0"/>
              <a:cs typeface="Helvetica Neue Light"/>
            </a:endParaRPr>
          </a:p>
          <a:p>
            <a:pPr marL="423545" indent="-171450">
              <a:lnSpc>
                <a:spcPct val="100000"/>
              </a:lnSpc>
              <a:spcBef>
                <a:spcPts val="180"/>
              </a:spcBef>
              <a:buSzPct val="100000"/>
              <a:buBlip>
                <a:blip r:embed="rId3"/>
              </a:buBlip>
              <a:tabLst>
                <a:tab pos="480695" algn="l"/>
              </a:tabLst>
            </a:pPr>
            <a:r>
              <a:rPr lang="en-AU" sz="1600" dirty="0">
                <a:solidFill>
                  <a:srgbClr val="343433"/>
                </a:solidFill>
                <a:latin typeface="Century Gothic" panose="020B0502020202020204" pitchFamily="34" charset="0"/>
                <a:cs typeface="Helvetica Neue Light"/>
              </a:rPr>
              <a:t>What are the different volunteering roles within your group and what are their respective responsibilities? </a:t>
            </a:r>
            <a:endParaRPr lang="en-AU" sz="1600" dirty="0">
              <a:latin typeface="Century Gothic" panose="020B0502020202020204" pitchFamily="34" charset="0"/>
              <a:cs typeface="Helvetica Neue Light"/>
            </a:endParaRPr>
          </a:p>
          <a:p>
            <a:pPr marL="503555">
              <a:lnSpc>
                <a:spcPct val="100000"/>
              </a:lnSpc>
              <a:spcBef>
                <a:spcPts val="180"/>
              </a:spcBef>
              <a:tabLst>
                <a:tab pos="732155" algn="l"/>
              </a:tabLst>
            </a:pPr>
            <a:r>
              <a:rPr lang="en-AU" sz="1600" dirty="0">
                <a:solidFill>
                  <a:srgbClr val="173A64"/>
                </a:solidFill>
                <a:latin typeface="Century Gothic" panose="020B0502020202020204" pitchFamily="34" charset="0"/>
                <a:cs typeface="Helvetica Neue Light"/>
              </a:rPr>
              <a:t>»	</a:t>
            </a:r>
            <a:r>
              <a:rPr lang="en-AU" sz="1600" dirty="0">
                <a:solidFill>
                  <a:srgbClr val="343433"/>
                </a:solidFill>
                <a:latin typeface="Century Gothic" panose="020B0502020202020204" pitchFamily="34" charset="0"/>
                <a:cs typeface="Helvetica Neue Light"/>
              </a:rPr>
              <a:t>Operational roles? </a:t>
            </a:r>
            <a:endParaRPr lang="en-AU" sz="1600" dirty="0">
              <a:latin typeface="Century Gothic" panose="020B0502020202020204" pitchFamily="34" charset="0"/>
              <a:cs typeface="Helvetica Neue Light"/>
            </a:endParaRPr>
          </a:p>
          <a:p>
            <a:pPr marL="503555">
              <a:lnSpc>
                <a:spcPct val="100000"/>
              </a:lnSpc>
              <a:spcBef>
                <a:spcPts val="180"/>
              </a:spcBef>
              <a:tabLst>
                <a:tab pos="732155" algn="l"/>
              </a:tabLst>
            </a:pPr>
            <a:r>
              <a:rPr lang="en-AU" sz="1600" dirty="0">
                <a:solidFill>
                  <a:srgbClr val="173A64"/>
                </a:solidFill>
                <a:latin typeface="Century Gothic" panose="020B0502020202020204" pitchFamily="34" charset="0"/>
                <a:cs typeface="Helvetica Neue Light"/>
              </a:rPr>
              <a:t>»	</a:t>
            </a:r>
            <a:r>
              <a:rPr lang="en-AU" sz="1600" dirty="0">
                <a:solidFill>
                  <a:srgbClr val="343433"/>
                </a:solidFill>
                <a:latin typeface="Century Gothic" panose="020B0502020202020204" pitchFamily="34" charset="0"/>
                <a:cs typeface="Helvetica Neue Light"/>
              </a:rPr>
              <a:t>Non-operational roles? </a:t>
            </a:r>
            <a:endParaRPr lang="en-AU" sz="1600" dirty="0">
              <a:latin typeface="Century Gothic" panose="020B0502020202020204" pitchFamily="34" charset="0"/>
              <a:cs typeface="Helvetica Neue Light"/>
            </a:endParaRPr>
          </a:p>
        </p:txBody>
      </p:sp>
    </p:spTree>
    <p:extLst>
      <p:ext uri="{BB962C8B-B14F-4D97-AF65-F5344CB8AC3E}">
        <p14:creationId xmlns:p14="http://schemas.microsoft.com/office/powerpoint/2010/main" val="31042656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04EC51B-B58A-48B1-8B09-5BE3A46CB0A9}"/>
              </a:ext>
            </a:extLst>
          </p:cNvPr>
          <p:cNvSpPr txBox="1"/>
          <p:nvPr/>
        </p:nvSpPr>
        <p:spPr>
          <a:xfrm>
            <a:off x="383516" y="249502"/>
            <a:ext cx="9272548" cy="830997"/>
          </a:xfrm>
          <a:prstGeom prst="rect">
            <a:avLst/>
          </a:prstGeom>
          <a:noFill/>
        </p:spPr>
        <p:txBody>
          <a:bodyPr wrap="square" rtlCol="0">
            <a:spAutoFit/>
          </a:bodyPr>
          <a:lstStyle/>
          <a:p>
            <a:r>
              <a:rPr lang="en-US" sz="4800" b="1" dirty="0">
                <a:solidFill>
                  <a:srgbClr val="EF3829"/>
                </a:solidFill>
                <a:latin typeface="Century Gothic" panose="020B0502020202020204" pitchFamily="34" charset="0"/>
              </a:rPr>
              <a:t>▌</a:t>
            </a:r>
            <a:r>
              <a:rPr lang="en-US" sz="4800" b="1" dirty="0">
                <a:latin typeface="Century Gothic" panose="020B0502020202020204" pitchFamily="34" charset="0"/>
              </a:rPr>
              <a:t>Expectations</a:t>
            </a:r>
          </a:p>
        </p:txBody>
      </p:sp>
      <p:sp>
        <p:nvSpPr>
          <p:cNvPr id="5" name="TextBox 4">
            <a:extLst>
              <a:ext uri="{FF2B5EF4-FFF2-40B4-BE49-F238E27FC236}">
                <a16:creationId xmlns:a16="http://schemas.microsoft.com/office/drawing/2014/main" id="{895DFCE3-065B-4D69-BF97-0D1018772170}"/>
              </a:ext>
            </a:extLst>
          </p:cNvPr>
          <p:cNvSpPr txBox="1"/>
          <p:nvPr/>
        </p:nvSpPr>
        <p:spPr>
          <a:xfrm>
            <a:off x="475488" y="1244043"/>
            <a:ext cx="11241556" cy="1815882"/>
          </a:xfrm>
          <a:prstGeom prst="rect">
            <a:avLst/>
          </a:prstGeom>
          <a:noFill/>
        </p:spPr>
        <p:txBody>
          <a:bodyPr wrap="square" rtlCol="0">
            <a:spAutoFit/>
          </a:bodyPr>
          <a:lstStyle/>
          <a:p>
            <a:r>
              <a:rPr lang="en-AU" sz="1600" dirty="0">
                <a:latin typeface="Century Gothic" panose="020B0502020202020204" pitchFamily="34" charset="0"/>
              </a:rPr>
              <a:t>Use this section to lay out the expectations that your group has for new volunteers. </a:t>
            </a:r>
          </a:p>
          <a:p>
            <a:endParaRPr lang="en-AU" sz="1600" dirty="0">
              <a:latin typeface="Century Gothic" panose="020B0502020202020204" pitchFamily="34" charset="0"/>
            </a:endParaRPr>
          </a:p>
          <a:p>
            <a:r>
              <a:rPr lang="en-AU" sz="1600" dirty="0">
                <a:latin typeface="Century Gothic" panose="020B0502020202020204" pitchFamily="34" charset="0"/>
              </a:rPr>
              <a:t>This includes (and is not limited to): </a:t>
            </a:r>
          </a:p>
          <a:p>
            <a:pPr>
              <a:lnSpc>
                <a:spcPct val="100000"/>
              </a:lnSpc>
              <a:spcBef>
                <a:spcPts val="10"/>
              </a:spcBef>
            </a:pPr>
            <a:endParaRPr lang="en-AU" sz="1600" dirty="0">
              <a:latin typeface="Century Gothic" panose="020B0502020202020204" pitchFamily="34" charset="0"/>
              <a:cs typeface="Helvetica Neue Light"/>
            </a:endParaRPr>
          </a:p>
          <a:p>
            <a:pPr marL="12700">
              <a:lnSpc>
                <a:spcPct val="100000"/>
              </a:lnSpc>
              <a:tabLst>
                <a:tab pos="241300" algn="l"/>
              </a:tabLst>
            </a:pPr>
            <a:r>
              <a:rPr lang="en-AU" sz="1600" spc="-110" dirty="0">
                <a:solidFill>
                  <a:srgbClr val="173A64"/>
                </a:solidFill>
                <a:latin typeface="Century Gothic" panose="020B0502020202020204" pitchFamily="34" charset="0"/>
                <a:cs typeface="Helvetica Neue Light"/>
              </a:rPr>
              <a:t>•	</a:t>
            </a:r>
            <a:r>
              <a:rPr lang="en-AU" sz="1600" dirty="0">
                <a:solidFill>
                  <a:srgbClr val="343433"/>
                </a:solidFill>
                <a:latin typeface="Century Gothic" panose="020B0502020202020204" pitchFamily="34" charset="0"/>
                <a:cs typeface="Helvetica Neue Light"/>
              </a:rPr>
              <a:t>Expected number of hours to commit for training </a:t>
            </a:r>
            <a:endParaRPr lang="en-AU" sz="1600" dirty="0">
              <a:latin typeface="Century Gothic" panose="020B0502020202020204" pitchFamily="34" charset="0"/>
              <a:cs typeface="Helvetica Neue Light"/>
            </a:endParaRPr>
          </a:p>
          <a:p>
            <a:pPr>
              <a:lnSpc>
                <a:spcPct val="100000"/>
              </a:lnSpc>
              <a:spcBef>
                <a:spcPts val="15"/>
              </a:spcBef>
            </a:pPr>
            <a:endParaRPr lang="en-AU" sz="1600" dirty="0">
              <a:latin typeface="Century Gothic" panose="020B0502020202020204" pitchFamily="34" charset="0"/>
              <a:cs typeface="Helvetica Neue Light"/>
            </a:endParaRPr>
          </a:p>
          <a:p>
            <a:pPr marL="12700">
              <a:lnSpc>
                <a:spcPct val="100000"/>
              </a:lnSpc>
              <a:tabLst>
                <a:tab pos="241300" algn="l"/>
              </a:tabLst>
            </a:pPr>
            <a:r>
              <a:rPr lang="en-AU" sz="1600" spc="-110" dirty="0">
                <a:solidFill>
                  <a:srgbClr val="173A64"/>
                </a:solidFill>
                <a:latin typeface="Century Gothic" panose="020B0502020202020204" pitchFamily="34" charset="0"/>
                <a:cs typeface="Helvetica Neue Light"/>
              </a:rPr>
              <a:t>•	</a:t>
            </a:r>
            <a:r>
              <a:rPr lang="en-AU" sz="1600" dirty="0">
                <a:solidFill>
                  <a:srgbClr val="343433"/>
                </a:solidFill>
                <a:latin typeface="Century Gothic" panose="020B0502020202020204" pitchFamily="34" charset="0"/>
                <a:cs typeface="Helvetica Neue Light"/>
              </a:rPr>
              <a:t>Expected number of call-outs to respond to, etc. </a:t>
            </a:r>
            <a:endParaRPr lang="en-AU" sz="1600" dirty="0">
              <a:latin typeface="Century Gothic" panose="020B0502020202020204" pitchFamily="34" charset="0"/>
              <a:cs typeface="Helvetica Neue Light"/>
            </a:endParaRPr>
          </a:p>
        </p:txBody>
      </p:sp>
    </p:spTree>
    <p:extLst>
      <p:ext uri="{BB962C8B-B14F-4D97-AF65-F5344CB8AC3E}">
        <p14:creationId xmlns:p14="http://schemas.microsoft.com/office/powerpoint/2010/main" val="8806891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04EC51B-B58A-48B1-8B09-5BE3A46CB0A9}"/>
              </a:ext>
            </a:extLst>
          </p:cNvPr>
          <p:cNvSpPr txBox="1"/>
          <p:nvPr/>
        </p:nvSpPr>
        <p:spPr>
          <a:xfrm>
            <a:off x="383516" y="249502"/>
            <a:ext cx="9272548" cy="830997"/>
          </a:xfrm>
          <a:prstGeom prst="rect">
            <a:avLst/>
          </a:prstGeom>
          <a:noFill/>
        </p:spPr>
        <p:txBody>
          <a:bodyPr wrap="square" rtlCol="0">
            <a:spAutoFit/>
          </a:bodyPr>
          <a:lstStyle/>
          <a:p>
            <a:r>
              <a:rPr lang="en-US" sz="4800" b="1" dirty="0">
                <a:solidFill>
                  <a:srgbClr val="EF3829"/>
                </a:solidFill>
                <a:latin typeface="Century Gothic" panose="020B0502020202020204" pitchFamily="34" charset="0"/>
              </a:rPr>
              <a:t>▌</a:t>
            </a:r>
            <a:r>
              <a:rPr lang="en-US" sz="4800" b="1" dirty="0">
                <a:latin typeface="Century Gothic" panose="020B0502020202020204" pitchFamily="34" charset="0"/>
              </a:rPr>
              <a:t>Code of Conduct</a:t>
            </a:r>
          </a:p>
        </p:txBody>
      </p:sp>
      <p:sp>
        <p:nvSpPr>
          <p:cNvPr id="5" name="TextBox 4">
            <a:extLst>
              <a:ext uri="{FF2B5EF4-FFF2-40B4-BE49-F238E27FC236}">
                <a16:creationId xmlns:a16="http://schemas.microsoft.com/office/drawing/2014/main" id="{895DFCE3-065B-4D69-BF97-0D1018772170}"/>
              </a:ext>
            </a:extLst>
          </p:cNvPr>
          <p:cNvSpPr txBox="1"/>
          <p:nvPr/>
        </p:nvSpPr>
        <p:spPr>
          <a:xfrm>
            <a:off x="475488" y="1244043"/>
            <a:ext cx="11241556" cy="3616375"/>
          </a:xfrm>
          <a:prstGeom prst="rect">
            <a:avLst/>
          </a:prstGeom>
          <a:noFill/>
        </p:spPr>
        <p:txBody>
          <a:bodyPr wrap="square" rtlCol="0">
            <a:spAutoFit/>
          </a:bodyPr>
          <a:lstStyle/>
          <a:p>
            <a:r>
              <a:rPr lang="en-AU" sz="1600" dirty="0">
                <a:latin typeface="Century Gothic" panose="020B0502020202020204" pitchFamily="34" charset="0"/>
              </a:rPr>
              <a:t>The Code of Conduct can be service-specific (e.g., State Emergency Service, Volunteer Marine Rescue Service) or specific to individual volunteering groups. Include information on: </a:t>
            </a:r>
          </a:p>
          <a:p>
            <a:pPr>
              <a:lnSpc>
                <a:spcPct val="100000"/>
              </a:lnSpc>
              <a:spcBef>
                <a:spcPts val="10"/>
              </a:spcBef>
            </a:pPr>
            <a:endParaRPr lang="en-AU" sz="1600" dirty="0">
              <a:latin typeface="Century Gothic" panose="020B0502020202020204" pitchFamily="34" charset="0"/>
              <a:cs typeface="Helvetica Neue Light"/>
            </a:endParaRPr>
          </a:p>
          <a:p>
            <a:pPr marL="12700">
              <a:lnSpc>
                <a:spcPct val="100000"/>
              </a:lnSpc>
              <a:tabLst>
                <a:tab pos="241300" algn="l"/>
              </a:tabLst>
            </a:pPr>
            <a:r>
              <a:rPr lang="en-AU" sz="1600" spc="-110" dirty="0">
                <a:solidFill>
                  <a:srgbClr val="173A64"/>
                </a:solidFill>
                <a:latin typeface="Century Gothic" panose="020B0502020202020204" pitchFamily="34" charset="0"/>
                <a:cs typeface="Helvetica Neue Light"/>
              </a:rPr>
              <a:t>•	</a:t>
            </a:r>
            <a:r>
              <a:rPr lang="en-AU" sz="1600" dirty="0">
                <a:solidFill>
                  <a:srgbClr val="343433"/>
                </a:solidFill>
                <a:latin typeface="Century Gothic" panose="020B0502020202020204" pitchFamily="34" charset="0"/>
                <a:cs typeface="Helvetica Neue Light"/>
              </a:rPr>
              <a:t>What is and is not appropriate behaviour </a:t>
            </a:r>
            <a:endParaRPr lang="en-AU" sz="1600" dirty="0">
              <a:latin typeface="Century Gothic" panose="020B0502020202020204" pitchFamily="34" charset="0"/>
              <a:cs typeface="Helvetica Neue Light"/>
            </a:endParaRPr>
          </a:p>
          <a:p>
            <a:pPr marL="423545" indent="-171450">
              <a:lnSpc>
                <a:spcPct val="100000"/>
              </a:lnSpc>
              <a:spcBef>
                <a:spcPts val="180"/>
              </a:spcBef>
              <a:buBlip>
                <a:blip r:embed="rId3"/>
              </a:buBlip>
              <a:tabLst>
                <a:tab pos="480695" algn="l"/>
              </a:tabLst>
            </a:pPr>
            <a:r>
              <a:rPr lang="en-AU" sz="1600" dirty="0">
                <a:solidFill>
                  <a:srgbClr val="343433"/>
                </a:solidFill>
                <a:latin typeface="Century Gothic" panose="020B0502020202020204" pitchFamily="34" charset="0"/>
                <a:cs typeface="Helvetica Neue Light"/>
              </a:rPr>
              <a:t>Include information on appropriate behaviours, like respecting people from diverse backgrounds, and following operational rules and procedures, etc. </a:t>
            </a:r>
            <a:endParaRPr lang="en-AU" sz="1600" dirty="0">
              <a:latin typeface="Century Gothic" panose="020B0502020202020204" pitchFamily="34" charset="0"/>
              <a:cs typeface="Helvetica Neue Light"/>
            </a:endParaRPr>
          </a:p>
          <a:p>
            <a:pPr>
              <a:lnSpc>
                <a:spcPct val="100000"/>
              </a:lnSpc>
              <a:spcBef>
                <a:spcPts val="15"/>
              </a:spcBef>
            </a:pPr>
            <a:endParaRPr lang="en-AU" sz="1600" dirty="0">
              <a:latin typeface="Century Gothic" panose="020B0502020202020204" pitchFamily="34" charset="0"/>
              <a:cs typeface="Helvetica Neue Light"/>
            </a:endParaRPr>
          </a:p>
          <a:p>
            <a:pPr marL="12700">
              <a:lnSpc>
                <a:spcPct val="100000"/>
              </a:lnSpc>
              <a:tabLst>
                <a:tab pos="241300" algn="l"/>
              </a:tabLst>
            </a:pPr>
            <a:r>
              <a:rPr lang="en-AU" sz="1600" spc="-110" dirty="0">
                <a:solidFill>
                  <a:srgbClr val="173A64"/>
                </a:solidFill>
                <a:latin typeface="Century Gothic" panose="020B0502020202020204" pitchFamily="34" charset="0"/>
                <a:cs typeface="Helvetica Neue Light"/>
              </a:rPr>
              <a:t>•	</a:t>
            </a:r>
            <a:r>
              <a:rPr lang="en-AU" sz="1600" dirty="0">
                <a:solidFill>
                  <a:srgbClr val="343433"/>
                </a:solidFill>
                <a:latin typeface="Century Gothic" panose="020B0502020202020204" pitchFamily="34" charset="0"/>
                <a:cs typeface="Helvetica Neue Light"/>
              </a:rPr>
              <a:t>Common rules and procedures to follow </a:t>
            </a:r>
            <a:endParaRPr lang="en-AU" sz="1600" dirty="0">
              <a:latin typeface="Century Gothic" panose="020B0502020202020204" pitchFamily="34" charset="0"/>
              <a:cs typeface="Helvetica Neue Light"/>
            </a:endParaRPr>
          </a:p>
          <a:p>
            <a:pPr marL="423545" indent="-171450">
              <a:lnSpc>
                <a:spcPct val="100000"/>
              </a:lnSpc>
              <a:spcBef>
                <a:spcPts val="180"/>
              </a:spcBef>
              <a:buSzPct val="100000"/>
              <a:buBlip>
                <a:blip r:embed="rId3"/>
              </a:buBlip>
              <a:tabLst>
                <a:tab pos="480695" algn="l"/>
              </a:tabLst>
            </a:pPr>
            <a:r>
              <a:rPr lang="en-AU" sz="1600" dirty="0">
                <a:solidFill>
                  <a:srgbClr val="343433"/>
                </a:solidFill>
                <a:latin typeface="Century Gothic" panose="020B0502020202020204" pitchFamily="34" charset="0"/>
                <a:cs typeface="Helvetica Neue Light"/>
              </a:rPr>
              <a:t>Outline which rules are important for volunteers to follow, and which procedures may be more relevant to specific volunteer roles. </a:t>
            </a:r>
            <a:endParaRPr lang="en-AU" sz="1600" dirty="0">
              <a:latin typeface="Century Gothic" panose="020B0502020202020204" pitchFamily="34" charset="0"/>
              <a:cs typeface="Helvetica Neue Light"/>
            </a:endParaRPr>
          </a:p>
          <a:p>
            <a:pPr>
              <a:lnSpc>
                <a:spcPct val="100000"/>
              </a:lnSpc>
              <a:spcBef>
                <a:spcPts val="10"/>
              </a:spcBef>
            </a:pPr>
            <a:endParaRPr lang="en-AU" sz="1600" dirty="0">
              <a:latin typeface="Century Gothic" panose="020B0502020202020204" pitchFamily="34" charset="0"/>
              <a:cs typeface="Helvetica Neue Light"/>
            </a:endParaRPr>
          </a:p>
          <a:p>
            <a:pPr marL="12700">
              <a:lnSpc>
                <a:spcPct val="100000"/>
              </a:lnSpc>
              <a:spcBef>
                <a:spcPts val="5"/>
              </a:spcBef>
              <a:tabLst>
                <a:tab pos="240665" algn="l"/>
              </a:tabLst>
            </a:pPr>
            <a:r>
              <a:rPr lang="en-AU" sz="1600" spc="-110" dirty="0">
                <a:solidFill>
                  <a:srgbClr val="173A64"/>
                </a:solidFill>
                <a:latin typeface="Century Gothic" panose="020B0502020202020204" pitchFamily="34" charset="0"/>
                <a:cs typeface="Helvetica Neue Light"/>
              </a:rPr>
              <a:t>•	</a:t>
            </a:r>
            <a:r>
              <a:rPr lang="en-AU" sz="1600" spc="-5" dirty="0">
                <a:solidFill>
                  <a:srgbClr val="343433"/>
                </a:solidFill>
                <a:latin typeface="Century Gothic" panose="020B0502020202020204" pitchFamily="34" charset="0"/>
                <a:cs typeface="Helvetica Neue Light"/>
              </a:rPr>
              <a:t>Organisational Code of Conduct </a:t>
            </a:r>
            <a:endParaRPr lang="en-AU" sz="1600" dirty="0">
              <a:latin typeface="Century Gothic" panose="020B0502020202020204" pitchFamily="34" charset="0"/>
              <a:cs typeface="Helvetica Neue Light"/>
            </a:endParaRPr>
          </a:p>
          <a:p>
            <a:pPr marL="423545" indent="-171450">
              <a:lnSpc>
                <a:spcPct val="100000"/>
              </a:lnSpc>
              <a:spcBef>
                <a:spcPts val="180"/>
              </a:spcBef>
              <a:buSzPct val="100000"/>
              <a:buBlip>
                <a:blip r:embed="rId3"/>
              </a:buBlip>
              <a:tabLst>
                <a:tab pos="480695" algn="l"/>
              </a:tabLst>
            </a:pPr>
            <a:r>
              <a:rPr lang="en-AU" sz="1600" dirty="0">
                <a:solidFill>
                  <a:srgbClr val="343433"/>
                </a:solidFill>
                <a:latin typeface="Century Gothic" panose="020B0502020202020204" pitchFamily="34" charset="0"/>
                <a:cs typeface="Helvetica Neue Light"/>
              </a:rPr>
              <a:t>Include the organisational Code of Conduct (if it differs from the Code of Conduct practiced at the group or service-specific level) and provide a copy of this document to new volunteers.</a:t>
            </a:r>
            <a:endParaRPr lang="en-AU" sz="1600" dirty="0">
              <a:latin typeface="Century Gothic" panose="020B0502020202020204" pitchFamily="34" charset="0"/>
              <a:cs typeface="Helvetica Neue Light"/>
            </a:endParaRPr>
          </a:p>
        </p:txBody>
      </p:sp>
    </p:spTree>
    <p:extLst>
      <p:ext uri="{BB962C8B-B14F-4D97-AF65-F5344CB8AC3E}">
        <p14:creationId xmlns:p14="http://schemas.microsoft.com/office/powerpoint/2010/main" val="35241955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04EC51B-B58A-48B1-8B09-5BE3A46CB0A9}"/>
              </a:ext>
            </a:extLst>
          </p:cNvPr>
          <p:cNvSpPr txBox="1"/>
          <p:nvPr/>
        </p:nvSpPr>
        <p:spPr>
          <a:xfrm>
            <a:off x="383516" y="249502"/>
            <a:ext cx="9272548" cy="830997"/>
          </a:xfrm>
          <a:prstGeom prst="rect">
            <a:avLst/>
          </a:prstGeom>
          <a:noFill/>
        </p:spPr>
        <p:txBody>
          <a:bodyPr wrap="square" rtlCol="0">
            <a:spAutoFit/>
          </a:bodyPr>
          <a:lstStyle/>
          <a:p>
            <a:r>
              <a:rPr lang="en-US" sz="4800" b="1" dirty="0">
                <a:solidFill>
                  <a:srgbClr val="EF3829"/>
                </a:solidFill>
                <a:latin typeface="Century Gothic" panose="020B0502020202020204" pitchFamily="34" charset="0"/>
              </a:rPr>
              <a:t>▌</a:t>
            </a:r>
            <a:r>
              <a:rPr lang="en-US" sz="4800" b="1" dirty="0">
                <a:latin typeface="Century Gothic" panose="020B0502020202020204" pitchFamily="34" charset="0"/>
              </a:rPr>
              <a:t>Probationary Information</a:t>
            </a:r>
          </a:p>
        </p:txBody>
      </p:sp>
      <p:sp>
        <p:nvSpPr>
          <p:cNvPr id="5" name="TextBox 4">
            <a:extLst>
              <a:ext uri="{FF2B5EF4-FFF2-40B4-BE49-F238E27FC236}">
                <a16:creationId xmlns:a16="http://schemas.microsoft.com/office/drawing/2014/main" id="{895DFCE3-065B-4D69-BF97-0D1018772170}"/>
              </a:ext>
            </a:extLst>
          </p:cNvPr>
          <p:cNvSpPr txBox="1"/>
          <p:nvPr/>
        </p:nvSpPr>
        <p:spPr>
          <a:xfrm>
            <a:off x="475488" y="1244043"/>
            <a:ext cx="11241556" cy="5247590"/>
          </a:xfrm>
          <a:prstGeom prst="rect">
            <a:avLst/>
          </a:prstGeom>
          <a:noFill/>
        </p:spPr>
        <p:txBody>
          <a:bodyPr wrap="square" rtlCol="0">
            <a:spAutoFit/>
          </a:bodyPr>
          <a:lstStyle/>
          <a:p>
            <a:r>
              <a:rPr lang="en-AU" sz="1600" dirty="0">
                <a:latin typeface="Century Gothic" panose="020B0502020202020204" pitchFamily="34" charset="0"/>
              </a:rPr>
              <a:t>Use this section to include information on: </a:t>
            </a:r>
          </a:p>
          <a:p>
            <a:pPr>
              <a:lnSpc>
                <a:spcPct val="100000"/>
              </a:lnSpc>
              <a:spcBef>
                <a:spcPts val="10"/>
              </a:spcBef>
            </a:pPr>
            <a:endParaRPr lang="en-AU" sz="1600" dirty="0">
              <a:latin typeface="Century Gothic" panose="020B0502020202020204" pitchFamily="34" charset="0"/>
              <a:cs typeface="Helvetica Neue Light"/>
            </a:endParaRPr>
          </a:p>
          <a:p>
            <a:pPr marL="12700">
              <a:lnSpc>
                <a:spcPct val="100000"/>
              </a:lnSpc>
              <a:tabLst>
                <a:tab pos="241300" algn="l"/>
              </a:tabLst>
            </a:pPr>
            <a:r>
              <a:rPr lang="en-AU" sz="1600" spc="-110" dirty="0">
                <a:solidFill>
                  <a:srgbClr val="173A64"/>
                </a:solidFill>
                <a:latin typeface="Century Gothic" panose="020B0502020202020204" pitchFamily="34" charset="0"/>
                <a:cs typeface="Helvetica Neue Light"/>
              </a:rPr>
              <a:t>•	</a:t>
            </a:r>
            <a:r>
              <a:rPr lang="en-AU" sz="1600" spc="-110" dirty="0">
                <a:solidFill>
                  <a:srgbClr val="343433"/>
                </a:solidFill>
                <a:latin typeface="Century Gothic" panose="020B0502020202020204" pitchFamily="34" charset="0"/>
                <a:cs typeface="Helvetica Neue Light"/>
              </a:rPr>
              <a:t>What is the probationary period?</a:t>
            </a:r>
            <a:endParaRPr lang="en-AU" sz="1600" dirty="0">
              <a:latin typeface="Century Gothic" panose="020B0502020202020204" pitchFamily="34" charset="0"/>
              <a:cs typeface="Helvetica Neue Light"/>
            </a:endParaRPr>
          </a:p>
          <a:p>
            <a:pPr marL="423545" indent="-171450">
              <a:lnSpc>
                <a:spcPct val="100000"/>
              </a:lnSpc>
              <a:spcBef>
                <a:spcPts val="180"/>
              </a:spcBef>
              <a:buBlip>
                <a:blip r:embed="rId3"/>
              </a:buBlip>
              <a:tabLst>
                <a:tab pos="480695" algn="l"/>
              </a:tabLst>
            </a:pPr>
            <a:r>
              <a:rPr lang="en-AU" sz="1600" dirty="0">
                <a:solidFill>
                  <a:srgbClr val="343433"/>
                </a:solidFill>
                <a:latin typeface="Century Gothic" panose="020B0502020202020204" pitchFamily="34" charset="0"/>
                <a:cs typeface="Helvetica Neue Light"/>
              </a:rPr>
              <a:t>Define what a probationary period is. </a:t>
            </a:r>
            <a:endParaRPr lang="en-AU" sz="1600" dirty="0">
              <a:latin typeface="Century Gothic" panose="020B0502020202020204" pitchFamily="34" charset="0"/>
              <a:cs typeface="Helvetica Neue Light"/>
            </a:endParaRPr>
          </a:p>
          <a:p>
            <a:pPr>
              <a:lnSpc>
                <a:spcPct val="100000"/>
              </a:lnSpc>
              <a:spcBef>
                <a:spcPts val="15"/>
              </a:spcBef>
            </a:pPr>
            <a:endParaRPr lang="en-AU" sz="1600" dirty="0">
              <a:latin typeface="Century Gothic" panose="020B0502020202020204" pitchFamily="34" charset="0"/>
              <a:cs typeface="Helvetica Neue Light"/>
            </a:endParaRPr>
          </a:p>
          <a:p>
            <a:pPr marL="12700">
              <a:lnSpc>
                <a:spcPct val="100000"/>
              </a:lnSpc>
              <a:tabLst>
                <a:tab pos="241300" algn="l"/>
              </a:tabLst>
            </a:pPr>
            <a:r>
              <a:rPr lang="en-AU" sz="1600" spc="-110" dirty="0">
                <a:solidFill>
                  <a:srgbClr val="173A64"/>
                </a:solidFill>
                <a:latin typeface="Century Gothic" panose="020B0502020202020204" pitchFamily="34" charset="0"/>
                <a:cs typeface="Helvetica Neue Light"/>
              </a:rPr>
              <a:t>•	</a:t>
            </a:r>
            <a:r>
              <a:rPr lang="en-AU" sz="1600" spc="-110" dirty="0">
                <a:solidFill>
                  <a:srgbClr val="343433"/>
                </a:solidFill>
                <a:latin typeface="Century Gothic" panose="020B0502020202020204" pitchFamily="34" charset="0"/>
                <a:cs typeface="Helvetica Neue Light"/>
              </a:rPr>
              <a:t>What is the probationary period used for? </a:t>
            </a:r>
            <a:endParaRPr lang="en-AU" sz="1600" dirty="0">
              <a:latin typeface="Century Gothic" panose="020B0502020202020204" pitchFamily="34" charset="0"/>
              <a:cs typeface="Helvetica Neue Light"/>
            </a:endParaRPr>
          </a:p>
          <a:p>
            <a:pPr marL="423545" indent="-171450">
              <a:lnSpc>
                <a:spcPct val="100000"/>
              </a:lnSpc>
              <a:spcBef>
                <a:spcPts val="180"/>
              </a:spcBef>
              <a:buBlip>
                <a:blip r:embed="rId3"/>
              </a:buBlip>
              <a:tabLst>
                <a:tab pos="480695" algn="l"/>
              </a:tabLst>
            </a:pPr>
            <a:r>
              <a:rPr lang="en-AU" sz="1600" dirty="0">
                <a:solidFill>
                  <a:srgbClr val="343433"/>
                </a:solidFill>
                <a:latin typeface="Century Gothic" panose="020B0502020202020204" pitchFamily="34" charset="0"/>
                <a:cs typeface="Helvetica Neue Light"/>
              </a:rPr>
              <a:t>To assess suitability of the new individual for the volunteering role. </a:t>
            </a:r>
            <a:endParaRPr lang="en-AU" sz="1600" dirty="0">
              <a:latin typeface="Century Gothic" panose="020B0502020202020204" pitchFamily="34" charset="0"/>
              <a:cs typeface="Helvetica Neue Light"/>
            </a:endParaRPr>
          </a:p>
          <a:p>
            <a:pPr>
              <a:lnSpc>
                <a:spcPct val="100000"/>
              </a:lnSpc>
              <a:spcBef>
                <a:spcPts val="15"/>
              </a:spcBef>
            </a:pPr>
            <a:endParaRPr lang="en-AU" sz="1600" dirty="0">
              <a:latin typeface="Century Gothic" panose="020B0502020202020204" pitchFamily="34" charset="0"/>
              <a:cs typeface="Helvetica Neue Light"/>
            </a:endParaRPr>
          </a:p>
          <a:p>
            <a:pPr marL="12700">
              <a:lnSpc>
                <a:spcPct val="100000"/>
              </a:lnSpc>
              <a:tabLst>
                <a:tab pos="241300" algn="l"/>
              </a:tabLst>
            </a:pPr>
            <a:r>
              <a:rPr lang="en-AU" sz="1600" spc="-110" dirty="0">
                <a:solidFill>
                  <a:srgbClr val="173A64"/>
                </a:solidFill>
                <a:latin typeface="Century Gothic" panose="020B0502020202020204" pitchFamily="34" charset="0"/>
                <a:cs typeface="Helvetica Neue Light"/>
              </a:rPr>
              <a:t>•	</a:t>
            </a:r>
            <a:r>
              <a:rPr lang="en-AU" sz="1600" spc="-110" dirty="0">
                <a:solidFill>
                  <a:srgbClr val="343433"/>
                </a:solidFill>
                <a:latin typeface="Century Gothic" panose="020B0502020202020204" pitchFamily="34" charset="0"/>
                <a:cs typeface="Helvetica Neue Light"/>
              </a:rPr>
              <a:t>How long the probationary period will last for? </a:t>
            </a:r>
            <a:endParaRPr lang="en-AU" sz="1600" dirty="0">
              <a:latin typeface="Century Gothic" panose="020B0502020202020204" pitchFamily="34" charset="0"/>
              <a:cs typeface="Helvetica Neue Light"/>
            </a:endParaRPr>
          </a:p>
          <a:p>
            <a:pPr marL="423545" indent="-171450">
              <a:lnSpc>
                <a:spcPct val="100000"/>
              </a:lnSpc>
              <a:spcBef>
                <a:spcPts val="180"/>
              </a:spcBef>
              <a:buBlip>
                <a:blip r:embed="rId3"/>
              </a:buBlip>
              <a:tabLst>
                <a:tab pos="480695" algn="l"/>
              </a:tabLst>
            </a:pPr>
            <a:r>
              <a:rPr lang="en-AU" sz="1600" dirty="0">
                <a:solidFill>
                  <a:srgbClr val="343433"/>
                </a:solidFill>
                <a:latin typeface="Century Gothic" panose="020B0502020202020204" pitchFamily="34" charset="0"/>
                <a:cs typeface="Helvetica Neue Light"/>
              </a:rPr>
              <a:t>Typically, a probationary period should last between 3 to 6 months (e.g., 6 months for Fly-In Fly-Out (FIFO) workers who may not be available weekly). </a:t>
            </a:r>
            <a:endParaRPr lang="en-AU" sz="1600" dirty="0">
              <a:latin typeface="Century Gothic" panose="020B0502020202020204" pitchFamily="34" charset="0"/>
              <a:cs typeface="Helvetica Neue Light"/>
            </a:endParaRPr>
          </a:p>
          <a:p>
            <a:pPr>
              <a:lnSpc>
                <a:spcPct val="100000"/>
              </a:lnSpc>
              <a:spcBef>
                <a:spcPts val="10"/>
              </a:spcBef>
            </a:pPr>
            <a:endParaRPr lang="en-AU" sz="1600" dirty="0">
              <a:latin typeface="Century Gothic" panose="020B0502020202020204" pitchFamily="34" charset="0"/>
              <a:cs typeface="Helvetica Neue Light"/>
            </a:endParaRPr>
          </a:p>
          <a:p>
            <a:pPr marL="12700">
              <a:lnSpc>
                <a:spcPct val="100000"/>
              </a:lnSpc>
              <a:spcBef>
                <a:spcPts val="5"/>
              </a:spcBef>
              <a:tabLst>
                <a:tab pos="240665" algn="l"/>
              </a:tabLst>
            </a:pPr>
            <a:r>
              <a:rPr lang="en-AU" sz="1600" spc="-110" dirty="0">
                <a:solidFill>
                  <a:srgbClr val="173A64"/>
                </a:solidFill>
                <a:latin typeface="Century Gothic" panose="020B0502020202020204" pitchFamily="34" charset="0"/>
                <a:cs typeface="Helvetica Neue Light"/>
              </a:rPr>
              <a:t>•	</a:t>
            </a:r>
            <a:r>
              <a:rPr lang="en-AU" sz="1600" spc="-5" dirty="0">
                <a:solidFill>
                  <a:srgbClr val="343433"/>
                </a:solidFill>
                <a:latin typeface="Century Gothic" panose="020B0502020202020204" pitchFamily="34" charset="0"/>
                <a:cs typeface="Helvetica Neue Light"/>
              </a:rPr>
              <a:t>What will new volunteers be assessed for within this time frame? </a:t>
            </a:r>
            <a:endParaRPr lang="en-AU" sz="1600" dirty="0">
              <a:latin typeface="Century Gothic" panose="020B0502020202020204" pitchFamily="34" charset="0"/>
              <a:cs typeface="Helvetica Neue Light"/>
            </a:endParaRPr>
          </a:p>
          <a:p>
            <a:pPr marL="423545" indent="-171450">
              <a:lnSpc>
                <a:spcPct val="100000"/>
              </a:lnSpc>
              <a:spcBef>
                <a:spcPts val="180"/>
              </a:spcBef>
              <a:buSzPct val="100000"/>
              <a:buBlip>
                <a:blip r:embed="rId3"/>
              </a:buBlip>
              <a:tabLst>
                <a:tab pos="480695" algn="l"/>
              </a:tabLst>
            </a:pPr>
            <a:r>
              <a:rPr lang="en-AU" sz="1600" dirty="0">
                <a:solidFill>
                  <a:srgbClr val="343433"/>
                </a:solidFill>
                <a:latin typeface="Century Gothic" panose="020B0502020202020204" pitchFamily="34" charset="0"/>
                <a:cs typeface="Helvetica Neue Light"/>
              </a:rPr>
              <a:t>List out the criteria of what new volunteers will be assessed on during this time, which could include:</a:t>
            </a:r>
            <a:endParaRPr lang="en-AU" sz="1600" dirty="0">
              <a:latin typeface="Century Gothic" panose="020B0502020202020204" pitchFamily="34" charset="0"/>
              <a:cs typeface="Helvetica Neue Light"/>
            </a:endParaRPr>
          </a:p>
          <a:p>
            <a:pPr marL="503555">
              <a:lnSpc>
                <a:spcPct val="100000"/>
              </a:lnSpc>
              <a:spcBef>
                <a:spcPts val="180"/>
              </a:spcBef>
              <a:tabLst>
                <a:tab pos="732155" algn="l"/>
              </a:tabLst>
            </a:pPr>
            <a:r>
              <a:rPr lang="en-AU" sz="1600" dirty="0">
                <a:solidFill>
                  <a:srgbClr val="173A64"/>
                </a:solidFill>
                <a:latin typeface="Century Gothic" panose="020B0502020202020204" pitchFamily="34" charset="0"/>
                <a:cs typeface="Helvetica Neue Light"/>
              </a:rPr>
              <a:t>»	</a:t>
            </a:r>
            <a:r>
              <a:rPr lang="en-AU" sz="1600" dirty="0">
                <a:solidFill>
                  <a:srgbClr val="343433"/>
                </a:solidFill>
                <a:latin typeface="Century Gothic" panose="020B0502020202020204" pitchFamily="34" charset="0"/>
                <a:cs typeface="Helvetica Neue Light"/>
              </a:rPr>
              <a:t>How well the new volunteers mix with other volunteers, </a:t>
            </a:r>
            <a:endParaRPr lang="en-AU" sz="1600" dirty="0">
              <a:latin typeface="Century Gothic" panose="020B0502020202020204" pitchFamily="34" charset="0"/>
              <a:cs typeface="Helvetica Neue Light"/>
            </a:endParaRPr>
          </a:p>
          <a:p>
            <a:pPr marL="503555">
              <a:lnSpc>
                <a:spcPct val="100000"/>
              </a:lnSpc>
              <a:spcBef>
                <a:spcPts val="180"/>
              </a:spcBef>
              <a:tabLst>
                <a:tab pos="732155" algn="l"/>
              </a:tabLst>
            </a:pPr>
            <a:r>
              <a:rPr lang="en-AU" sz="1600" dirty="0">
                <a:solidFill>
                  <a:srgbClr val="173A64"/>
                </a:solidFill>
                <a:latin typeface="Century Gothic" panose="020B0502020202020204" pitchFamily="34" charset="0"/>
                <a:cs typeface="Helvetica Neue Light"/>
              </a:rPr>
              <a:t>»	</a:t>
            </a:r>
            <a:r>
              <a:rPr lang="en-AU" sz="1600" dirty="0">
                <a:solidFill>
                  <a:srgbClr val="343433"/>
                </a:solidFill>
                <a:latin typeface="Century Gothic" panose="020B0502020202020204" pitchFamily="34" charset="0"/>
                <a:cs typeface="Helvetica Neue Light"/>
              </a:rPr>
              <a:t>How well they follow rules and procedures, and </a:t>
            </a:r>
          </a:p>
          <a:p>
            <a:pPr marL="503555">
              <a:spcBef>
                <a:spcPts val="180"/>
              </a:spcBef>
              <a:tabLst>
                <a:tab pos="732155" algn="l"/>
              </a:tabLst>
            </a:pPr>
            <a:r>
              <a:rPr lang="en-AU" sz="1600" dirty="0">
                <a:solidFill>
                  <a:srgbClr val="173A64"/>
                </a:solidFill>
                <a:latin typeface="Century Gothic" panose="020B0502020202020204" pitchFamily="34" charset="0"/>
                <a:cs typeface="Helvetica Neue Light"/>
              </a:rPr>
              <a:t>»	</a:t>
            </a:r>
            <a:r>
              <a:rPr lang="en-AU" sz="1600" dirty="0">
                <a:solidFill>
                  <a:srgbClr val="343433"/>
                </a:solidFill>
                <a:latin typeface="Century Gothic" panose="020B0502020202020204" pitchFamily="34" charset="0"/>
                <a:cs typeface="Helvetica Neue Light"/>
              </a:rPr>
              <a:t>Their improvement in performance and progress during this time period. </a:t>
            </a:r>
          </a:p>
          <a:p>
            <a:pPr marL="503555">
              <a:spcBef>
                <a:spcPts val="180"/>
              </a:spcBef>
              <a:tabLst>
                <a:tab pos="732155" algn="l"/>
              </a:tabLst>
            </a:pPr>
            <a:endParaRPr lang="en-AU" sz="1600" dirty="0">
              <a:solidFill>
                <a:srgbClr val="343433"/>
              </a:solidFill>
              <a:latin typeface="Century Gothic" panose="020B0502020202020204" pitchFamily="34" charset="0"/>
              <a:cs typeface="Helvetica Neue Light"/>
            </a:endParaRPr>
          </a:p>
          <a:p>
            <a:pPr marL="12700">
              <a:lnSpc>
                <a:spcPct val="100000"/>
              </a:lnSpc>
              <a:tabLst>
                <a:tab pos="241300" algn="l"/>
              </a:tabLst>
            </a:pPr>
            <a:r>
              <a:rPr lang="en-AU" sz="1600" spc="-110" dirty="0">
                <a:solidFill>
                  <a:srgbClr val="173A64"/>
                </a:solidFill>
                <a:latin typeface="Century Gothic" panose="020B0502020202020204" pitchFamily="34" charset="0"/>
                <a:cs typeface="Helvetica Neue Light"/>
              </a:rPr>
              <a:t>•	</a:t>
            </a:r>
            <a:r>
              <a:rPr lang="en-AU" sz="1600" spc="-110" dirty="0">
                <a:solidFill>
                  <a:srgbClr val="343433"/>
                </a:solidFill>
                <a:latin typeface="Century Gothic" panose="020B0502020202020204" pitchFamily="34" charset="0"/>
                <a:cs typeface="Helvetica Neue Light"/>
              </a:rPr>
              <a:t>When will new volunteers be informed as to whether or not they are successful in joining the group? </a:t>
            </a:r>
            <a:endParaRPr lang="en-AU" sz="1600" dirty="0">
              <a:latin typeface="Century Gothic" panose="020B0502020202020204" pitchFamily="34" charset="0"/>
              <a:cs typeface="Helvetica Neue Light"/>
            </a:endParaRPr>
          </a:p>
          <a:p>
            <a:pPr marL="423545" indent="-171450">
              <a:lnSpc>
                <a:spcPct val="100000"/>
              </a:lnSpc>
              <a:spcBef>
                <a:spcPts val="180"/>
              </a:spcBef>
              <a:buBlip>
                <a:blip r:embed="rId3"/>
              </a:buBlip>
              <a:tabLst>
                <a:tab pos="480695" algn="l"/>
              </a:tabLst>
            </a:pPr>
            <a:r>
              <a:rPr lang="en-AU" sz="1600" dirty="0">
                <a:solidFill>
                  <a:srgbClr val="343433"/>
                </a:solidFill>
                <a:latin typeface="Century Gothic" panose="020B0502020202020204" pitchFamily="34" charset="0"/>
                <a:cs typeface="Helvetica Neue Light"/>
              </a:rPr>
              <a:t>After completing the probationary period (3 or 6 months from the date of joining the volunteering group).</a:t>
            </a:r>
            <a:endParaRPr lang="en-AU" sz="1600" dirty="0">
              <a:latin typeface="Century Gothic" panose="020B0502020202020204" pitchFamily="34" charset="0"/>
              <a:cs typeface="Helvetica Neue Light"/>
            </a:endParaRPr>
          </a:p>
        </p:txBody>
      </p:sp>
    </p:spTree>
    <p:extLst>
      <p:ext uri="{BB962C8B-B14F-4D97-AF65-F5344CB8AC3E}">
        <p14:creationId xmlns:p14="http://schemas.microsoft.com/office/powerpoint/2010/main" val="2717544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04EC51B-B58A-48B1-8B09-5BE3A46CB0A9}"/>
              </a:ext>
            </a:extLst>
          </p:cNvPr>
          <p:cNvSpPr txBox="1"/>
          <p:nvPr/>
        </p:nvSpPr>
        <p:spPr>
          <a:xfrm>
            <a:off x="383516" y="249502"/>
            <a:ext cx="9272548" cy="830997"/>
          </a:xfrm>
          <a:prstGeom prst="rect">
            <a:avLst/>
          </a:prstGeom>
          <a:noFill/>
        </p:spPr>
        <p:txBody>
          <a:bodyPr wrap="square" rtlCol="0">
            <a:spAutoFit/>
          </a:bodyPr>
          <a:lstStyle/>
          <a:p>
            <a:r>
              <a:rPr lang="en-US" sz="4800" b="1" dirty="0">
                <a:solidFill>
                  <a:srgbClr val="EF3829"/>
                </a:solidFill>
                <a:latin typeface="Century Gothic" panose="020B0502020202020204" pitchFamily="34" charset="0"/>
              </a:rPr>
              <a:t>▌</a:t>
            </a:r>
            <a:r>
              <a:rPr lang="en-US" sz="4800" b="1" dirty="0">
                <a:latin typeface="Century Gothic" panose="020B0502020202020204" pitchFamily="34" charset="0"/>
              </a:rPr>
              <a:t>Training Information</a:t>
            </a:r>
          </a:p>
        </p:txBody>
      </p:sp>
      <p:sp>
        <p:nvSpPr>
          <p:cNvPr id="5" name="TextBox 4">
            <a:extLst>
              <a:ext uri="{FF2B5EF4-FFF2-40B4-BE49-F238E27FC236}">
                <a16:creationId xmlns:a16="http://schemas.microsoft.com/office/drawing/2014/main" id="{895DFCE3-065B-4D69-BF97-0D1018772170}"/>
              </a:ext>
            </a:extLst>
          </p:cNvPr>
          <p:cNvSpPr txBox="1"/>
          <p:nvPr/>
        </p:nvSpPr>
        <p:spPr>
          <a:xfrm>
            <a:off x="475488" y="1244043"/>
            <a:ext cx="11241556" cy="4924425"/>
          </a:xfrm>
          <a:prstGeom prst="rect">
            <a:avLst/>
          </a:prstGeom>
          <a:noFill/>
        </p:spPr>
        <p:txBody>
          <a:bodyPr wrap="square" rtlCol="0">
            <a:spAutoFit/>
          </a:bodyPr>
          <a:lstStyle/>
          <a:p>
            <a:r>
              <a:rPr lang="en-AU" sz="1600" dirty="0">
                <a:latin typeface="Century Gothic" panose="020B0502020202020204" pitchFamily="34" charset="0"/>
              </a:rPr>
              <a:t>Include information, such as: </a:t>
            </a:r>
          </a:p>
          <a:p>
            <a:pPr>
              <a:lnSpc>
                <a:spcPct val="100000"/>
              </a:lnSpc>
              <a:spcBef>
                <a:spcPts val="10"/>
              </a:spcBef>
            </a:pPr>
            <a:endParaRPr lang="en-AU" sz="1600" dirty="0">
              <a:latin typeface="Century Gothic" panose="020B0502020202020204" pitchFamily="34" charset="0"/>
              <a:cs typeface="Helvetica Neue Light"/>
            </a:endParaRPr>
          </a:p>
          <a:p>
            <a:pPr marL="12700">
              <a:lnSpc>
                <a:spcPct val="100000"/>
              </a:lnSpc>
              <a:tabLst>
                <a:tab pos="241300" algn="l"/>
              </a:tabLst>
            </a:pPr>
            <a:r>
              <a:rPr lang="en-AU" sz="1600" spc="-110" dirty="0">
                <a:solidFill>
                  <a:srgbClr val="173A64"/>
                </a:solidFill>
                <a:latin typeface="Century Gothic" panose="020B0502020202020204" pitchFamily="34" charset="0"/>
                <a:cs typeface="Helvetica Neue Light"/>
              </a:rPr>
              <a:t>•	</a:t>
            </a:r>
            <a:r>
              <a:rPr lang="en-AU" sz="1600" spc="-110" dirty="0">
                <a:solidFill>
                  <a:srgbClr val="343433"/>
                </a:solidFill>
                <a:latin typeface="Century Gothic" panose="020B0502020202020204" pitchFamily="34" charset="0"/>
                <a:cs typeface="Helvetica Neue Light"/>
              </a:rPr>
              <a:t>Formal training pathways</a:t>
            </a:r>
            <a:endParaRPr lang="en-AU" sz="1600" dirty="0">
              <a:latin typeface="Century Gothic" panose="020B0502020202020204" pitchFamily="34" charset="0"/>
              <a:cs typeface="Helvetica Neue Light"/>
            </a:endParaRPr>
          </a:p>
          <a:p>
            <a:pPr marL="423545" indent="-171450">
              <a:spcBef>
                <a:spcPts val="180"/>
              </a:spcBef>
              <a:buBlip>
                <a:blip r:embed="rId3"/>
              </a:buBlip>
              <a:tabLst>
                <a:tab pos="480695" algn="l"/>
              </a:tabLst>
            </a:pPr>
            <a:r>
              <a:rPr lang="en-AU" sz="1600" dirty="0">
                <a:solidFill>
                  <a:srgbClr val="343433"/>
                </a:solidFill>
                <a:latin typeface="Century Gothic" panose="020B0502020202020204" pitchFamily="34" charset="0"/>
                <a:cs typeface="Helvetica Neue Light"/>
              </a:rPr>
              <a:t>Include </a:t>
            </a:r>
            <a:r>
              <a:rPr lang="en-GB" sz="1600" dirty="0">
                <a:effectLst/>
                <a:latin typeface="Century Gothic" panose="020B0502020202020204" pitchFamily="34" charset="0"/>
                <a:ea typeface="Calibri" panose="020F0502020204030204" pitchFamily="34" charset="0"/>
                <a:cs typeface="Times New Roman" panose="02020603050405020304" pitchFamily="18" charset="0"/>
              </a:rPr>
              <a:t>information on formal training pathways provided by your organisation and provide realistic expectations as to how long it takes to complete it.</a:t>
            </a:r>
            <a:endParaRPr lang="en-AU" sz="1600" dirty="0">
              <a:latin typeface="Century Gothic" panose="020B0502020202020204" pitchFamily="34" charset="0"/>
              <a:cs typeface="Helvetica Neue Light"/>
            </a:endParaRPr>
          </a:p>
          <a:p>
            <a:pPr>
              <a:lnSpc>
                <a:spcPct val="100000"/>
              </a:lnSpc>
              <a:spcBef>
                <a:spcPts val="15"/>
              </a:spcBef>
            </a:pPr>
            <a:endParaRPr lang="en-AU" sz="1600" dirty="0">
              <a:latin typeface="Century Gothic" panose="020B0502020202020204" pitchFamily="34" charset="0"/>
              <a:cs typeface="Helvetica Neue Light"/>
            </a:endParaRPr>
          </a:p>
          <a:p>
            <a:pPr marL="12700">
              <a:lnSpc>
                <a:spcPct val="100000"/>
              </a:lnSpc>
              <a:tabLst>
                <a:tab pos="241300" algn="l"/>
              </a:tabLst>
            </a:pPr>
            <a:r>
              <a:rPr lang="en-AU" sz="1600" spc="-110" dirty="0">
                <a:solidFill>
                  <a:srgbClr val="173A64"/>
                </a:solidFill>
                <a:latin typeface="Century Gothic" panose="020B0502020202020204" pitchFamily="34" charset="0"/>
                <a:cs typeface="Helvetica Neue Light"/>
              </a:rPr>
              <a:t>•	</a:t>
            </a:r>
            <a:r>
              <a:rPr lang="en-AU" sz="1600" spc="-110" dirty="0">
                <a:solidFill>
                  <a:srgbClr val="343433"/>
                </a:solidFill>
                <a:latin typeface="Century Gothic" panose="020B0502020202020204" pitchFamily="34" charset="0"/>
                <a:cs typeface="Helvetica Neue Light"/>
              </a:rPr>
              <a:t>Informal training </a:t>
            </a:r>
            <a:endParaRPr lang="en-AU" sz="1600" dirty="0">
              <a:latin typeface="Century Gothic" panose="020B0502020202020204" pitchFamily="34" charset="0"/>
              <a:cs typeface="Helvetica Neue Light"/>
            </a:endParaRPr>
          </a:p>
          <a:p>
            <a:pPr marL="423545" indent="-171450">
              <a:lnSpc>
                <a:spcPct val="100000"/>
              </a:lnSpc>
              <a:spcBef>
                <a:spcPts val="180"/>
              </a:spcBef>
              <a:buBlip>
                <a:blip r:embed="rId3"/>
              </a:buBlip>
              <a:tabLst>
                <a:tab pos="480695" algn="l"/>
              </a:tabLst>
            </a:pPr>
            <a:r>
              <a:rPr lang="en-AU" sz="1600" dirty="0">
                <a:solidFill>
                  <a:srgbClr val="343433"/>
                </a:solidFill>
                <a:latin typeface="Century Gothic" panose="020B0502020202020204" pitchFamily="34" charset="0"/>
                <a:cs typeface="Helvetica Neue Light"/>
              </a:rPr>
              <a:t>Include </a:t>
            </a:r>
            <a:r>
              <a:rPr lang="en-GB" sz="1600" dirty="0">
                <a:effectLst/>
                <a:latin typeface="Century Gothic" panose="020B0502020202020204" pitchFamily="34" charset="0"/>
                <a:ea typeface="Calibri" panose="020F0502020204030204" pitchFamily="34" charset="0"/>
                <a:cs typeface="Times New Roman" panose="02020603050405020304" pitchFamily="18" charset="0"/>
              </a:rPr>
              <a:t>information on any learning opportunities or informal training sessions that are taught within your volunteering group by senior volunteers or training officers. </a:t>
            </a:r>
          </a:p>
          <a:p>
            <a:pPr marL="252095">
              <a:lnSpc>
                <a:spcPct val="100000"/>
              </a:lnSpc>
              <a:spcBef>
                <a:spcPts val="180"/>
              </a:spcBef>
              <a:tabLst>
                <a:tab pos="480695" algn="l"/>
              </a:tabLst>
            </a:pPr>
            <a:endParaRPr lang="en-AU" sz="1600" dirty="0">
              <a:latin typeface="Century Gothic" panose="020B0502020202020204" pitchFamily="34" charset="0"/>
              <a:cs typeface="Helvetica Neue Light"/>
            </a:endParaRPr>
          </a:p>
          <a:p>
            <a:pPr marL="12700">
              <a:lnSpc>
                <a:spcPct val="100000"/>
              </a:lnSpc>
              <a:tabLst>
                <a:tab pos="241300" algn="l"/>
              </a:tabLst>
            </a:pPr>
            <a:r>
              <a:rPr lang="en-AU" sz="1600" spc="-110" dirty="0">
                <a:solidFill>
                  <a:srgbClr val="173A64"/>
                </a:solidFill>
                <a:latin typeface="Century Gothic" panose="020B0502020202020204" pitchFamily="34" charset="0"/>
                <a:cs typeface="Helvetica Neue Light"/>
              </a:rPr>
              <a:t>•	</a:t>
            </a:r>
            <a:r>
              <a:rPr lang="en-AU" sz="1600" spc="-110" dirty="0">
                <a:solidFill>
                  <a:srgbClr val="343433"/>
                </a:solidFill>
                <a:latin typeface="Century Gothic" panose="020B0502020202020204" pitchFamily="34" charset="0"/>
                <a:cs typeface="Helvetica Neue Light"/>
              </a:rPr>
              <a:t>Assessment of training </a:t>
            </a:r>
            <a:endParaRPr lang="en-AU" sz="1600" dirty="0">
              <a:latin typeface="Century Gothic" panose="020B0502020202020204" pitchFamily="34" charset="0"/>
              <a:cs typeface="Helvetica Neue Light"/>
            </a:endParaRPr>
          </a:p>
          <a:p>
            <a:pPr marL="423545" indent="-171450">
              <a:lnSpc>
                <a:spcPct val="100000"/>
              </a:lnSpc>
              <a:spcBef>
                <a:spcPts val="180"/>
              </a:spcBef>
              <a:buBlip>
                <a:blip r:embed="rId3"/>
              </a:buBlip>
              <a:tabLst>
                <a:tab pos="480695" algn="l"/>
              </a:tabLst>
            </a:pPr>
            <a:r>
              <a:rPr lang="en-AU" sz="1600" dirty="0">
                <a:solidFill>
                  <a:srgbClr val="343433"/>
                </a:solidFill>
                <a:latin typeface="Century Gothic" panose="020B0502020202020204" pitchFamily="34" charset="0"/>
                <a:cs typeface="Helvetica Neue Light"/>
              </a:rPr>
              <a:t>Include </a:t>
            </a:r>
            <a:r>
              <a:rPr lang="en-GB" sz="1600" dirty="0">
                <a:effectLst/>
                <a:latin typeface="Century Gothic" panose="020B0502020202020204" pitchFamily="34" charset="0"/>
                <a:ea typeface="Calibri" panose="020F0502020204030204" pitchFamily="34" charset="0"/>
                <a:cs typeface="Times New Roman" panose="02020603050405020304" pitchFamily="18" charset="0"/>
              </a:rPr>
              <a:t>any relevant or useful information on how new volunteers will be assessed for their completion of training. </a:t>
            </a:r>
            <a:endParaRPr lang="en-AU" sz="1600" dirty="0">
              <a:latin typeface="Century Gothic" panose="020B0502020202020204" pitchFamily="34" charset="0"/>
              <a:cs typeface="Helvetica Neue Light"/>
            </a:endParaRPr>
          </a:p>
          <a:p>
            <a:pPr>
              <a:lnSpc>
                <a:spcPct val="100000"/>
              </a:lnSpc>
              <a:spcBef>
                <a:spcPts val="10"/>
              </a:spcBef>
            </a:pPr>
            <a:endParaRPr lang="en-AU" sz="1600" dirty="0">
              <a:latin typeface="Century Gothic" panose="020B0502020202020204" pitchFamily="34" charset="0"/>
              <a:cs typeface="Helvetica Neue Light"/>
            </a:endParaRPr>
          </a:p>
          <a:p>
            <a:pPr marL="12700">
              <a:lnSpc>
                <a:spcPct val="100000"/>
              </a:lnSpc>
              <a:spcBef>
                <a:spcPts val="5"/>
              </a:spcBef>
              <a:tabLst>
                <a:tab pos="240665" algn="l"/>
              </a:tabLst>
            </a:pPr>
            <a:r>
              <a:rPr lang="en-AU" sz="1600" spc="-110" dirty="0">
                <a:solidFill>
                  <a:srgbClr val="173A64"/>
                </a:solidFill>
                <a:latin typeface="Century Gothic" panose="020B0502020202020204" pitchFamily="34" charset="0"/>
                <a:cs typeface="Helvetica Neue Light"/>
              </a:rPr>
              <a:t>•	</a:t>
            </a:r>
            <a:r>
              <a:rPr lang="en-AU" sz="1600" spc="-5" dirty="0">
                <a:solidFill>
                  <a:srgbClr val="343433"/>
                </a:solidFill>
                <a:latin typeface="Century Gothic" panose="020B0502020202020204" pitchFamily="34" charset="0"/>
                <a:cs typeface="Helvetica Neue Light"/>
              </a:rPr>
              <a:t>Feedback </a:t>
            </a:r>
            <a:endParaRPr lang="en-AU" sz="1600" dirty="0">
              <a:latin typeface="Century Gothic" panose="020B0502020202020204" pitchFamily="34" charset="0"/>
              <a:cs typeface="Helvetica Neue Light"/>
            </a:endParaRPr>
          </a:p>
          <a:p>
            <a:pPr marL="423545" indent="-171450">
              <a:spcBef>
                <a:spcPts val="180"/>
              </a:spcBef>
              <a:buSzPct val="100000"/>
              <a:buBlip>
                <a:blip r:embed="rId3"/>
              </a:buBlip>
              <a:tabLst>
                <a:tab pos="480695" algn="l"/>
              </a:tabLst>
            </a:pPr>
            <a:r>
              <a:rPr lang="en-AU" sz="1600" dirty="0">
                <a:solidFill>
                  <a:srgbClr val="343433"/>
                </a:solidFill>
                <a:latin typeface="Century Gothic" panose="020B0502020202020204" pitchFamily="34" charset="0"/>
                <a:cs typeface="Helvetica Neue Light"/>
              </a:rPr>
              <a:t>List </a:t>
            </a:r>
            <a:r>
              <a:rPr lang="en-GB" sz="1600" dirty="0">
                <a:effectLst/>
                <a:latin typeface="Century Gothic" panose="020B0502020202020204" pitchFamily="34" charset="0"/>
                <a:ea typeface="Calibri" panose="020F0502020204030204" pitchFamily="34" charset="0"/>
                <a:cs typeface="Times New Roman" panose="02020603050405020304" pitchFamily="18" charset="0"/>
              </a:rPr>
              <a:t>down how often new volunteers can expect to get feedback on their training progress, and how they should ask for feedback.</a:t>
            </a:r>
            <a:endParaRPr lang="en-AU" sz="1600" dirty="0">
              <a:effectLst/>
              <a:latin typeface="Century Gothic" panose="020B0502020202020204" pitchFamily="34" charset="0"/>
              <a:ea typeface="Calibri" panose="020F0502020204030204" pitchFamily="34" charset="0"/>
              <a:cs typeface="Times New Roman" panose="02020603050405020304" pitchFamily="18" charset="0"/>
            </a:endParaRPr>
          </a:p>
          <a:p>
            <a:pPr marL="423545" indent="-171450">
              <a:lnSpc>
                <a:spcPct val="100000"/>
              </a:lnSpc>
              <a:spcBef>
                <a:spcPts val="180"/>
              </a:spcBef>
              <a:buSzPct val="100000"/>
              <a:buBlip>
                <a:blip r:embed="rId3"/>
              </a:buBlip>
              <a:tabLst>
                <a:tab pos="480695" algn="l"/>
              </a:tabLst>
            </a:pPr>
            <a:r>
              <a:rPr lang="en-AU" sz="1600" dirty="0">
                <a:solidFill>
                  <a:srgbClr val="343433"/>
                </a:solidFill>
                <a:latin typeface="Century Gothic" panose="020B0502020202020204" pitchFamily="34" charset="0"/>
                <a:cs typeface="Helvetica Neue Light"/>
              </a:rPr>
              <a:t>Additionally, </a:t>
            </a:r>
            <a:r>
              <a:rPr lang="en-GB" sz="1600" dirty="0">
                <a:effectLst/>
                <a:latin typeface="Century Gothic" panose="020B0502020202020204" pitchFamily="34" charset="0"/>
                <a:ea typeface="Calibri" panose="020F0502020204030204" pitchFamily="34" charset="0"/>
                <a:cs typeface="Times New Roman" panose="02020603050405020304" pitchFamily="18" charset="0"/>
              </a:rPr>
              <a:t>include information on how new volunteers can provide feedback on the training and support they receive.</a:t>
            </a:r>
            <a:endParaRPr lang="en-AU" sz="1600" dirty="0">
              <a:latin typeface="Century Gothic" panose="020B0502020202020204" pitchFamily="34" charset="0"/>
              <a:cs typeface="Helvetica Neue Light"/>
            </a:endParaRPr>
          </a:p>
        </p:txBody>
      </p:sp>
    </p:spTree>
    <p:extLst>
      <p:ext uri="{BB962C8B-B14F-4D97-AF65-F5344CB8AC3E}">
        <p14:creationId xmlns:p14="http://schemas.microsoft.com/office/powerpoint/2010/main" val="4025693574"/>
      </p:ext>
    </p:extLst>
  </p:cSld>
  <p:clrMapOvr>
    <a:masterClrMapping/>
  </p:clrMapOvr>
</p:sld>
</file>

<file path=ppt/theme/theme1.xml><?xml version="1.0" encoding="utf-8"?>
<a:theme xmlns:a="http://schemas.openxmlformats.org/drawingml/2006/main" name="Title slides">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ontent slides">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486</TotalTime>
  <Words>1615</Words>
  <Application>Microsoft Office PowerPoint</Application>
  <PresentationFormat>Widescreen</PresentationFormat>
  <Paragraphs>216</Paragraphs>
  <Slides>19</Slides>
  <Notes>17</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19</vt:i4>
      </vt:variant>
    </vt:vector>
  </HeadingPairs>
  <TitlesOfParts>
    <vt:vector size="24" baseType="lpstr">
      <vt:lpstr>Arial</vt:lpstr>
      <vt:lpstr>Calibri</vt:lpstr>
      <vt:lpstr>Century Gothic</vt:lpstr>
      <vt:lpstr>Title slides</vt:lpstr>
      <vt:lpstr>Content slides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Catrin Harris</dc:creator>
  <cp:lastModifiedBy>Hawa Muhammad Farid</cp:lastModifiedBy>
  <cp:revision>75</cp:revision>
  <dcterms:created xsi:type="dcterms:W3CDTF">2018-10-22T05:11:34Z</dcterms:created>
  <dcterms:modified xsi:type="dcterms:W3CDTF">2021-11-05T07:46:00Z</dcterms:modified>
</cp:coreProperties>
</file>