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6" r:id="rId2"/>
    <p:sldMasterId id="2147483689" r:id="rId3"/>
  </p:sldMasterIdLst>
  <p:notesMasterIdLst>
    <p:notesMasterId r:id="rId18"/>
  </p:notesMasterIdLst>
  <p:handoutMasterIdLst>
    <p:handoutMasterId r:id="rId19"/>
  </p:handoutMasterIdLst>
  <p:sldIdLst>
    <p:sldId id="430" r:id="rId4"/>
    <p:sldId id="524" r:id="rId5"/>
    <p:sldId id="523" r:id="rId6"/>
    <p:sldId id="632" r:id="rId7"/>
    <p:sldId id="630" r:id="rId8"/>
    <p:sldId id="633" r:id="rId9"/>
    <p:sldId id="634" r:id="rId10"/>
    <p:sldId id="635" r:id="rId11"/>
    <p:sldId id="636" r:id="rId12"/>
    <p:sldId id="637" r:id="rId13"/>
    <p:sldId id="638" r:id="rId14"/>
    <p:sldId id="639" r:id="rId15"/>
    <p:sldId id="640" r:id="rId16"/>
    <p:sldId id="629" r:id="rId17"/>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73" autoAdjust="0"/>
    <p:restoredTop sz="85267" autoAdjust="0"/>
  </p:normalViewPr>
  <p:slideViewPr>
    <p:cSldViewPr>
      <p:cViewPr varScale="1">
        <p:scale>
          <a:sx n="74" d="100"/>
          <a:sy n="74" d="100"/>
        </p:scale>
        <p:origin x="475" y="6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1858" y="-6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DE5CC3BB-E4FB-4985-ADA7-6A69B932EB8B}" type="datetimeFigureOut">
              <a:rPr lang="en-US" smtClean="0"/>
              <a:pPr/>
              <a:t>9/3/2025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962209F5-BA53-4092-BE49-20EAD17B3EAE}" type="slidenum">
              <a:rPr lang="en-US" smtClean="0"/>
              <a:pPr/>
              <a:t>‹#›</a:t>
            </a:fld>
            <a:endParaRPr lang="en-US" dirty="0"/>
          </a:p>
        </p:txBody>
      </p:sp>
    </p:spTree>
    <p:extLst>
      <p:ext uri="{BB962C8B-B14F-4D97-AF65-F5344CB8AC3E}">
        <p14:creationId xmlns:p14="http://schemas.microsoft.com/office/powerpoint/2010/main" val="206847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72587E0B-F6EC-489E-9F25-AFB77C77360E}" type="datetimeFigureOut">
              <a:rPr lang="en-US" smtClean="0"/>
              <a:pPr/>
              <a:t>9/3/2025</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224814E3-CC00-474E-A529-A4198AD7BBFF}" type="slidenum">
              <a:rPr lang="en-US" smtClean="0"/>
              <a:pPr/>
              <a:t>‹#›</a:t>
            </a:fld>
            <a:endParaRPr lang="en-US" dirty="0"/>
          </a:p>
        </p:txBody>
      </p:sp>
    </p:spTree>
    <p:extLst>
      <p:ext uri="{BB962C8B-B14F-4D97-AF65-F5344CB8AC3E}">
        <p14:creationId xmlns:p14="http://schemas.microsoft.com/office/powerpoint/2010/main" val="2528997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For this year’s refresh/update (spring 2025), the theme is the hope that every single person hearing this presentation will walk away with something they didn’t know about ASFPM, particularly either a policy that we are supporting or even better, a tool, research or job aid that they can use to help you do your job easier/better!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05B14E-E628-46E2-A999-3CB2EB228F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536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a3bfb88746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r>
              <a:rPr lang="en-US" dirty="0"/>
              <a:t>The ACA, which stands for the American Camp Association, is the sole national accrediting body for organized camps in the United States. Only a subset of all campgrounds are accredited by the ACA.  The accredit over 2,400 camps nationwide which represents about 25% of all camps.  </a:t>
            </a:r>
            <a:endParaRPr dirty="0"/>
          </a:p>
        </p:txBody>
      </p:sp>
      <p:sp>
        <p:nvSpPr>
          <p:cNvPr id="127" name="Google Shape;127;ga3bfb8874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5984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a3bfb88746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r>
              <a:rPr lang="en-US" dirty="0"/>
              <a:t>The development of tailored flood warning systems (defined here as a network of technologies and procedures designed to monitor and alert individuals and authorities about potential flooding, allowing for timely response and mitigation efforts) has never been easier or more customizable to</a:t>
            </a:r>
          </a:p>
          <a:p>
            <a:pPr marL="457200" lvl="0" indent="0" algn="l" rtl="0">
              <a:lnSpc>
                <a:spcPct val="100000"/>
              </a:lnSpc>
              <a:spcBef>
                <a:spcPts val="0"/>
              </a:spcBef>
              <a:spcAft>
                <a:spcPts val="0"/>
              </a:spcAft>
              <a:buNone/>
            </a:pPr>
            <a:r>
              <a:rPr lang="en-US" dirty="0"/>
              <a:t>specific situations than it is today.</a:t>
            </a:r>
            <a:endParaRPr dirty="0"/>
          </a:p>
        </p:txBody>
      </p:sp>
      <p:sp>
        <p:nvSpPr>
          <p:cNvPr id="127" name="Google Shape;127;ga3bfb8874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22297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a3bfb88746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r>
              <a:rPr lang="en-US" dirty="0"/>
              <a:t>The development of tailored flood warning systems (defined here as a network of technologies and procedures designed to monitor and alert individuals and authorities about potential flooding, allowing for timely response and mitigation efforts) has never been easier or more customizable to</a:t>
            </a:r>
          </a:p>
          <a:p>
            <a:pPr marL="457200" lvl="0" indent="0" algn="l" rtl="0">
              <a:lnSpc>
                <a:spcPct val="100000"/>
              </a:lnSpc>
              <a:spcBef>
                <a:spcPts val="0"/>
              </a:spcBef>
              <a:spcAft>
                <a:spcPts val="0"/>
              </a:spcAft>
              <a:buNone/>
            </a:pPr>
            <a:r>
              <a:rPr lang="en-US" dirty="0"/>
              <a:t>specific situations than it is today.</a:t>
            </a:r>
            <a:endParaRPr dirty="0"/>
          </a:p>
        </p:txBody>
      </p:sp>
      <p:sp>
        <p:nvSpPr>
          <p:cNvPr id="127" name="Google Shape;127;ga3bfb8874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09809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a3bfb88746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r>
              <a:rPr lang="en-US" dirty="0"/>
              <a:t>The development of tailored flood warning systems (defined here as a network of technologies and procedures designed to monitor and alert individuals and authorities about potential flooding, allowing for timely response and mitigation efforts) has never been easier or more customizable to</a:t>
            </a:r>
          </a:p>
          <a:p>
            <a:pPr marL="457200" lvl="0" indent="0" algn="l" rtl="0">
              <a:lnSpc>
                <a:spcPct val="100000"/>
              </a:lnSpc>
              <a:spcBef>
                <a:spcPts val="0"/>
              </a:spcBef>
              <a:spcAft>
                <a:spcPts val="0"/>
              </a:spcAft>
              <a:buNone/>
            </a:pPr>
            <a:r>
              <a:rPr lang="en-US" dirty="0"/>
              <a:t>specific situations than it is today.</a:t>
            </a:r>
            <a:endParaRPr dirty="0"/>
          </a:p>
        </p:txBody>
      </p:sp>
      <p:sp>
        <p:nvSpPr>
          <p:cNvPr id="127" name="Google Shape;127;ga3bfb8874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69311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a3bfb88746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altLang="en-US" dirty="0">
                <a:solidFill>
                  <a:schemeClr val="bg2">
                    <a:lumMod val="75000"/>
                  </a:schemeClr>
                </a:solidFill>
              </a:rPr>
              <a:t>Thank you for your participation, thank you for the work you do, and thank you for being on the front lines in fighting against our nation’s </a:t>
            </a:r>
            <a:r>
              <a:rPr lang="en-US" altLang="en-US">
                <a:solidFill>
                  <a:schemeClr val="bg2">
                    <a:lumMod val="75000"/>
                  </a:schemeClr>
                </a:solidFill>
              </a:rPr>
              <a:t>biggest hazard!</a:t>
            </a:r>
            <a:endParaRPr lang="en-US" altLang="en-US" dirty="0">
              <a:solidFill>
                <a:schemeClr val="bg2">
                  <a:lumMod val="75000"/>
                </a:schemeClr>
              </a:solidFill>
            </a:endParaRPr>
          </a:p>
        </p:txBody>
      </p:sp>
      <p:sp>
        <p:nvSpPr>
          <p:cNvPr id="127" name="Google Shape;127;ga3bfb8874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21900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a3bfb88746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r>
              <a:rPr lang="en-US" sz="1200" b="0" i="0" kern="1200" dirty="0">
                <a:solidFill>
                  <a:schemeClr val="tx1"/>
                </a:solidFill>
                <a:effectLst/>
                <a:latin typeface="+mn-lt"/>
                <a:ea typeface="+mn-ea"/>
                <a:cs typeface="+mn-cs"/>
              </a:rPr>
              <a:t>Welcome to the Summer of Flash Flooding 2025!   According to the Iowa Environmental </a:t>
            </a:r>
            <a:r>
              <a:rPr lang="en-US" sz="1200" b="0" i="0" kern="1200" dirty="0" err="1">
                <a:solidFill>
                  <a:schemeClr val="tx1"/>
                </a:solidFill>
                <a:effectLst/>
                <a:latin typeface="+mn-lt"/>
                <a:ea typeface="+mn-ea"/>
                <a:cs typeface="+mn-cs"/>
              </a:rPr>
              <a:t>Mesonet</a:t>
            </a:r>
            <a:r>
              <a:rPr lang="en-US" sz="1200" b="0" i="0" kern="1200" dirty="0">
                <a:solidFill>
                  <a:schemeClr val="tx1"/>
                </a:solidFill>
                <a:effectLst/>
                <a:latin typeface="+mn-lt"/>
                <a:ea typeface="+mn-ea"/>
                <a:cs typeface="+mn-cs"/>
              </a:rPr>
              <a:t>, almost 3,700 of these warnings were issued by the NWS in 2023.  In that same year, only 29 flash flood emergencies were issued.</a:t>
            </a:r>
            <a:endParaRPr dirty="0"/>
          </a:p>
        </p:txBody>
      </p:sp>
      <p:sp>
        <p:nvSpPr>
          <p:cNvPr id="127" name="Google Shape;127;ga3bfb8874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479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a3bfb88746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r>
              <a:rPr lang="en-US" dirty="0"/>
              <a:t>While these trends are getting worse, it is always good to remind everyone that not every disaster is declared….in fact, far from it….and that our personal resilience to flooding nationwide is not very high.  </a:t>
            </a:r>
            <a:endParaRPr dirty="0"/>
          </a:p>
        </p:txBody>
      </p:sp>
      <p:sp>
        <p:nvSpPr>
          <p:cNvPr id="127" name="Google Shape;127;ga3bfb8874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02389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a3bfb88746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r>
              <a:rPr lang="en-US" dirty="0"/>
              <a:t>While these trends are getting worse, it is always good to remind everyone that not every disaster is declared….in fact, far from it….and that our personal resilience to flooding nationwide is not very high.  </a:t>
            </a:r>
            <a:endParaRPr dirty="0"/>
          </a:p>
        </p:txBody>
      </p:sp>
      <p:sp>
        <p:nvSpPr>
          <p:cNvPr id="127" name="Google Shape;127;ga3bfb8874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4462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a3bfb88746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endParaRPr dirty="0"/>
          </a:p>
        </p:txBody>
      </p:sp>
      <p:sp>
        <p:nvSpPr>
          <p:cNvPr id="127" name="Google Shape;127;ga3bfb8874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0337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a3bfb88746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r>
              <a:rPr lang="en-US" dirty="0"/>
              <a:t>1. There is a regulatory gap when it comes to campgrounds. NFIP minimum standards and most</a:t>
            </a:r>
          </a:p>
          <a:p>
            <a:pPr marL="457200" lvl="0" indent="0" algn="l" rtl="0">
              <a:lnSpc>
                <a:spcPct val="100000"/>
              </a:lnSpc>
              <a:spcBef>
                <a:spcPts val="0"/>
              </a:spcBef>
              <a:spcAft>
                <a:spcPts val="0"/>
              </a:spcAft>
              <a:buNone/>
            </a:pPr>
            <a:r>
              <a:rPr lang="en-US" dirty="0"/>
              <a:t>community floodplain regulations only deal with development (i.e., turning a shovel full of dirt) and</a:t>
            </a:r>
          </a:p>
          <a:p>
            <a:pPr marL="457200" lvl="0" indent="0" algn="l" rtl="0">
              <a:lnSpc>
                <a:spcPct val="100000"/>
              </a:lnSpc>
              <a:spcBef>
                <a:spcPts val="0"/>
              </a:spcBef>
              <a:spcAft>
                <a:spcPts val="0"/>
              </a:spcAft>
              <a:buNone/>
            </a:pPr>
            <a:r>
              <a:rPr lang="en-US" dirty="0"/>
              <a:t>typically not temporary residential/overnight uses in the floodplain like camping especially if a building</a:t>
            </a:r>
          </a:p>
          <a:p>
            <a:pPr marL="457200" lvl="0" indent="0" algn="l" rtl="0">
              <a:lnSpc>
                <a:spcPct val="100000"/>
              </a:lnSpc>
              <a:spcBef>
                <a:spcPts val="0"/>
              </a:spcBef>
              <a:spcAft>
                <a:spcPts val="0"/>
              </a:spcAft>
              <a:buNone/>
            </a:pPr>
            <a:r>
              <a:rPr lang="en-US" dirty="0"/>
              <a:t>isn’t being constructed or improved. A zoning code may provide some use requirements or restrictions.</a:t>
            </a:r>
          </a:p>
          <a:p>
            <a:pPr marL="457200" lvl="0" indent="0" algn="l" rtl="0">
              <a:lnSpc>
                <a:spcPct val="100000"/>
              </a:lnSpc>
              <a:spcBef>
                <a:spcPts val="0"/>
              </a:spcBef>
              <a:spcAft>
                <a:spcPts val="0"/>
              </a:spcAft>
              <a:buNone/>
            </a:pPr>
            <a:r>
              <a:rPr lang="en-US" dirty="0"/>
              <a:t>Although emergency management plans (EAPs) are best practices and most counties have a local</a:t>
            </a:r>
          </a:p>
          <a:p>
            <a:pPr marL="457200" lvl="0" indent="0" algn="l" rtl="0">
              <a:lnSpc>
                <a:spcPct val="100000"/>
              </a:lnSpc>
              <a:spcBef>
                <a:spcPts val="0"/>
              </a:spcBef>
              <a:spcAft>
                <a:spcPts val="0"/>
              </a:spcAft>
              <a:buNone/>
            </a:pPr>
            <a:r>
              <a:rPr lang="en-US" dirty="0"/>
              <a:t>emergency management department which can provide technical assistance, they are not usually</a:t>
            </a:r>
          </a:p>
          <a:p>
            <a:pPr marL="457200" lvl="0" indent="0" algn="l" rtl="0">
              <a:lnSpc>
                <a:spcPct val="100000"/>
              </a:lnSpc>
              <a:spcBef>
                <a:spcPts val="0"/>
              </a:spcBef>
              <a:spcAft>
                <a:spcPts val="0"/>
              </a:spcAft>
              <a:buNone/>
            </a:pPr>
            <a:r>
              <a:rPr lang="en-US" dirty="0"/>
              <a:t>required. And based on a cursory review of health department regulations while there may be both</a:t>
            </a:r>
          </a:p>
          <a:p>
            <a:pPr marL="457200" lvl="0" indent="0" algn="l" rtl="0">
              <a:lnSpc>
                <a:spcPct val="100000"/>
              </a:lnSpc>
              <a:spcBef>
                <a:spcPts val="0"/>
              </a:spcBef>
              <a:spcAft>
                <a:spcPts val="0"/>
              </a:spcAft>
              <a:buNone/>
            </a:pPr>
            <a:r>
              <a:rPr lang="en-US" dirty="0"/>
              <a:t>state and local standards and inspection/licensure requirements, any requirements for emergency</a:t>
            </a:r>
          </a:p>
          <a:p>
            <a:pPr marL="457200" lvl="0" indent="0" algn="l" rtl="0">
              <a:lnSpc>
                <a:spcPct val="100000"/>
              </a:lnSpc>
              <a:spcBef>
                <a:spcPts val="0"/>
              </a:spcBef>
              <a:spcAft>
                <a:spcPts val="0"/>
              </a:spcAft>
              <a:buNone/>
            </a:pPr>
            <a:r>
              <a:rPr lang="en-US" dirty="0"/>
              <a:t>procedures from a public health perspective are typically generic if they exist at all. Inspections tend to</a:t>
            </a:r>
          </a:p>
          <a:p>
            <a:pPr marL="457200" lvl="0" indent="0" algn="l" rtl="0">
              <a:lnSpc>
                <a:spcPct val="100000"/>
              </a:lnSpc>
              <a:spcBef>
                <a:spcPts val="0"/>
              </a:spcBef>
              <a:spcAft>
                <a:spcPts val="0"/>
              </a:spcAft>
              <a:buNone/>
            </a:pPr>
            <a:r>
              <a:rPr lang="en-US" dirty="0"/>
              <a:t>be “check the box” on things like that the plan is posted, etc.</a:t>
            </a:r>
          </a:p>
          <a:p>
            <a:pPr marL="457200" lvl="0" indent="0" algn="l" rtl="0">
              <a:lnSpc>
                <a:spcPct val="100000"/>
              </a:lnSpc>
              <a:spcBef>
                <a:spcPts val="0"/>
              </a:spcBef>
              <a:spcAft>
                <a:spcPts val="0"/>
              </a:spcAft>
              <a:buNone/>
            </a:pPr>
            <a:r>
              <a:rPr lang="en-US" dirty="0"/>
              <a:t>Local floodplain management ordinances could be improved to specifically address campgrounds. And</a:t>
            </a:r>
          </a:p>
          <a:p>
            <a:pPr marL="457200" lvl="0" indent="0" algn="l" rtl="0">
              <a:lnSpc>
                <a:spcPct val="100000"/>
              </a:lnSpc>
              <a:spcBef>
                <a:spcPts val="0"/>
              </a:spcBef>
              <a:spcAft>
                <a:spcPts val="0"/>
              </a:spcAft>
              <a:buNone/>
            </a:pPr>
            <a:r>
              <a:rPr lang="en-US" dirty="0"/>
              <a:t>for consistency purposes, state model ordinances could have clarifying language.</a:t>
            </a:r>
          </a:p>
          <a:p>
            <a:pPr marL="457200" lvl="0" indent="0" algn="l" rtl="0">
              <a:lnSpc>
                <a:spcPct val="100000"/>
              </a:lnSpc>
              <a:spcBef>
                <a:spcPts val="0"/>
              </a:spcBef>
              <a:spcAft>
                <a:spcPts val="0"/>
              </a:spcAft>
              <a:buNone/>
            </a:pPr>
            <a:endParaRPr lang="en-US" dirty="0"/>
          </a:p>
          <a:p>
            <a:pPr marL="457200" lvl="0" indent="0" algn="l" rtl="0">
              <a:lnSpc>
                <a:spcPct val="100000"/>
              </a:lnSpc>
              <a:spcBef>
                <a:spcPts val="0"/>
              </a:spcBef>
              <a:spcAft>
                <a:spcPts val="0"/>
              </a:spcAft>
              <a:buNone/>
            </a:pPr>
            <a:r>
              <a:rPr lang="en-US" dirty="0"/>
              <a:t>2. Flood warnings, whether they be from sirens or from NWS alerts, are limited in effectiveness if you</a:t>
            </a:r>
          </a:p>
          <a:p>
            <a:pPr marL="457200" lvl="0" indent="0" algn="l" rtl="0">
              <a:lnSpc>
                <a:spcPct val="100000"/>
              </a:lnSpc>
              <a:spcBef>
                <a:spcPts val="0"/>
              </a:spcBef>
              <a:spcAft>
                <a:spcPts val="0"/>
              </a:spcAft>
              <a:buNone/>
            </a:pPr>
            <a:r>
              <a:rPr lang="en-US" dirty="0"/>
              <a:t>don’t have a specific EAP to accompany it. A siren or a weather radio is not, by itself, an effective flood</a:t>
            </a:r>
          </a:p>
          <a:p>
            <a:pPr marL="457200" lvl="0" indent="0" algn="l" rtl="0">
              <a:lnSpc>
                <a:spcPct val="100000"/>
              </a:lnSpc>
              <a:spcBef>
                <a:spcPts val="0"/>
              </a:spcBef>
              <a:spcAft>
                <a:spcPts val="0"/>
              </a:spcAft>
              <a:buNone/>
            </a:pPr>
            <a:r>
              <a:rPr lang="en-US" dirty="0"/>
              <a:t>warning system. To have an effective system – it is as important to have instructions or procedures to</a:t>
            </a:r>
          </a:p>
          <a:p>
            <a:pPr marL="457200" lvl="0" indent="0" algn="l" rtl="0">
              <a:lnSpc>
                <a:spcPct val="100000"/>
              </a:lnSpc>
              <a:spcBef>
                <a:spcPts val="0"/>
              </a:spcBef>
              <a:spcAft>
                <a:spcPts val="0"/>
              </a:spcAft>
              <a:buNone/>
            </a:pPr>
            <a:r>
              <a:rPr lang="en-US" dirty="0"/>
              <a:t>take action after the warning, especially when time is limited such as a flash flood situation.</a:t>
            </a:r>
          </a:p>
          <a:p>
            <a:pPr marL="457200" lvl="0" indent="0" algn="l" rtl="0">
              <a:lnSpc>
                <a:spcPct val="100000"/>
              </a:lnSpc>
              <a:spcBef>
                <a:spcPts val="0"/>
              </a:spcBef>
              <a:spcAft>
                <a:spcPts val="0"/>
              </a:spcAft>
              <a:buNone/>
            </a:pPr>
            <a:r>
              <a:rPr lang="en-US" dirty="0"/>
              <a:t>There has been a lot of social science research and new innovations on warning systems in the past 25</a:t>
            </a:r>
          </a:p>
          <a:p>
            <a:pPr marL="457200" lvl="0" indent="0" algn="l" rtl="0">
              <a:lnSpc>
                <a:spcPct val="100000"/>
              </a:lnSpc>
              <a:spcBef>
                <a:spcPts val="0"/>
              </a:spcBef>
              <a:spcAft>
                <a:spcPts val="0"/>
              </a:spcAft>
              <a:buNone/>
            </a:pPr>
            <a:r>
              <a:rPr lang="en-US" dirty="0"/>
              <a:t>years. The Integrated Public Alert and Warning System (IPAWS) was created in 2006. It was established</a:t>
            </a:r>
          </a:p>
          <a:p>
            <a:pPr marL="457200" lvl="0" indent="0" algn="l" rtl="0">
              <a:lnSpc>
                <a:spcPct val="100000"/>
              </a:lnSpc>
              <a:spcBef>
                <a:spcPts val="0"/>
              </a:spcBef>
              <a:spcAft>
                <a:spcPts val="0"/>
              </a:spcAft>
              <a:buNone/>
            </a:pPr>
            <a:r>
              <a:rPr lang="en-US" dirty="0"/>
              <a:t>by Executive Order 13407, which was signed on June 26, 2006. The order mandated the creation of a</a:t>
            </a:r>
          </a:p>
          <a:p>
            <a:pPr marL="457200" lvl="0" indent="0" algn="l" rtl="0">
              <a:lnSpc>
                <a:spcPct val="100000"/>
              </a:lnSpc>
              <a:spcBef>
                <a:spcPts val="0"/>
              </a:spcBef>
              <a:spcAft>
                <a:spcPts val="0"/>
              </a:spcAft>
              <a:buNone/>
            </a:pPr>
            <a:r>
              <a:rPr lang="en-US" dirty="0"/>
              <a:t>more effective, reliable, and comprehensive system for delivering public alerts and warnings. FEMA was</a:t>
            </a:r>
          </a:p>
          <a:p>
            <a:pPr marL="457200" lvl="0" indent="0" algn="l" rtl="0">
              <a:lnSpc>
                <a:spcPct val="100000"/>
              </a:lnSpc>
              <a:spcBef>
                <a:spcPts val="0"/>
              </a:spcBef>
              <a:spcAft>
                <a:spcPts val="0"/>
              </a:spcAft>
              <a:buNone/>
            </a:pPr>
            <a:r>
              <a:rPr lang="en-US" dirty="0"/>
              <a:t>designated as the lead agency for developing IPAWS in 2004. The Warning Lexicon was created in 2023</a:t>
            </a:r>
          </a:p>
          <a:p>
            <a:pPr marL="457200" lvl="0" indent="0" algn="l" rtl="0">
              <a:lnSpc>
                <a:spcPct val="100000"/>
              </a:lnSpc>
              <a:spcBef>
                <a:spcPts val="0"/>
              </a:spcBef>
              <a:spcAft>
                <a:spcPts val="0"/>
              </a:spcAft>
              <a:buNone/>
            </a:pPr>
            <a:r>
              <a:rPr lang="en-US" dirty="0"/>
              <a:t>and is a tool designed to help risk communicators write effective warning messages, particularly for</a:t>
            </a:r>
          </a:p>
          <a:p>
            <a:pPr marL="457200" lvl="0" indent="0" algn="l" rtl="0">
              <a:lnSpc>
                <a:spcPct val="100000"/>
              </a:lnSpc>
              <a:spcBef>
                <a:spcPts val="0"/>
              </a:spcBef>
              <a:spcAft>
                <a:spcPts val="0"/>
              </a:spcAft>
              <a:buNone/>
            </a:pPr>
            <a:r>
              <a:rPr lang="en-US" dirty="0"/>
              <a:t>Wireless Emergency Alerts (WEA), by providing a standardized set of statements about hazards, their</a:t>
            </a:r>
          </a:p>
          <a:p>
            <a:pPr marL="457200" lvl="0" indent="0" algn="l" rtl="0">
              <a:lnSpc>
                <a:spcPct val="100000"/>
              </a:lnSpc>
              <a:spcBef>
                <a:spcPts val="0"/>
              </a:spcBef>
              <a:spcAft>
                <a:spcPts val="0"/>
              </a:spcAft>
              <a:buNone/>
            </a:pPr>
            <a:r>
              <a:rPr lang="en-US" dirty="0"/>
              <a:t>impacts, and recommended protective actions. It&amp;#39;s based on research and a theoretical framework</a:t>
            </a:r>
          </a:p>
          <a:p>
            <a:pPr marL="457200" lvl="0" indent="0" algn="l" rtl="0">
              <a:lnSpc>
                <a:spcPct val="100000"/>
              </a:lnSpc>
              <a:spcBef>
                <a:spcPts val="0"/>
              </a:spcBef>
              <a:spcAft>
                <a:spcPts val="0"/>
              </a:spcAft>
              <a:buNone/>
            </a:pPr>
            <a:r>
              <a:rPr lang="en-US" dirty="0"/>
              <a:t>called the Warning Response Model, which identifies five key elements of effective warning messages:</a:t>
            </a:r>
          </a:p>
          <a:p>
            <a:pPr marL="457200" lvl="0" indent="0" algn="l" rtl="0">
              <a:lnSpc>
                <a:spcPct val="100000"/>
              </a:lnSpc>
              <a:spcBef>
                <a:spcPts val="0"/>
              </a:spcBef>
              <a:spcAft>
                <a:spcPts val="0"/>
              </a:spcAft>
              <a:buNone/>
            </a:pPr>
            <a:r>
              <a:rPr lang="en-US" dirty="0"/>
              <a:t>hazard, impacts, location, guidance, and time. The lexicon aims to improve the clarity, speed, and</a:t>
            </a:r>
          </a:p>
          <a:p>
            <a:pPr marL="457200" lvl="0" indent="0" algn="l" rtl="0">
              <a:lnSpc>
                <a:spcPct val="100000"/>
              </a:lnSpc>
              <a:spcBef>
                <a:spcPts val="0"/>
              </a:spcBef>
              <a:spcAft>
                <a:spcPts val="0"/>
              </a:spcAft>
              <a:buNone/>
            </a:pPr>
            <a:r>
              <a:rPr lang="en-US" dirty="0"/>
              <a:t>effectiveness of warning messages by offering a common language and actionable statements for</a:t>
            </a:r>
          </a:p>
          <a:p>
            <a:pPr marL="457200" lvl="0" indent="0" algn="l" rtl="0">
              <a:lnSpc>
                <a:spcPct val="100000"/>
              </a:lnSpc>
              <a:spcBef>
                <a:spcPts val="0"/>
              </a:spcBef>
              <a:spcAft>
                <a:spcPts val="0"/>
              </a:spcAft>
              <a:buNone/>
            </a:pPr>
            <a:r>
              <a:rPr lang="en-US" dirty="0"/>
              <a:t>various hazards. Page 37-39 of the Lexicon’s supplemental information has a warning message</a:t>
            </a:r>
          </a:p>
          <a:p>
            <a:pPr marL="457200" lvl="0" indent="0" algn="l" rtl="0">
              <a:lnSpc>
                <a:spcPct val="100000"/>
              </a:lnSpc>
              <a:spcBef>
                <a:spcPts val="0"/>
              </a:spcBef>
              <a:spcAft>
                <a:spcPts val="0"/>
              </a:spcAft>
              <a:buNone/>
            </a:pPr>
            <a:r>
              <a:rPr lang="en-US" dirty="0"/>
              <a:t>framework for flash floods. A great background read on the Lexicon and the research / evolution of</a:t>
            </a:r>
          </a:p>
          <a:p>
            <a:pPr marL="457200" lvl="0" indent="0" algn="l" rtl="0">
              <a:lnSpc>
                <a:spcPct val="100000"/>
              </a:lnSpc>
              <a:spcBef>
                <a:spcPts val="0"/>
              </a:spcBef>
              <a:spcAft>
                <a:spcPts val="0"/>
              </a:spcAft>
              <a:buNone/>
            </a:pPr>
            <a:r>
              <a:rPr lang="en-US" dirty="0"/>
              <a:t>flood warnings can be found here. Finally, DHS Science and Technology Directorate has had an effort</a:t>
            </a:r>
          </a:p>
          <a:p>
            <a:pPr marL="457200" lvl="0" indent="0" algn="l" rtl="0">
              <a:lnSpc>
                <a:spcPct val="100000"/>
              </a:lnSpc>
              <a:spcBef>
                <a:spcPts val="0"/>
              </a:spcBef>
              <a:spcAft>
                <a:spcPts val="0"/>
              </a:spcAft>
              <a:buNone/>
            </a:pPr>
            <a:r>
              <a:rPr lang="en-US" dirty="0"/>
              <a:t>since 2016 focusing on the development and commercialization of low-cost flood sensors. A facts sheet</a:t>
            </a:r>
          </a:p>
          <a:p>
            <a:pPr marL="457200" lvl="0" indent="0" algn="l" rtl="0">
              <a:lnSpc>
                <a:spcPct val="100000"/>
              </a:lnSpc>
              <a:spcBef>
                <a:spcPts val="0"/>
              </a:spcBef>
              <a:spcAft>
                <a:spcPts val="0"/>
              </a:spcAft>
              <a:buNone/>
            </a:pPr>
            <a:r>
              <a:rPr lang="en-US" dirty="0"/>
              <a:t>can be found here.</a:t>
            </a:r>
          </a:p>
          <a:p>
            <a:pPr marL="457200" lvl="0" indent="0" algn="l" rtl="0">
              <a:lnSpc>
                <a:spcPct val="100000"/>
              </a:lnSpc>
              <a:spcBef>
                <a:spcPts val="0"/>
              </a:spcBef>
              <a:spcAft>
                <a:spcPts val="0"/>
              </a:spcAft>
              <a:buNone/>
            </a:pPr>
            <a:endParaRPr lang="en-US" dirty="0"/>
          </a:p>
          <a:p>
            <a:pPr marL="457200" lvl="0" indent="0" algn="l" rtl="0">
              <a:lnSpc>
                <a:spcPct val="100000"/>
              </a:lnSpc>
              <a:spcBef>
                <a:spcPts val="0"/>
              </a:spcBef>
              <a:spcAft>
                <a:spcPts val="0"/>
              </a:spcAft>
              <a:buNone/>
            </a:pPr>
            <a:r>
              <a:rPr lang="en-US" dirty="0"/>
              <a:t>In short, the development of tailored flood warning systems (defined here as a network of technologies</a:t>
            </a:r>
          </a:p>
          <a:p>
            <a:pPr marL="457200" lvl="0" indent="0" algn="l" rtl="0">
              <a:lnSpc>
                <a:spcPct val="100000"/>
              </a:lnSpc>
              <a:spcBef>
                <a:spcPts val="0"/>
              </a:spcBef>
              <a:spcAft>
                <a:spcPts val="0"/>
              </a:spcAft>
              <a:buNone/>
            </a:pPr>
            <a:r>
              <a:rPr lang="en-US" dirty="0"/>
              <a:t>and procedures designed to monitor and alert individuals and authorities about potential flooding,</a:t>
            </a:r>
          </a:p>
          <a:p>
            <a:pPr marL="457200" lvl="0" indent="0" algn="l" rtl="0">
              <a:lnSpc>
                <a:spcPct val="100000"/>
              </a:lnSpc>
              <a:spcBef>
                <a:spcPts val="0"/>
              </a:spcBef>
              <a:spcAft>
                <a:spcPts val="0"/>
              </a:spcAft>
              <a:buNone/>
            </a:pPr>
            <a:r>
              <a:rPr lang="en-US" dirty="0"/>
              <a:t>allowing for timely response and mitigation efforts) has never been easier or more customizable to</a:t>
            </a:r>
          </a:p>
          <a:p>
            <a:pPr marL="457200" lvl="0" indent="0" algn="l" rtl="0">
              <a:lnSpc>
                <a:spcPct val="100000"/>
              </a:lnSpc>
              <a:spcBef>
                <a:spcPts val="0"/>
              </a:spcBef>
              <a:spcAft>
                <a:spcPts val="0"/>
              </a:spcAft>
              <a:buNone/>
            </a:pPr>
            <a:r>
              <a:rPr lang="en-US" dirty="0"/>
              <a:t>specific situations than it is today.</a:t>
            </a:r>
          </a:p>
          <a:p>
            <a:pPr marL="457200" lvl="0" indent="0" algn="l" rtl="0">
              <a:lnSpc>
                <a:spcPct val="100000"/>
              </a:lnSpc>
              <a:spcBef>
                <a:spcPts val="0"/>
              </a:spcBef>
              <a:spcAft>
                <a:spcPts val="0"/>
              </a:spcAft>
              <a:buNone/>
            </a:pPr>
            <a:endParaRPr lang="en-US" dirty="0"/>
          </a:p>
          <a:p>
            <a:pPr marL="457200" lvl="0" indent="0" algn="l" rtl="0">
              <a:lnSpc>
                <a:spcPct val="100000"/>
              </a:lnSpc>
              <a:spcBef>
                <a:spcPts val="0"/>
              </a:spcBef>
              <a:spcAft>
                <a:spcPts val="0"/>
              </a:spcAft>
              <a:buNone/>
            </a:pPr>
            <a:r>
              <a:rPr lang="en-US" dirty="0"/>
              <a:t>3. EAPs for flash flooding in campgrounds are non-existent or insufficient. An internet review of several</a:t>
            </a:r>
          </a:p>
          <a:p>
            <a:pPr marL="457200" lvl="0" indent="0" algn="l" rtl="0">
              <a:lnSpc>
                <a:spcPct val="100000"/>
              </a:lnSpc>
              <a:spcBef>
                <a:spcPts val="0"/>
              </a:spcBef>
              <a:spcAft>
                <a:spcPts val="0"/>
              </a:spcAft>
              <a:buNone/>
            </a:pPr>
            <a:r>
              <a:rPr lang="en-US" dirty="0"/>
              <a:t>available EAPs for campgrounds or RV parks shows a tendency for flash floods to be lumped in with</a:t>
            </a:r>
          </a:p>
          <a:p>
            <a:pPr marL="457200" lvl="0" indent="0" algn="l" rtl="0">
              <a:lnSpc>
                <a:spcPct val="100000"/>
              </a:lnSpc>
              <a:spcBef>
                <a:spcPts val="0"/>
              </a:spcBef>
              <a:spcAft>
                <a:spcPts val="0"/>
              </a:spcAft>
              <a:buNone/>
            </a:pPr>
            <a:r>
              <a:rPr lang="en-US" dirty="0"/>
              <a:t>severe weather events. Flash flooding as a hazard must be broken out from generic severe weather</a:t>
            </a:r>
          </a:p>
          <a:p>
            <a:pPr marL="457200" lvl="0" indent="0" algn="l" rtl="0">
              <a:lnSpc>
                <a:spcPct val="100000"/>
              </a:lnSpc>
              <a:spcBef>
                <a:spcPts val="0"/>
              </a:spcBef>
              <a:spcAft>
                <a:spcPts val="0"/>
              </a:spcAft>
              <a:buNone/>
            </a:pPr>
            <a:r>
              <a:rPr lang="en-US" dirty="0"/>
              <a:t>events and need to have automatic triggers and specific evacuation routes/points. For example, the</a:t>
            </a:r>
          </a:p>
          <a:p>
            <a:pPr marL="457200" lvl="0" indent="0" algn="l" rtl="0">
              <a:lnSpc>
                <a:spcPct val="100000"/>
              </a:lnSpc>
              <a:spcBef>
                <a:spcPts val="0"/>
              </a:spcBef>
              <a:spcAft>
                <a:spcPts val="0"/>
              </a:spcAft>
              <a:buNone/>
            </a:pPr>
            <a:r>
              <a:rPr lang="en-US" dirty="0"/>
              <a:t>evacuation/shelter point for a tornado – the lowest part of a building for example – will get you killed in</a:t>
            </a:r>
          </a:p>
          <a:p>
            <a:pPr marL="457200" lvl="0" indent="0" algn="l" rtl="0">
              <a:lnSpc>
                <a:spcPct val="100000"/>
              </a:lnSpc>
              <a:spcBef>
                <a:spcPts val="0"/>
              </a:spcBef>
              <a:spcAft>
                <a:spcPts val="0"/>
              </a:spcAft>
              <a:buNone/>
            </a:pPr>
            <a:r>
              <a:rPr lang="en-US" dirty="0"/>
              <a:t>a flash flood. In an informal review done on several EAPs for campgrounds and RV parks – while some</a:t>
            </a:r>
          </a:p>
          <a:p>
            <a:pPr marL="457200" lvl="0" indent="0" algn="l" rtl="0">
              <a:lnSpc>
                <a:spcPct val="100000"/>
              </a:lnSpc>
              <a:spcBef>
                <a:spcPts val="0"/>
              </a:spcBef>
              <a:spcAft>
                <a:spcPts val="0"/>
              </a:spcAft>
              <a:buNone/>
            </a:pPr>
            <a:r>
              <a:rPr lang="en-US" dirty="0"/>
              <a:t>features of an effective EAP are present – there seem to be none that have all elements of what an</a:t>
            </a:r>
          </a:p>
          <a:p>
            <a:pPr marL="457200" lvl="0" indent="0" algn="l" rtl="0">
              <a:lnSpc>
                <a:spcPct val="100000"/>
              </a:lnSpc>
              <a:spcBef>
                <a:spcPts val="0"/>
              </a:spcBef>
              <a:spcAft>
                <a:spcPts val="0"/>
              </a:spcAft>
              <a:buNone/>
            </a:pPr>
            <a:r>
              <a:rPr lang="en-US" dirty="0"/>
              <a:t>effective EAP should have. The General Camp Emergency Action Procedures for the Girl Scouts Rivers</a:t>
            </a:r>
          </a:p>
          <a:p>
            <a:pPr marL="457200" lvl="0" indent="0" algn="l" rtl="0">
              <a:lnSpc>
                <a:spcPct val="100000"/>
              </a:lnSpc>
              <a:spcBef>
                <a:spcPts val="0"/>
              </a:spcBef>
              <a:spcAft>
                <a:spcPts val="0"/>
              </a:spcAft>
              <a:buNone/>
            </a:pPr>
            <a:r>
              <a:rPr lang="en-US" dirty="0"/>
              <a:t>Valley (Minnesota) has one of the better existing EAPs based on the internet review of available EAPs.</a:t>
            </a:r>
          </a:p>
          <a:p>
            <a:pPr marL="457200" lvl="0" indent="0" algn="l" rtl="0">
              <a:lnSpc>
                <a:spcPct val="100000"/>
              </a:lnSpc>
              <a:spcBef>
                <a:spcPts val="0"/>
              </a:spcBef>
              <a:spcAft>
                <a:spcPts val="0"/>
              </a:spcAft>
              <a:buNone/>
            </a:pPr>
            <a:endParaRPr lang="en-US" dirty="0"/>
          </a:p>
          <a:p>
            <a:pPr marL="457200" lvl="0" indent="0" algn="l" rtl="0">
              <a:lnSpc>
                <a:spcPct val="100000"/>
              </a:lnSpc>
              <a:spcBef>
                <a:spcPts val="0"/>
              </a:spcBef>
              <a:spcAft>
                <a:spcPts val="0"/>
              </a:spcAft>
              <a:buNone/>
            </a:pPr>
            <a:r>
              <a:rPr lang="en-US" dirty="0"/>
              <a:t>4. EAPs must be exercised with all responsible staff and campers so that it becomes automatic in the</a:t>
            </a:r>
          </a:p>
          <a:p>
            <a:pPr marL="457200" lvl="0" indent="0" algn="l" rtl="0">
              <a:lnSpc>
                <a:spcPct val="100000"/>
              </a:lnSpc>
              <a:spcBef>
                <a:spcPts val="0"/>
              </a:spcBef>
              <a:spcAft>
                <a:spcPts val="0"/>
              </a:spcAft>
              <a:buNone/>
            </a:pPr>
            <a:r>
              <a:rPr lang="en-US" dirty="0"/>
              <a:t>case of an unexpected, middle-of-the-night event. Based numerous articles, it appears that in Camp</a:t>
            </a:r>
          </a:p>
          <a:p>
            <a:pPr marL="457200" lvl="0" indent="0" algn="l" rtl="0">
              <a:lnSpc>
                <a:spcPct val="100000"/>
              </a:lnSpc>
              <a:spcBef>
                <a:spcPts val="0"/>
              </a:spcBef>
              <a:spcAft>
                <a:spcPts val="0"/>
              </a:spcAft>
              <a:buNone/>
            </a:pPr>
            <a:r>
              <a:rPr lang="en-US" dirty="0"/>
              <a:t>Mystic and nearby Camp La Junta the staff were not familiar (note: no article specifically said this – it is</a:t>
            </a:r>
          </a:p>
          <a:p>
            <a:pPr marL="457200" lvl="0" indent="0" algn="l" rtl="0">
              <a:lnSpc>
                <a:spcPct val="100000"/>
              </a:lnSpc>
              <a:spcBef>
                <a:spcPts val="0"/>
              </a:spcBef>
              <a:spcAft>
                <a:spcPts val="0"/>
              </a:spcAft>
              <a:buNone/>
            </a:pPr>
            <a:r>
              <a:rPr lang="en-US" dirty="0"/>
              <a:t>a conclusion based on those articles).</a:t>
            </a:r>
          </a:p>
          <a:p>
            <a:pPr marL="457200" lvl="0" indent="0" algn="l" rtl="0">
              <a:lnSpc>
                <a:spcPct val="100000"/>
              </a:lnSpc>
              <a:spcBef>
                <a:spcPts val="0"/>
              </a:spcBef>
              <a:spcAft>
                <a:spcPts val="0"/>
              </a:spcAft>
              <a:buNone/>
            </a:pPr>
            <a:endParaRPr lang="en-US" dirty="0"/>
          </a:p>
          <a:p>
            <a:pPr marL="457200" lvl="0" indent="0" algn="l" rtl="0">
              <a:lnSpc>
                <a:spcPct val="100000"/>
              </a:lnSpc>
              <a:spcBef>
                <a:spcPts val="0"/>
              </a:spcBef>
              <a:spcAft>
                <a:spcPts val="0"/>
              </a:spcAft>
              <a:buNone/>
            </a:pPr>
            <a:r>
              <a:rPr lang="en-US" dirty="0"/>
              <a:t>One underutilized exercise approach that is core to emergency management and would seem to be</a:t>
            </a:r>
          </a:p>
          <a:p>
            <a:pPr marL="457200" lvl="0" indent="0" algn="l" rtl="0">
              <a:lnSpc>
                <a:spcPct val="100000"/>
              </a:lnSpc>
              <a:spcBef>
                <a:spcPts val="0"/>
              </a:spcBef>
              <a:spcAft>
                <a:spcPts val="0"/>
              </a:spcAft>
              <a:buNone/>
            </a:pPr>
            <a:r>
              <a:rPr lang="en-US" dirty="0"/>
              <a:t>helpful here – either to develop or improve EAPs and/or to facilitate better awareness of the flood</a:t>
            </a:r>
          </a:p>
          <a:p>
            <a:pPr marL="457200" lvl="0" indent="0" algn="l" rtl="0">
              <a:lnSpc>
                <a:spcPct val="100000"/>
              </a:lnSpc>
              <a:spcBef>
                <a:spcPts val="0"/>
              </a:spcBef>
              <a:spcAft>
                <a:spcPts val="0"/>
              </a:spcAft>
              <a:buNone/>
            </a:pPr>
            <a:r>
              <a:rPr lang="en-US" dirty="0"/>
              <a:t>hazard and EAP - is a tabletop exercise. A tabletop exercise (TTX) is a discussion-based simulation used</a:t>
            </a:r>
          </a:p>
          <a:p>
            <a:pPr marL="457200" lvl="0" indent="0" algn="l" rtl="0">
              <a:lnSpc>
                <a:spcPct val="100000"/>
              </a:lnSpc>
              <a:spcBef>
                <a:spcPts val="0"/>
              </a:spcBef>
              <a:spcAft>
                <a:spcPts val="0"/>
              </a:spcAft>
              <a:buNone/>
            </a:pPr>
            <a:r>
              <a:rPr lang="en-US" dirty="0"/>
              <a:t>to evaluate and improve emergency response plans. It involves a facilitated discussion where</a:t>
            </a:r>
          </a:p>
          <a:p>
            <a:pPr marL="457200" lvl="0" indent="0" algn="l" rtl="0">
              <a:lnSpc>
                <a:spcPct val="100000"/>
              </a:lnSpc>
              <a:spcBef>
                <a:spcPts val="0"/>
              </a:spcBef>
              <a:spcAft>
                <a:spcPts val="0"/>
              </a:spcAft>
              <a:buNone/>
            </a:pPr>
            <a:r>
              <a:rPr lang="en-US" dirty="0"/>
              <a:t>participants analyze a hypothetical hazard scenario, identify potential problems, and develop solutions,</a:t>
            </a:r>
          </a:p>
          <a:p>
            <a:pPr marL="457200" lvl="0" indent="0" algn="l" rtl="0">
              <a:lnSpc>
                <a:spcPct val="100000"/>
              </a:lnSpc>
              <a:spcBef>
                <a:spcPts val="0"/>
              </a:spcBef>
              <a:spcAft>
                <a:spcPts val="0"/>
              </a:spcAft>
              <a:buNone/>
            </a:pPr>
            <a:r>
              <a:rPr lang="en-US" dirty="0"/>
              <a:t>all within a low-stress, informal environment. The development of a tabletop exercise focused on</a:t>
            </a:r>
          </a:p>
          <a:p>
            <a:pPr marL="457200" lvl="0" indent="0" algn="l" rtl="0">
              <a:lnSpc>
                <a:spcPct val="100000"/>
              </a:lnSpc>
              <a:spcBef>
                <a:spcPts val="0"/>
              </a:spcBef>
              <a:spcAft>
                <a:spcPts val="0"/>
              </a:spcAft>
              <a:buNone/>
            </a:pPr>
            <a:r>
              <a:rPr lang="en-US" dirty="0"/>
              <a:t>campgrounds dealing with a middle of the night flash flood would seem to be helpful.</a:t>
            </a:r>
          </a:p>
          <a:p>
            <a:pPr marL="457200" lvl="0" indent="0" algn="l" rtl="0">
              <a:lnSpc>
                <a:spcPct val="100000"/>
              </a:lnSpc>
              <a:spcBef>
                <a:spcPts val="0"/>
              </a:spcBef>
              <a:spcAft>
                <a:spcPts val="0"/>
              </a:spcAft>
              <a:buNone/>
            </a:pPr>
            <a:endParaRPr lang="en-US" dirty="0"/>
          </a:p>
          <a:p>
            <a:pPr marL="457200" lvl="0" indent="0" algn="l" rtl="0">
              <a:lnSpc>
                <a:spcPct val="100000"/>
              </a:lnSpc>
              <a:spcBef>
                <a:spcPts val="0"/>
              </a:spcBef>
              <a:spcAft>
                <a:spcPts val="0"/>
              </a:spcAft>
              <a:buNone/>
            </a:pPr>
            <a:r>
              <a:rPr lang="en-US" dirty="0"/>
              <a:t>5. Parents are almost entirely unaware of a camp’s flood risk or whether or not a camp has effective</a:t>
            </a:r>
          </a:p>
          <a:p>
            <a:pPr marL="457200" lvl="0" indent="0" algn="l" rtl="0">
              <a:lnSpc>
                <a:spcPct val="100000"/>
              </a:lnSpc>
              <a:spcBef>
                <a:spcPts val="0"/>
              </a:spcBef>
              <a:spcAft>
                <a:spcPts val="0"/>
              </a:spcAft>
              <a:buNone/>
            </a:pPr>
            <a:r>
              <a:rPr lang="en-US" dirty="0"/>
              <a:t>emergency plans. ASFPM participated in several interviews discussing this point including this one from</a:t>
            </a:r>
          </a:p>
          <a:p>
            <a:pPr marL="457200" lvl="0" indent="0" algn="l" rtl="0">
              <a:lnSpc>
                <a:spcPct val="100000"/>
              </a:lnSpc>
              <a:spcBef>
                <a:spcPts val="0"/>
              </a:spcBef>
              <a:spcAft>
                <a:spcPts val="0"/>
              </a:spcAft>
              <a:buNone/>
            </a:pPr>
            <a:r>
              <a:rPr lang="en-US" dirty="0"/>
              <a:t>NPR. It is clear that not only should parents be more educated but by asking campgrounds the right</a:t>
            </a:r>
          </a:p>
          <a:p>
            <a:pPr marL="457200" lvl="0" indent="0" algn="l" rtl="0">
              <a:lnSpc>
                <a:spcPct val="100000"/>
              </a:lnSpc>
              <a:spcBef>
                <a:spcPts val="0"/>
              </a:spcBef>
              <a:spcAft>
                <a:spcPts val="0"/>
              </a:spcAft>
              <a:buNone/>
            </a:pPr>
            <a:r>
              <a:rPr lang="en-US" dirty="0"/>
              <a:t>questions it will certainly prompt campground owners to ensure that their EAPs are updated and that</a:t>
            </a:r>
          </a:p>
          <a:p>
            <a:pPr marL="457200" lvl="0" indent="0" algn="l" rtl="0">
              <a:lnSpc>
                <a:spcPct val="100000"/>
              </a:lnSpc>
              <a:spcBef>
                <a:spcPts val="0"/>
              </a:spcBef>
              <a:spcAft>
                <a:spcPts val="0"/>
              </a:spcAft>
              <a:buNone/>
            </a:pPr>
            <a:r>
              <a:rPr lang="en-US" dirty="0"/>
              <a:t>there is awareness of them.</a:t>
            </a:r>
            <a:endParaRPr dirty="0"/>
          </a:p>
        </p:txBody>
      </p:sp>
      <p:sp>
        <p:nvSpPr>
          <p:cNvPr id="127" name="Google Shape;127;ga3bfb8874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8281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a3bfb88746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r>
              <a:rPr lang="en-US" dirty="0"/>
              <a:t>1. There is a regulatory gap when it comes to campgrounds. NFIP minimum standards and most</a:t>
            </a:r>
          </a:p>
          <a:p>
            <a:pPr marL="457200" lvl="0" indent="0" algn="l" rtl="0">
              <a:lnSpc>
                <a:spcPct val="100000"/>
              </a:lnSpc>
              <a:spcBef>
                <a:spcPts val="0"/>
              </a:spcBef>
              <a:spcAft>
                <a:spcPts val="0"/>
              </a:spcAft>
              <a:buNone/>
            </a:pPr>
            <a:r>
              <a:rPr lang="en-US" dirty="0"/>
              <a:t>community floodplain regulations only deal with development (i.e., turning a shovel full of dirt) and</a:t>
            </a:r>
          </a:p>
          <a:p>
            <a:pPr marL="457200" lvl="0" indent="0" algn="l" rtl="0">
              <a:lnSpc>
                <a:spcPct val="100000"/>
              </a:lnSpc>
              <a:spcBef>
                <a:spcPts val="0"/>
              </a:spcBef>
              <a:spcAft>
                <a:spcPts val="0"/>
              </a:spcAft>
              <a:buNone/>
            </a:pPr>
            <a:r>
              <a:rPr lang="en-US" dirty="0"/>
              <a:t>typically not temporary residential/overnight uses in the floodplain like camping especially if a building</a:t>
            </a:r>
          </a:p>
          <a:p>
            <a:pPr marL="457200" lvl="0" indent="0" algn="l" rtl="0">
              <a:lnSpc>
                <a:spcPct val="100000"/>
              </a:lnSpc>
              <a:spcBef>
                <a:spcPts val="0"/>
              </a:spcBef>
              <a:spcAft>
                <a:spcPts val="0"/>
              </a:spcAft>
              <a:buNone/>
            </a:pPr>
            <a:r>
              <a:rPr lang="en-US" dirty="0"/>
              <a:t>isn’t being constructed or improved. A zoning code may provide some use requirements or restrictions.</a:t>
            </a:r>
          </a:p>
          <a:p>
            <a:pPr marL="457200" lvl="0" indent="0" algn="l" rtl="0">
              <a:lnSpc>
                <a:spcPct val="100000"/>
              </a:lnSpc>
              <a:spcBef>
                <a:spcPts val="0"/>
              </a:spcBef>
              <a:spcAft>
                <a:spcPts val="0"/>
              </a:spcAft>
              <a:buNone/>
            </a:pPr>
            <a:r>
              <a:rPr lang="en-US" dirty="0"/>
              <a:t>Although emergency management plans (EAPs) are best practices and most counties have a local</a:t>
            </a:r>
          </a:p>
          <a:p>
            <a:pPr marL="457200" lvl="0" indent="0" algn="l" rtl="0">
              <a:lnSpc>
                <a:spcPct val="100000"/>
              </a:lnSpc>
              <a:spcBef>
                <a:spcPts val="0"/>
              </a:spcBef>
              <a:spcAft>
                <a:spcPts val="0"/>
              </a:spcAft>
              <a:buNone/>
            </a:pPr>
            <a:r>
              <a:rPr lang="en-US" dirty="0"/>
              <a:t>emergency management department which can provide technical assistance, they are not usually</a:t>
            </a:r>
          </a:p>
          <a:p>
            <a:pPr marL="457200" lvl="0" indent="0" algn="l" rtl="0">
              <a:lnSpc>
                <a:spcPct val="100000"/>
              </a:lnSpc>
              <a:spcBef>
                <a:spcPts val="0"/>
              </a:spcBef>
              <a:spcAft>
                <a:spcPts val="0"/>
              </a:spcAft>
              <a:buNone/>
            </a:pPr>
            <a:r>
              <a:rPr lang="en-US" dirty="0"/>
              <a:t>required. And based on a cursory review of health department regulations while there may be both</a:t>
            </a:r>
          </a:p>
          <a:p>
            <a:pPr marL="457200" lvl="0" indent="0" algn="l" rtl="0">
              <a:lnSpc>
                <a:spcPct val="100000"/>
              </a:lnSpc>
              <a:spcBef>
                <a:spcPts val="0"/>
              </a:spcBef>
              <a:spcAft>
                <a:spcPts val="0"/>
              </a:spcAft>
              <a:buNone/>
            </a:pPr>
            <a:r>
              <a:rPr lang="en-US" dirty="0"/>
              <a:t>state and local standards and inspection/licensure requirements, any requirements for emergency</a:t>
            </a:r>
          </a:p>
          <a:p>
            <a:pPr marL="457200" lvl="0" indent="0" algn="l" rtl="0">
              <a:lnSpc>
                <a:spcPct val="100000"/>
              </a:lnSpc>
              <a:spcBef>
                <a:spcPts val="0"/>
              </a:spcBef>
              <a:spcAft>
                <a:spcPts val="0"/>
              </a:spcAft>
              <a:buNone/>
            </a:pPr>
            <a:r>
              <a:rPr lang="en-US" dirty="0"/>
              <a:t>procedures from a public health perspective are typically generic if they exist at all. Inspections tend to</a:t>
            </a:r>
          </a:p>
          <a:p>
            <a:pPr marL="457200" lvl="0" indent="0" algn="l" rtl="0">
              <a:lnSpc>
                <a:spcPct val="100000"/>
              </a:lnSpc>
              <a:spcBef>
                <a:spcPts val="0"/>
              </a:spcBef>
              <a:spcAft>
                <a:spcPts val="0"/>
              </a:spcAft>
              <a:buNone/>
            </a:pPr>
            <a:r>
              <a:rPr lang="en-US" dirty="0"/>
              <a:t>be “check the box” on things like that the plan is posted, etc.</a:t>
            </a:r>
          </a:p>
          <a:p>
            <a:pPr marL="457200" lvl="0" indent="0" algn="l" rtl="0">
              <a:lnSpc>
                <a:spcPct val="100000"/>
              </a:lnSpc>
              <a:spcBef>
                <a:spcPts val="0"/>
              </a:spcBef>
              <a:spcAft>
                <a:spcPts val="0"/>
              </a:spcAft>
              <a:buNone/>
            </a:pPr>
            <a:r>
              <a:rPr lang="en-US" dirty="0"/>
              <a:t>Local floodplain management ordinances could be improved to specifically address campgrounds. And</a:t>
            </a:r>
          </a:p>
          <a:p>
            <a:pPr marL="457200" lvl="0" indent="0" algn="l" rtl="0">
              <a:lnSpc>
                <a:spcPct val="100000"/>
              </a:lnSpc>
              <a:spcBef>
                <a:spcPts val="0"/>
              </a:spcBef>
              <a:spcAft>
                <a:spcPts val="0"/>
              </a:spcAft>
              <a:buNone/>
            </a:pPr>
            <a:r>
              <a:rPr lang="en-US" dirty="0"/>
              <a:t>for consistency purposes, state model ordinances could have clarifying language.</a:t>
            </a:r>
          </a:p>
          <a:p>
            <a:pPr marL="457200" lvl="0" indent="0" algn="l" rtl="0">
              <a:lnSpc>
                <a:spcPct val="100000"/>
              </a:lnSpc>
              <a:spcBef>
                <a:spcPts val="0"/>
              </a:spcBef>
              <a:spcAft>
                <a:spcPts val="0"/>
              </a:spcAft>
              <a:buNone/>
            </a:pPr>
            <a:endParaRPr lang="en-US" dirty="0"/>
          </a:p>
          <a:p>
            <a:pPr marL="457200" lvl="0" indent="0" algn="l" rtl="0">
              <a:lnSpc>
                <a:spcPct val="100000"/>
              </a:lnSpc>
              <a:spcBef>
                <a:spcPts val="0"/>
              </a:spcBef>
              <a:spcAft>
                <a:spcPts val="0"/>
              </a:spcAft>
              <a:buNone/>
            </a:pPr>
            <a:r>
              <a:rPr lang="en-US" dirty="0"/>
              <a:t>2. Flood warnings, whether they be from sirens or from NWS alerts, are limited in effectiveness if you</a:t>
            </a:r>
          </a:p>
          <a:p>
            <a:pPr marL="457200" lvl="0" indent="0" algn="l" rtl="0">
              <a:lnSpc>
                <a:spcPct val="100000"/>
              </a:lnSpc>
              <a:spcBef>
                <a:spcPts val="0"/>
              </a:spcBef>
              <a:spcAft>
                <a:spcPts val="0"/>
              </a:spcAft>
              <a:buNone/>
            </a:pPr>
            <a:r>
              <a:rPr lang="en-US" dirty="0"/>
              <a:t>don’t have a specific EAP to accompany it. A siren or a weather radio is not, by itself, an effective flood</a:t>
            </a:r>
          </a:p>
          <a:p>
            <a:pPr marL="457200" lvl="0" indent="0" algn="l" rtl="0">
              <a:lnSpc>
                <a:spcPct val="100000"/>
              </a:lnSpc>
              <a:spcBef>
                <a:spcPts val="0"/>
              </a:spcBef>
              <a:spcAft>
                <a:spcPts val="0"/>
              </a:spcAft>
              <a:buNone/>
            </a:pPr>
            <a:r>
              <a:rPr lang="en-US" dirty="0"/>
              <a:t>warning system. To have an effective system – it is as important to have instructions or procedures to</a:t>
            </a:r>
          </a:p>
          <a:p>
            <a:pPr marL="457200" lvl="0" indent="0" algn="l" rtl="0">
              <a:lnSpc>
                <a:spcPct val="100000"/>
              </a:lnSpc>
              <a:spcBef>
                <a:spcPts val="0"/>
              </a:spcBef>
              <a:spcAft>
                <a:spcPts val="0"/>
              </a:spcAft>
              <a:buNone/>
            </a:pPr>
            <a:r>
              <a:rPr lang="en-US" dirty="0"/>
              <a:t>take action after the warning, especially when time is limited such as a flash flood situation.</a:t>
            </a:r>
          </a:p>
          <a:p>
            <a:pPr marL="457200" lvl="0" indent="0" algn="l" rtl="0">
              <a:lnSpc>
                <a:spcPct val="100000"/>
              </a:lnSpc>
              <a:spcBef>
                <a:spcPts val="0"/>
              </a:spcBef>
              <a:spcAft>
                <a:spcPts val="0"/>
              </a:spcAft>
              <a:buNone/>
            </a:pPr>
            <a:r>
              <a:rPr lang="en-US" dirty="0"/>
              <a:t>There has been a lot of social science research and new innovations on warning systems in the past 25</a:t>
            </a:r>
          </a:p>
          <a:p>
            <a:pPr marL="457200" lvl="0" indent="0" algn="l" rtl="0">
              <a:lnSpc>
                <a:spcPct val="100000"/>
              </a:lnSpc>
              <a:spcBef>
                <a:spcPts val="0"/>
              </a:spcBef>
              <a:spcAft>
                <a:spcPts val="0"/>
              </a:spcAft>
              <a:buNone/>
            </a:pPr>
            <a:r>
              <a:rPr lang="en-US" dirty="0"/>
              <a:t>years. The Integrated Public Alert and Warning System (IPAWS) was created in 2006. It was established</a:t>
            </a:r>
          </a:p>
          <a:p>
            <a:pPr marL="457200" lvl="0" indent="0" algn="l" rtl="0">
              <a:lnSpc>
                <a:spcPct val="100000"/>
              </a:lnSpc>
              <a:spcBef>
                <a:spcPts val="0"/>
              </a:spcBef>
              <a:spcAft>
                <a:spcPts val="0"/>
              </a:spcAft>
              <a:buNone/>
            </a:pPr>
            <a:r>
              <a:rPr lang="en-US" dirty="0"/>
              <a:t>by Executive Order 13407, which was signed on June 26, 2006. The order mandated the creation of a</a:t>
            </a:r>
          </a:p>
          <a:p>
            <a:pPr marL="457200" lvl="0" indent="0" algn="l" rtl="0">
              <a:lnSpc>
                <a:spcPct val="100000"/>
              </a:lnSpc>
              <a:spcBef>
                <a:spcPts val="0"/>
              </a:spcBef>
              <a:spcAft>
                <a:spcPts val="0"/>
              </a:spcAft>
              <a:buNone/>
            </a:pPr>
            <a:r>
              <a:rPr lang="en-US" dirty="0"/>
              <a:t>more effective, reliable, and comprehensive system for delivering public alerts and warnings. FEMA was</a:t>
            </a:r>
          </a:p>
          <a:p>
            <a:pPr marL="457200" lvl="0" indent="0" algn="l" rtl="0">
              <a:lnSpc>
                <a:spcPct val="100000"/>
              </a:lnSpc>
              <a:spcBef>
                <a:spcPts val="0"/>
              </a:spcBef>
              <a:spcAft>
                <a:spcPts val="0"/>
              </a:spcAft>
              <a:buNone/>
            </a:pPr>
            <a:r>
              <a:rPr lang="en-US" dirty="0"/>
              <a:t>designated as the lead agency for developing IPAWS in 2004. The Warning Lexicon was created in 2023</a:t>
            </a:r>
          </a:p>
          <a:p>
            <a:pPr marL="457200" lvl="0" indent="0" algn="l" rtl="0">
              <a:lnSpc>
                <a:spcPct val="100000"/>
              </a:lnSpc>
              <a:spcBef>
                <a:spcPts val="0"/>
              </a:spcBef>
              <a:spcAft>
                <a:spcPts val="0"/>
              </a:spcAft>
              <a:buNone/>
            </a:pPr>
            <a:r>
              <a:rPr lang="en-US" dirty="0"/>
              <a:t>and is a tool designed to help risk communicators write effective warning messages, particularly for</a:t>
            </a:r>
          </a:p>
          <a:p>
            <a:pPr marL="457200" lvl="0" indent="0" algn="l" rtl="0">
              <a:lnSpc>
                <a:spcPct val="100000"/>
              </a:lnSpc>
              <a:spcBef>
                <a:spcPts val="0"/>
              </a:spcBef>
              <a:spcAft>
                <a:spcPts val="0"/>
              </a:spcAft>
              <a:buNone/>
            </a:pPr>
            <a:r>
              <a:rPr lang="en-US" dirty="0"/>
              <a:t>Wireless Emergency Alerts (WEA), by providing a standardized set of statements about hazards, their</a:t>
            </a:r>
          </a:p>
          <a:p>
            <a:pPr marL="457200" lvl="0" indent="0" algn="l" rtl="0">
              <a:lnSpc>
                <a:spcPct val="100000"/>
              </a:lnSpc>
              <a:spcBef>
                <a:spcPts val="0"/>
              </a:spcBef>
              <a:spcAft>
                <a:spcPts val="0"/>
              </a:spcAft>
              <a:buNone/>
            </a:pPr>
            <a:r>
              <a:rPr lang="en-US" dirty="0"/>
              <a:t>impacts, and recommended protective actions. It&amp;#39;s based on research and a theoretical framework</a:t>
            </a:r>
          </a:p>
          <a:p>
            <a:pPr marL="457200" lvl="0" indent="0" algn="l" rtl="0">
              <a:lnSpc>
                <a:spcPct val="100000"/>
              </a:lnSpc>
              <a:spcBef>
                <a:spcPts val="0"/>
              </a:spcBef>
              <a:spcAft>
                <a:spcPts val="0"/>
              </a:spcAft>
              <a:buNone/>
            </a:pPr>
            <a:r>
              <a:rPr lang="en-US" dirty="0"/>
              <a:t>called the Warning Response Model, which identifies five key elements of effective warning messages:</a:t>
            </a:r>
          </a:p>
          <a:p>
            <a:pPr marL="457200" lvl="0" indent="0" algn="l" rtl="0">
              <a:lnSpc>
                <a:spcPct val="100000"/>
              </a:lnSpc>
              <a:spcBef>
                <a:spcPts val="0"/>
              </a:spcBef>
              <a:spcAft>
                <a:spcPts val="0"/>
              </a:spcAft>
              <a:buNone/>
            </a:pPr>
            <a:r>
              <a:rPr lang="en-US" dirty="0"/>
              <a:t>hazard, impacts, location, guidance, and time. The lexicon aims to improve the clarity, speed, and</a:t>
            </a:r>
          </a:p>
          <a:p>
            <a:pPr marL="457200" lvl="0" indent="0" algn="l" rtl="0">
              <a:lnSpc>
                <a:spcPct val="100000"/>
              </a:lnSpc>
              <a:spcBef>
                <a:spcPts val="0"/>
              </a:spcBef>
              <a:spcAft>
                <a:spcPts val="0"/>
              </a:spcAft>
              <a:buNone/>
            </a:pPr>
            <a:r>
              <a:rPr lang="en-US" dirty="0"/>
              <a:t>effectiveness of warning messages by offering a common language and actionable statements for</a:t>
            </a:r>
          </a:p>
          <a:p>
            <a:pPr marL="457200" lvl="0" indent="0" algn="l" rtl="0">
              <a:lnSpc>
                <a:spcPct val="100000"/>
              </a:lnSpc>
              <a:spcBef>
                <a:spcPts val="0"/>
              </a:spcBef>
              <a:spcAft>
                <a:spcPts val="0"/>
              </a:spcAft>
              <a:buNone/>
            </a:pPr>
            <a:r>
              <a:rPr lang="en-US" dirty="0"/>
              <a:t>various hazards. Page 37-39 of the Lexicon’s supplemental information has a warning message</a:t>
            </a:r>
          </a:p>
          <a:p>
            <a:pPr marL="457200" lvl="0" indent="0" algn="l" rtl="0">
              <a:lnSpc>
                <a:spcPct val="100000"/>
              </a:lnSpc>
              <a:spcBef>
                <a:spcPts val="0"/>
              </a:spcBef>
              <a:spcAft>
                <a:spcPts val="0"/>
              </a:spcAft>
              <a:buNone/>
            </a:pPr>
            <a:r>
              <a:rPr lang="en-US" dirty="0"/>
              <a:t>framework for flash floods. A great background read on the Lexicon and the research / evolution of</a:t>
            </a:r>
          </a:p>
          <a:p>
            <a:pPr marL="457200" lvl="0" indent="0" algn="l" rtl="0">
              <a:lnSpc>
                <a:spcPct val="100000"/>
              </a:lnSpc>
              <a:spcBef>
                <a:spcPts val="0"/>
              </a:spcBef>
              <a:spcAft>
                <a:spcPts val="0"/>
              </a:spcAft>
              <a:buNone/>
            </a:pPr>
            <a:r>
              <a:rPr lang="en-US" dirty="0"/>
              <a:t>flood warnings can be found here. Finally, DHS Science and Technology Directorate has had an effort</a:t>
            </a:r>
          </a:p>
          <a:p>
            <a:pPr marL="457200" lvl="0" indent="0" algn="l" rtl="0">
              <a:lnSpc>
                <a:spcPct val="100000"/>
              </a:lnSpc>
              <a:spcBef>
                <a:spcPts val="0"/>
              </a:spcBef>
              <a:spcAft>
                <a:spcPts val="0"/>
              </a:spcAft>
              <a:buNone/>
            </a:pPr>
            <a:r>
              <a:rPr lang="en-US" dirty="0"/>
              <a:t>since 2016 focusing on the development and commercialization of low-cost flood sensors. A facts sheet</a:t>
            </a:r>
          </a:p>
          <a:p>
            <a:pPr marL="457200" lvl="0" indent="0" algn="l" rtl="0">
              <a:lnSpc>
                <a:spcPct val="100000"/>
              </a:lnSpc>
              <a:spcBef>
                <a:spcPts val="0"/>
              </a:spcBef>
              <a:spcAft>
                <a:spcPts val="0"/>
              </a:spcAft>
              <a:buNone/>
            </a:pPr>
            <a:r>
              <a:rPr lang="en-US" dirty="0"/>
              <a:t>can be found here.</a:t>
            </a:r>
          </a:p>
          <a:p>
            <a:pPr marL="457200" lvl="0" indent="0" algn="l" rtl="0">
              <a:lnSpc>
                <a:spcPct val="100000"/>
              </a:lnSpc>
              <a:spcBef>
                <a:spcPts val="0"/>
              </a:spcBef>
              <a:spcAft>
                <a:spcPts val="0"/>
              </a:spcAft>
              <a:buNone/>
            </a:pPr>
            <a:endParaRPr lang="en-US" dirty="0"/>
          </a:p>
          <a:p>
            <a:pPr marL="457200" lvl="0" indent="0" algn="l" rtl="0">
              <a:lnSpc>
                <a:spcPct val="100000"/>
              </a:lnSpc>
              <a:spcBef>
                <a:spcPts val="0"/>
              </a:spcBef>
              <a:spcAft>
                <a:spcPts val="0"/>
              </a:spcAft>
              <a:buNone/>
            </a:pPr>
            <a:r>
              <a:rPr lang="en-US" dirty="0"/>
              <a:t>In short, the development of tailored flood warning systems (defined here as a network of technologies</a:t>
            </a:r>
          </a:p>
          <a:p>
            <a:pPr marL="457200" lvl="0" indent="0" algn="l" rtl="0">
              <a:lnSpc>
                <a:spcPct val="100000"/>
              </a:lnSpc>
              <a:spcBef>
                <a:spcPts val="0"/>
              </a:spcBef>
              <a:spcAft>
                <a:spcPts val="0"/>
              </a:spcAft>
              <a:buNone/>
            </a:pPr>
            <a:r>
              <a:rPr lang="en-US" dirty="0"/>
              <a:t>and procedures designed to monitor and alert individuals and authorities about potential flooding,</a:t>
            </a:r>
          </a:p>
          <a:p>
            <a:pPr marL="457200" lvl="0" indent="0" algn="l" rtl="0">
              <a:lnSpc>
                <a:spcPct val="100000"/>
              </a:lnSpc>
              <a:spcBef>
                <a:spcPts val="0"/>
              </a:spcBef>
              <a:spcAft>
                <a:spcPts val="0"/>
              </a:spcAft>
              <a:buNone/>
            </a:pPr>
            <a:r>
              <a:rPr lang="en-US" dirty="0"/>
              <a:t>allowing for timely response and mitigation efforts) has never been easier or more customizable to</a:t>
            </a:r>
          </a:p>
          <a:p>
            <a:pPr marL="457200" lvl="0" indent="0" algn="l" rtl="0">
              <a:lnSpc>
                <a:spcPct val="100000"/>
              </a:lnSpc>
              <a:spcBef>
                <a:spcPts val="0"/>
              </a:spcBef>
              <a:spcAft>
                <a:spcPts val="0"/>
              </a:spcAft>
              <a:buNone/>
            </a:pPr>
            <a:r>
              <a:rPr lang="en-US" dirty="0"/>
              <a:t>specific situations than it is today.</a:t>
            </a:r>
          </a:p>
          <a:p>
            <a:pPr marL="457200" lvl="0" indent="0" algn="l" rtl="0">
              <a:lnSpc>
                <a:spcPct val="100000"/>
              </a:lnSpc>
              <a:spcBef>
                <a:spcPts val="0"/>
              </a:spcBef>
              <a:spcAft>
                <a:spcPts val="0"/>
              </a:spcAft>
              <a:buNone/>
            </a:pPr>
            <a:endParaRPr lang="en-US" dirty="0"/>
          </a:p>
          <a:p>
            <a:pPr marL="457200" lvl="0" indent="0" algn="l" rtl="0">
              <a:lnSpc>
                <a:spcPct val="100000"/>
              </a:lnSpc>
              <a:spcBef>
                <a:spcPts val="0"/>
              </a:spcBef>
              <a:spcAft>
                <a:spcPts val="0"/>
              </a:spcAft>
              <a:buNone/>
            </a:pPr>
            <a:r>
              <a:rPr lang="en-US" dirty="0"/>
              <a:t>3. EAPs for flash flooding in campgrounds are non-existent or insufficient. An internet review of several</a:t>
            </a:r>
          </a:p>
          <a:p>
            <a:pPr marL="457200" lvl="0" indent="0" algn="l" rtl="0">
              <a:lnSpc>
                <a:spcPct val="100000"/>
              </a:lnSpc>
              <a:spcBef>
                <a:spcPts val="0"/>
              </a:spcBef>
              <a:spcAft>
                <a:spcPts val="0"/>
              </a:spcAft>
              <a:buNone/>
            </a:pPr>
            <a:r>
              <a:rPr lang="en-US" dirty="0"/>
              <a:t>available EAPs for campgrounds or RV parks shows a tendency for flash floods to be lumped in with</a:t>
            </a:r>
          </a:p>
          <a:p>
            <a:pPr marL="457200" lvl="0" indent="0" algn="l" rtl="0">
              <a:lnSpc>
                <a:spcPct val="100000"/>
              </a:lnSpc>
              <a:spcBef>
                <a:spcPts val="0"/>
              </a:spcBef>
              <a:spcAft>
                <a:spcPts val="0"/>
              </a:spcAft>
              <a:buNone/>
            </a:pPr>
            <a:r>
              <a:rPr lang="en-US" dirty="0"/>
              <a:t>severe weather events. Flash flooding as a hazard must be broken out from generic severe weather</a:t>
            </a:r>
          </a:p>
          <a:p>
            <a:pPr marL="457200" lvl="0" indent="0" algn="l" rtl="0">
              <a:lnSpc>
                <a:spcPct val="100000"/>
              </a:lnSpc>
              <a:spcBef>
                <a:spcPts val="0"/>
              </a:spcBef>
              <a:spcAft>
                <a:spcPts val="0"/>
              </a:spcAft>
              <a:buNone/>
            </a:pPr>
            <a:r>
              <a:rPr lang="en-US" dirty="0"/>
              <a:t>events and need to have automatic triggers and specific evacuation routes/points. For example, the</a:t>
            </a:r>
          </a:p>
          <a:p>
            <a:pPr marL="457200" lvl="0" indent="0" algn="l" rtl="0">
              <a:lnSpc>
                <a:spcPct val="100000"/>
              </a:lnSpc>
              <a:spcBef>
                <a:spcPts val="0"/>
              </a:spcBef>
              <a:spcAft>
                <a:spcPts val="0"/>
              </a:spcAft>
              <a:buNone/>
            </a:pPr>
            <a:r>
              <a:rPr lang="en-US" dirty="0"/>
              <a:t>evacuation/shelter point for a tornado – the lowest part of a building for example – will get you killed in</a:t>
            </a:r>
          </a:p>
          <a:p>
            <a:pPr marL="457200" lvl="0" indent="0" algn="l" rtl="0">
              <a:lnSpc>
                <a:spcPct val="100000"/>
              </a:lnSpc>
              <a:spcBef>
                <a:spcPts val="0"/>
              </a:spcBef>
              <a:spcAft>
                <a:spcPts val="0"/>
              </a:spcAft>
              <a:buNone/>
            </a:pPr>
            <a:r>
              <a:rPr lang="en-US" dirty="0"/>
              <a:t>a flash flood. In an informal review done on several EAPs for campgrounds and RV parks – while some</a:t>
            </a:r>
          </a:p>
          <a:p>
            <a:pPr marL="457200" lvl="0" indent="0" algn="l" rtl="0">
              <a:lnSpc>
                <a:spcPct val="100000"/>
              </a:lnSpc>
              <a:spcBef>
                <a:spcPts val="0"/>
              </a:spcBef>
              <a:spcAft>
                <a:spcPts val="0"/>
              </a:spcAft>
              <a:buNone/>
            </a:pPr>
            <a:r>
              <a:rPr lang="en-US" dirty="0"/>
              <a:t>features of an effective EAP are present – there seem to be none that have all elements of what an</a:t>
            </a:r>
          </a:p>
          <a:p>
            <a:pPr marL="457200" lvl="0" indent="0" algn="l" rtl="0">
              <a:lnSpc>
                <a:spcPct val="100000"/>
              </a:lnSpc>
              <a:spcBef>
                <a:spcPts val="0"/>
              </a:spcBef>
              <a:spcAft>
                <a:spcPts val="0"/>
              </a:spcAft>
              <a:buNone/>
            </a:pPr>
            <a:r>
              <a:rPr lang="en-US" dirty="0"/>
              <a:t>effective EAP should have. The General Camp Emergency Action Procedures for the Girl Scouts Rivers</a:t>
            </a:r>
          </a:p>
          <a:p>
            <a:pPr marL="457200" lvl="0" indent="0" algn="l" rtl="0">
              <a:lnSpc>
                <a:spcPct val="100000"/>
              </a:lnSpc>
              <a:spcBef>
                <a:spcPts val="0"/>
              </a:spcBef>
              <a:spcAft>
                <a:spcPts val="0"/>
              </a:spcAft>
              <a:buNone/>
            </a:pPr>
            <a:r>
              <a:rPr lang="en-US" dirty="0"/>
              <a:t>Valley (Minnesota) has one of the better existing EAPs based on the internet review of available EAPs.</a:t>
            </a:r>
          </a:p>
          <a:p>
            <a:pPr marL="457200" lvl="0" indent="0" algn="l" rtl="0">
              <a:lnSpc>
                <a:spcPct val="100000"/>
              </a:lnSpc>
              <a:spcBef>
                <a:spcPts val="0"/>
              </a:spcBef>
              <a:spcAft>
                <a:spcPts val="0"/>
              </a:spcAft>
              <a:buNone/>
            </a:pPr>
            <a:endParaRPr lang="en-US" dirty="0"/>
          </a:p>
          <a:p>
            <a:pPr marL="457200" lvl="0" indent="0" algn="l" rtl="0">
              <a:lnSpc>
                <a:spcPct val="100000"/>
              </a:lnSpc>
              <a:spcBef>
                <a:spcPts val="0"/>
              </a:spcBef>
              <a:spcAft>
                <a:spcPts val="0"/>
              </a:spcAft>
              <a:buNone/>
            </a:pPr>
            <a:r>
              <a:rPr lang="en-US" dirty="0"/>
              <a:t>4. EAPs must be exercised with all responsible staff and campers so that it becomes automatic in the</a:t>
            </a:r>
          </a:p>
          <a:p>
            <a:pPr marL="457200" lvl="0" indent="0" algn="l" rtl="0">
              <a:lnSpc>
                <a:spcPct val="100000"/>
              </a:lnSpc>
              <a:spcBef>
                <a:spcPts val="0"/>
              </a:spcBef>
              <a:spcAft>
                <a:spcPts val="0"/>
              </a:spcAft>
              <a:buNone/>
            </a:pPr>
            <a:r>
              <a:rPr lang="en-US" dirty="0"/>
              <a:t>case of an unexpected, middle-of-the-night event. Based numerous articles, it appears that in Camp</a:t>
            </a:r>
          </a:p>
          <a:p>
            <a:pPr marL="457200" lvl="0" indent="0" algn="l" rtl="0">
              <a:lnSpc>
                <a:spcPct val="100000"/>
              </a:lnSpc>
              <a:spcBef>
                <a:spcPts val="0"/>
              </a:spcBef>
              <a:spcAft>
                <a:spcPts val="0"/>
              </a:spcAft>
              <a:buNone/>
            </a:pPr>
            <a:r>
              <a:rPr lang="en-US" dirty="0"/>
              <a:t>Mystic and nearby Camp La Junta the staff were not familiar (note: no article specifically said this – it is</a:t>
            </a:r>
          </a:p>
          <a:p>
            <a:pPr marL="457200" lvl="0" indent="0" algn="l" rtl="0">
              <a:lnSpc>
                <a:spcPct val="100000"/>
              </a:lnSpc>
              <a:spcBef>
                <a:spcPts val="0"/>
              </a:spcBef>
              <a:spcAft>
                <a:spcPts val="0"/>
              </a:spcAft>
              <a:buNone/>
            </a:pPr>
            <a:r>
              <a:rPr lang="en-US" dirty="0"/>
              <a:t>a conclusion based on those articles).</a:t>
            </a:r>
          </a:p>
          <a:p>
            <a:pPr marL="457200" lvl="0" indent="0" algn="l" rtl="0">
              <a:lnSpc>
                <a:spcPct val="100000"/>
              </a:lnSpc>
              <a:spcBef>
                <a:spcPts val="0"/>
              </a:spcBef>
              <a:spcAft>
                <a:spcPts val="0"/>
              </a:spcAft>
              <a:buNone/>
            </a:pPr>
            <a:endParaRPr lang="en-US" dirty="0"/>
          </a:p>
          <a:p>
            <a:pPr marL="457200" lvl="0" indent="0" algn="l" rtl="0">
              <a:lnSpc>
                <a:spcPct val="100000"/>
              </a:lnSpc>
              <a:spcBef>
                <a:spcPts val="0"/>
              </a:spcBef>
              <a:spcAft>
                <a:spcPts val="0"/>
              </a:spcAft>
              <a:buNone/>
            </a:pPr>
            <a:r>
              <a:rPr lang="en-US" dirty="0"/>
              <a:t>One underutilized exercise approach that is core to emergency management and would seem to be</a:t>
            </a:r>
          </a:p>
          <a:p>
            <a:pPr marL="457200" lvl="0" indent="0" algn="l" rtl="0">
              <a:lnSpc>
                <a:spcPct val="100000"/>
              </a:lnSpc>
              <a:spcBef>
                <a:spcPts val="0"/>
              </a:spcBef>
              <a:spcAft>
                <a:spcPts val="0"/>
              </a:spcAft>
              <a:buNone/>
            </a:pPr>
            <a:r>
              <a:rPr lang="en-US" dirty="0"/>
              <a:t>helpful here – either to develop or improve EAPs and/or to facilitate better awareness of the flood</a:t>
            </a:r>
          </a:p>
          <a:p>
            <a:pPr marL="457200" lvl="0" indent="0" algn="l" rtl="0">
              <a:lnSpc>
                <a:spcPct val="100000"/>
              </a:lnSpc>
              <a:spcBef>
                <a:spcPts val="0"/>
              </a:spcBef>
              <a:spcAft>
                <a:spcPts val="0"/>
              </a:spcAft>
              <a:buNone/>
            </a:pPr>
            <a:r>
              <a:rPr lang="en-US" dirty="0"/>
              <a:t>hazard and EAP - is a tabletop exercise. A tabletop exercise (TTX) is a discussion-based simulation used</a:t>
            </a:r>
          </a:p>
          <a:p>
            <a:pPr marL="457200" lvl="0" indent="0" algn="l" rtl="0">
              <a:lnSpc>
                <a:spcPct val="100000"/>
              </a:lnSpc>
              <a:spcBef>
                <a:spcPts val="0"/>
              </a:spcBef>
              <a:spcAft>
                <a:spcPts val="0"/>
              </a:spcAft>
              <a:buNone/>
            </a:pPr>
            <a:r>
              <a:rPr lang="en-US" dirty="0"/>
              <a:t>to evaluate and improve emergency response plans. It involves a facilitated discussion where</a:t>
            </a:r>
          </a:p>
          <a:p>
            <a:pPr marL="457200" lvl="0" indent="0" algn="l" rtl="0">
              <a:lnSpc>
                <a:spcPct val="100000"/>
              </a:lnSpc>
              <a:spcBef>
                <a:spcPts val="0"/>
              </a:spcBef>
              <a:spcAft>
                <a:spcPts val="0"/>
              </a:spcAft>
              <a:buNone/>
            </a:pPr>
            <a:r>
              <a:rPr lang="en-US" dirty="0"/>
              <a:t>participants analyze a hypothetical hazard scenario, identify potential problems, and develop solutions,</a:t>
            </a:r>
          </a:p>
          <a:p>
            <a:pPr marL="457200" lvl="0" indent="0" algn="l" rtl="0">
              <a:lnSpc>
                <a:spcPct val="100000"/>
              </a:lnSpc>
              <a:spcBef>
                <a:spcPts val="0"/>
              </a:spcBef>
              <a:spcAft>
                <a:spcPts val="0"/>
              </a:spcAft>
              <a:buNone/>
            </a:pPr>
            <a:r>
              <a:rPr lang="en-US" dirty="0"/>
              <a:t>all within a low-stress, informal environment. The development of a tabletop exercise focused on</a:t>
            </a:r>
          </a:p>
          <a:p>
            <a:pPr marL="457200" lvl="0" indent="0" algn="l" rtl="0">
              <a:lnSpc>
                <a:spcPct val="100000"/>
              </a:lnSpc>
              <a:spcBef>
                <a:spcPts val="0"/>
              </a:spcBef>
              <a:spcAft>
                <a:spcPts val="0"/>
              </a:spcAft>
              <a:buNone/>
            </a:pPr>
            <a:r>
              <a:rPr lang="en-US" dirty="0"/>
              <a:t>campgrounds dealing with a middle of the night flash flood would seem to be helpful.</a:t>
            </a:r>
          </a:p>
          <a:p>
            <a:pPr marL="457200" lvl="0" indent="0" algn="l" rtl="0">
              <a:lnSpc>
                <a:spcPct val="100000"/>
              </a:lnSpc>
              <a:spcBef>
                <a:spcPts val="0"/>
              </a:spcBef>
              <a:spcAft>
                <a:spcPts val="0"/>
              </a:spcAft>
              <a:buNone/>
            </a:pPr>
            <a:endParaRPr lang="en-US" dirty="0"/>
          </a:p>
          <a:p>
            <a:pPr marL="457200" lvl="0" indent="0" algn="l" rtl="0">
              <a:lnSpc>
                <a:spcPct val="100000"/>
              </a:lnSpc>
              <a:spcBef>
                <a:spcPts val="0"/>
              </a:spcBef>
              <a:spcAft>
                <a:spcPts val="0"/>
              </a:spcAft>
              <a:buNone/>
            </a:pPr>
            <a:r>
              <a:rPr lang="en-US" dirty="0"/>
              <a:t>5. Parents are almost entirely unaware of a camp’s flood risk or whether or not a camp has effective</a:t>
            </a:r>
          </a:p>
          <a:p>
            <a:pPr marL="457200" lvl="0" indent="0" algn="l" rtl="0">
              <a:lnSpc>
                <a:spcPct val="100000"/>
              </a:lnSpc>
              <a:spcBef>
                <a:spcPts val="0"/>
              </a:spcBef>
              <a:spcAft>
                <a:spcPts val="0"/>
              </a:spcAft>
              <a:buNone/>
            </a:pPr>
            <a:r>
              <a:rPr lang="en-US" dirty="0"/>
              <a:t>emergency plans. ASFPM participated in several interviews discussing this point including this one from</a:t>
            </a:r>
          </a:p>
          <a:p>
            <a:pPr marL="457200" lvl="0" indent="0" algn="l" rtl="0">
              <a:lnSpc>
                <a:spcPct val="100000"/>
              </a:lnSpc>
              <a:spcBef>
                <a:spcPts val="0"/>
              </a:spcBef>
              <a:spcAft>
                <a:spcPts val="0"/>
              </a:spcAft>
              <a:buNone/>
            </a:pPr>
            <a:r>
              <a:rPr lang="en-US" dirty="0"/>
              <a:t>NPR. It is clear that not only should parents be more educated but by asking campgrounds the right</a:t>
            </a:r>
          </a:p>
          <a:p>
            <a:pPr marL="457200" lvl="0" indent="0" algn="l" rtl="0">
              <a:lnSpc>
                <a:spcPct val="100000"/>
              </a:lnSpc>
              <a:spcBef>
                <a:spcPts val="0"/>
              </a:spcBef>
              <a:spcAft>
                <a:spcPts val="0"/>
              </a:spcAft>
              <a:buNone/>
            </a:pPr>
            <a:r>
              <a:rPr lang="en-US" dirty="0"/>
              <a:t>questions it will certainly prompt campground owners to ensure that their EAPs are updated and that</a:t>
            </a:r>
          </a:p>
          <a:p>
            <a:pPr marL="457200" lvl="0" indent="0" algn="l" rtl="0">
              <a:lnSpc>
                <a:spcPct val="100000"/>
              </a:lnSpc>
              <a:spcBef>
                <a:spcPts val="0"/>
              </a:spcBef>
              <a:spcAft>
                <a:spcPts val="0"/>
              </a:spcAft>
              <a:buNone/>
            </a:pPr>
            <a:r>
              <a:rPr lang="en-US" dirty="0"/>
              <a:t>there is awareness of them.</a:t>
            </a:r>
            <a:endParaRPr dirty="0"/>
          </a:p>
        </p:txBody>
      </p:sp>
      <p:sp>
        <p:nvSpPr>
          <p:cNvPr id="127" name="Google Shape;127;ga3bfb8874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633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a3bfb88746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r>
              <a:rPr lang="en-US" dirty="0"/>
              <a:t>1. There is a regulatory gap when it comes to campgrounds. NFIP minimum standards and most</a:t>
            </a:r>
          </a:p>
          <a:p>
            <a:pPr marL="457200" lvl="0" indent="0" algn="l" rtl="0">
              <a:lnSpc>
                <a:spcPct val="100000"/>
              </a:lnSpc>
              <a:spcBef>
                <a:spcPts val="0"/>
              </a:spcBef>
              <a:spcAft>
                <a:spcPts val="0"/>
              </a:spcAft>
              <a:buNone/>
            </a:pPr>
            <a:r>
              <a:rPr lang="en-US" dirty="0"/>
              <a:t>community floodplain regulations only deal with development (i.e., turning a shovel full of dirt) and</a:t>
            </a:r>
          </a:p>
          <a:p>
            <a:pPr marL="457200" lvl="0" indent="0" algn="l" rtl="0">
              <a:lnSpc>
                <a:spcPct val="100000"/>
              </a:lnSpc>
              <a:spcBef>
                <a:spcPts val="0"/>
              </a:spcBef>
              <a:spcAft>
                <a:spcPts val="0"/>
              </a:spcAft>
              <a:buNone/>
            </a:pPr>
            <a:r>
              <a:rPr lang="en-US" dirty="0"/>
              <a:t>typically not temporary residential/overnight uses in the floodplain like camping especially if a building</a:t>
            </a:r>
          </a:p>
          <a:p>
            <a:pPr marL="457200" lvl="0" indent="0" algn="l" rtl="0">
              <a:lnSpc>
                <a:spcPct val="100000"/>
              </a:lnSpc>
              <a:spcBef>
                <a:spcPts val="0"/>
              </a:spcBef>
              <a:spcAft>
                <a:spcPts val="0"/>
              </a:spcAft>
              <a:buNone/>
            </a:pPr>
            <a:r>
              <a:rPr lang="en-US" dirty="0"/>
              <a:t>isn’t being constructed or improved. A zoning code may provide some use requirements or restrictions.</a:t>
            </a:r>
          </a:p>
          <a:p>
            <a:pPr marL="457200" lvl="0" indent="0" algn="l" rtl="0">
              <a:lnSpc>
                <a:spcPct val="100000"/>
              </a:lnSpc>
              <a:spcBef>
                <a:spcPts val="0"/>
              </a:spcBef>
              <a:spcAft>
                <a:spcPts val="0"/>
              </a:spcAft>
              <a:buNone/>
            </a:pPr>
            <a:r>
              <a:rPr lang="en-US" dirty="0"/>
              <a:t>Although emergency management plans (EAPs) are best practices and most counties have a local</a:t>
            </a:r>
          </a:p>
          <a:p>
            <a:pPr marL="457200" lvl="0" indent="0" algn="l" rtl="0">
              <a:lnSpc>
                <a:spcPct val="100000"/>
              </a:lnSpc>
              <a:spcBef>
                <a:spcPts val="0"/>
              </a:spcBef>
              <a:spcAft>
                <a:spcPts val="0"/>
              </a:spcAft>
              <a:buNone/>
            </a:pPr>
            <a:r>
              <a:rPr lang="en-US" dirty="0"/>
              <a:t>emergency management department which can provide technical assistance, they are not usually</a:t>
            </a:r>
          </a:p>
          <a:p>
            <a:pPr marL="457200" lvl="0" indent="0" algn="l" rtl="0">
              <a:lnSpc>
                <a:spcPct val="100000"/>
              </a:lnSpc>
              <a:spcBef>
                <a:spcPts val="0"/>
              </a:spcBef>
              <a:spcAft>
                <a:spcPts val="0"/>
              </a:spcAft>
              <a:buNone/>
            </a:pPr>
            <a:r>
              <a:rPr lang="en-US" dirty="0"/>
              <a:t>required. And based on a cursory review of health department regulations while there may be both</a:t>
            </a:r>
          </a:p>
          <a:p>
            <a:pPr marL="457200" lvl="0" indent="0" algn="l" rtl="0">
              <a:lnSpc>
                <a:spcPct val="100000"/>
              </a:lnSpc>
              <a:spcBef>
                <a:spcPts val="0"/>
              </a:spcBef>
              <a:spcAft>
                <a:spcPts val="0"/>
              </a:spcAft>
              <a:buNone/>
            </a:pPr>
            <a:r>
              <a:rPr lang="en-US" dirty="0"/>
              <a:t>state and local standards and inspection/licensure requirements, any requirements for emergency</a:t>
            </a:r>
          </a:p>
          <a:p>
            <a:pPr marL="457200" lvl="0" indent="0" algn="l" rtl="0">
              <a:lnSpc>
                <a:spcPct val="100000"/>
              </a:lnSpc>
              <a:spcBef>
                <a:spcPts val="0"/>
              </a:spcBef>
              <a:spcAft>
                <a:spcPts val="0"/>
              </a:spcAft>
              <a:buNone/>
            </a:pPr>
            <a:r>
              <a:rPr lang="en-US" dirty="0"/>
              <a:t>procedures from a public health perspective are typically generic if they exist at all. Inspections tend to</a:t>
            </a:r>
          </a:p>
          <a:p>
            <a:pPr marL="457200" lvl="0" indent="0" algn="l" rtl="0">
              <a:lnSpc>
                <a:spcPct val="100000"/>
              </a:lnSpc>
              <a:spcBef>
                <a:spcPts val="0"/>
              </a:spcBef>
              <a:spcAft>
                <a:spcPts val="0"/>
              </a:spcAft>
              <a:buNone/>
            </a:pPr>
            <a:r>
              <a:rPr lang="en-US" dirty="0"/>
              <a:t>be “check the box” on things like that the plan is posted, etc.</a:t>
            </a:r>
          </a:p>
          <a:p>
            <a:pPr marL="457200" lvl="0" indent="0" algn="l" rtl="0">
              <a:lnSpc>
                <a:spcPct val="100000"/>
              </a:lnSpc>
              <a:spcBef>
                <a:spcPts val="0"/>
              </a:spcBef>
              <a:spcAft>
                <a:spcPts val="0"/>
              </a:spcAft>
              <a:buNone/>
            </a:pPr>
            <a:r>
              <a:rPr lang="en-US" dirty="0"/>
              <a:t>Local floodplain management ordinances could be improved to specifically address campgrounds. And</a:t>
            </a:r>
          </a:p>
          <a:p>
            <a:pPr marL="457200" lvl="0" indent="0" algn="l" rtl="0">
              <a:lnSpc>
                <a:spcPct val="100000"/>
              </a:lnSpc>
              <a:spcBef>
                <a:spcPts val="0"/>
              </a:spcBef>
              <a:spcAft>
                <a:spcPts val="0"/>
              </a:spcAft>
              <a:buNone/>
            </a:pPr>
            <a:r>
              <a:rPr lang="en-US" dirty="0"/>
              <a:t>for consistency purposes, state model ordinances could have clarifying language.</a:t>
            </a:r>
          </a:p>
          <a:p>
            <a:pPr marL="457200" lvl="0" indent="0" algn="l" rtl="0">
              <a:lnSpc>
                <a:spcPct val="100000"/>
              </a:lnSpc>
              <a:spcBef>
                <a:spcPts val="0"/>
              </a:spcBef>
              <a:spcAft>
                <a:spcPts val="0"/>
              </a:spcAft>
              <a:buNone/>
            </a:pPr>
            <a:endParaRPr lang="en-US" dirty="0"/>
          </a:p>
          <a:p>
            <a:pPr marL="457200" lvl="0" indent="0" algn="l" rtl="0">
              <a:lnSpc>
                <a:spcPct val="100000"/>
              </a:lnSpc>
              <a:spcBef>
                <a:spcPts val="0"/>
              </a:spcBef>
              <a:spcAft>
                <a:spcPts val="0"/>
              </a:spcAft>
              <a:buNone/>
            </a:pPr>
            <a:r>
              <a:rPr lang="en-US" dirty="0"/>
              <a:t>2. Flood warnings, whether they be from sirens or from NWS alerts, are limited in effectiveness if you</a:t>
            </a:r>
          </a:p>
          <a:p>
            <a:pPr marL="457200" lvl="0" indent="0" algn="l" rtl="0">
              <a:lnSpc>
                <a:spcPct val="100000"/>
              </a:lnSpc>
              <a:spcBef>
                <a:spcPts val="0"/>
              </a:spcBef>
              <a:spcAft>
                <a:spcPts val="0"/>
              </a:spcAft>
              <a:buNone/>
            </a:pPr>
            <a:r>
              <a:rPr lang="en-US" dirty="0"/>
              <a:t>don’t have a specific EAP to accompany it. A siren or a weather radio is not, by itself, an effective flood</a:t>
            </a:r>
          </a:p>
          <a:p>
            <a:pPr marL="457200" lvl="0" indent="0" algn="l" rtl="0">
              <a:lnSpc>
                <a:spcPct val="100000"/>
              </a:lnSpc>
              <a:spcBef>
                <a:spcPts val="0"/>
              </a:spcBef>
              <a:spcAft>
                <a:spcPts val="0"/>
              </a:spcAft>
              <a:buNone/>
            </a:pPr>
            <a:r>
              <a:rPr lang="en-US" dirty="0"/>
              <a:t>warning system. To have an effective system – it is as important to have instructions or procedures to</a:t>
            </a:r>
          </a:p>
          <a:p>
            <a:pPr marL="457200" lvl="0" indent="0" algn="l" rtl="0">
              <a:lnSpc>
                <a:spcPct val="100000"/>
              </a:lnSpc>
              <a:spcBef>
                <a:spcPts val="0"/>
              </a:spcBef>
              <a:spcAft>
                <a:spcPts val="0"/>
              </a:spcAft>
              <a:buNone/>
            </a:pPr>
            <a:r>
              <a:rPr lang="en-US" dirty="0"/>
              <a:t>take action after the warning, especially when time is limited such as a flash flood situation.</a:t>
            </a:r>
          </a:p>
          <a:p>
            <a:pPr marL="457200" lvl="0" indent="0" algn="l" rtl="0">
              <a:lnSpc>
                <a:spcPct val="100000"/>
              </a:lnSpc>
              <a:spcBef>
                <a:spcPts val="0"/>
              </a:spcBef>
              <a:spcAft>
                <a:spcPts val="0"/>
              </a:spcAft>
              <a:buNone/>
            </a:pPr>
            <a:r>
              <a:rPr lang="en-US" dirty="0"/>
              <a:t>There has been a lot of social science research and new innovations on warning systems in the past 25</a:t>
            </a:r>
          </a:p>
          <a:p>
            <a:pPr marL="457200" lvl="0" indent="0" algn="l" rtl="0">
              <a:lnSpc>
                <a:spcPct val="100000"/>
              </a:lnSpc>
              <a:spcBef>
                <a:spcPts val="0"/>
              </a:spcBef>
              <a:spcAft>
                <a:spcPts val="0"/>
              </a:spcAft>
              <a:buNone/>
            </a:pPr>
            <a:r>
              <a:rPr lang="en-US" dirty="0"/>
              <a:t>years. The Integrated Public Alert and Warning System (IPAWS) was created in 2006. It was established</a:t>
            </a:r>
          </a:p>
          <a:p>
            <a:pPr marL="457200" lvl="0" indent="0" algn="l" rtl="0">
              <a:lnSpc>
                <a:spcPct val="100000"/>
              </a:lnSpc>
              <a:spcBef>
                <a:spcPts val="0"/>
              </a:spcBef>
              <a:spcAft>
                <a:spcPts val="0"/>
              </a:spcAft>
              <a:buNone/>
            </a:pPr>
            <a:r>
              <a:rPr lang="en-US" dirty="0"/>
              <a:t>by Executive Order 13407, which was signed on June 26, 2006. The order mandated the creation of a</a:t>
            </a:r>
          </a:p>
          <a:p>
            <a:pPr marL="457200" lvl="0" indent="0" algn="l" rtl="0">
              <a:lnSpc>
                <a:spcPct val="100000"/>
              </a:lnSpc>
              <a:spcBef>
                <a:spcPts val="0"/>
              </a:spcBef>
              <a:spcAft>
                <a:spcPts val="0"/>
              </a:spcAft>
              <a:buNone/>
            </a:pPr>
            <a:r>
              <a:rPr lang="en-US" dirty="0"/>
              <a:t>more effective, reliable, and comprehensive system for delivering public alerts and warnings. FEMA was</a:t>
            </a:r>
          </a:p>
          <a:p>
            <a:pPr marL="457200" lvl="0" indent="0" algn="l" rtl="0">
              <a:lnSpc>
                <a:spcPct val="100000"/>
              </a:lnSpc>
              <a:spcBef>
                <a:spcPts val="0"/>
              </a:spcBef>
              <a:spcAft>
                <a:spcPts val="0"/>
              </a:spcAft>
              <a:buNone/>
            </a:pPr>
            <a:r>
              <a:rPr lang="en-US" dirty="0"/>
              <a:t>designated as the lead agency for developing IPAWS in 2004. The Warning Lexicon was created in 2023</a:t>
            </a:r>
          </a:p>
          <a:p>
            <a:pPr marL="457200" lvl="0" indent="0" algn="l" rtl="0">
              <a:lnSpc>
                <a:spcPct val="100000"/>
              </a:lnSpc>
              <a:spcBef>
                <a:spcPts val="0"/>
              </a:spcBef>
              <a:spcAft>
                <a:spcPts val="0"/>
              </a:spcAft>
              <a:buNone/>
            </a:pPr>
            <a:r>
              <a:rPr lang="en-US" dirty="0"/>
              <a:t>and is a tool designed to help risk communicators write effective warning messages, particularly for</a:t>
            </a:r>
          </a:p>
          <a:p>
            <a:pPr marL="457200" lvl="0" indent="0" algn="l" rtl="0">
              <a:lnSpc>
                <a:spcPct val="100000"/>
              </a:lnSpc>
              <a:spcBef>
                <a:spcPts val="0"/>
              </a:spcBef>
              <a:spcAft>
                <a:spcPts val="0"/>
              </a:spcAft>
              <a:buNone/>
            </a:pPr>
            <a:r>
              <a:rPr lang="en-US" dirty="0"/>
              <a:t>Wireless Emergency Alerts (WEA), by providing a standardized set of statements about hazards, their</a:t>
            </a:r>
          </a:p>
          <a:p>
            <a:pPr marL="457200" lvl="0" indent="0" algn="l" rtl="0">
              <a:lnSpc>
                <a:spcPct val="100000"/>
              </a:lnSpc>
              <a:spcBef>
                <a:spcPts val="0"/>
              </a:spcBef>
              <a:spcAft>
                <a:spcPts val="0"/>
              </a:spcAft>
              <a:buNone/>
            </a:pPr>
            <a:r>
              <a:rPr lang="en-US" dirty="0"/>
              <a:t>impacts, and recommended protective actions. It&amp;#39;s based on research and a theoretical framework</a:t>
            </a:r>
          </a:p>
          <a:p>
            <a:pPr marL="457200" lvl="0" indent="0" algn="l" rtl="0">
              <a:lnSpc>
                <a:spcPct val="100000"/>
              </a:lnSpc>
              <a:spcBef>
                <a:spcPts val="0"/>
              </a:spcBef>
              <a:spcAft>
                <a:spcPts val="0"/>
              </a:spcAft>
              <a:buNone/>
            </a:pPr>
            <a:r>
              <a:rPr lang="en-US" dirty="0"/>
              <a:t>called the Warning Response Model, which identifies five key elements of effective warning messages:</a:t>
            </a:r>
          </a:p>
          <a:p>
            <a:pPr marL="457200" lvl="0" indent="0" algn="l" rtl="0">
              <a:lnSpc>
                <a:spcPct val="100000"/>
              </a:lnSpc>
              <a:spcBef>
                <a:spcPts val="0"/>
              </a:spcBef>
              <a:spcAft>
                <a:spcPts val="0"/>
              </a:spcAft>
              <a:buNone/>
            </a:pPr>
            <a:r>
              <a:rPr lang="en-US" dirty="0"/>
              <a:t>hazard, impacts, location, guidance, and time. The lexicon aims to improve the clarity, speed, and</a:t>
            </a:r>
          </a:p>
          <a:p>
            <a:pPr marL="457200" lvl="0" indent="0" algn="l" rtl="0">
              <a:lnSpc>
                <a:spcPct val="100000"/>
              </a:lnSpc>
              <a:spcBef>
                <a:spcPts val="0"/>
              </a:spcBef>
              <a:spcAft>
                <a:spcPts val="0"/>
              </a:spcAft>
              <a:buNone/>
            </a:pPr>
            <a:r>
              <a:rPr lang="en-US" dirty="0"/>
              <a:t>effectiveness of warning messages by offering a common language and actionable statements for</a:t>
            </a:r>
          </a:p>
          <a:p>
            <a:pPr marL="457200" lvl="0" indent="0" algn="l" rtl="0">
              <a:lnSpc>
                <a:spcPct val="100000"/>
              </a:lnSpc>
              <a:spcBef>
                <a:spcPts val="0"/>
              </a:spcBef>
              <a:spcAft>
                <a:spcPts val="0"/>
              </a:spcAft>
              <a:buNone/>
            </a:pPr>
            <a:r>
              <a:rPr lang="en-US" dirty="0"/>
              <a:t>various hazards. Page 37-39 of the Lexicon’s supplemental information has a warning message</a:t>
            </a:r>
          </a:p>
          <a:p>
            <a:pPr marL="457200" lvl="0" indent="0" algn="l" rtl="0">
              <a:lnSpc>
                <a:spcPct val="100000"/>
              </a:lnSpc>
              <a:spcBef>
                <a:spcPts val="0"/>
              </a:spcBef>
              <a:spcAft>
                <a:spcPts val="0"/>
              </a:spcAft>
              <a:buNone/>
            </a:pPr>
            <a:r>
              <a:rPr lang="en-US" dirty="0"/>
              <a:t>framework for flash floods. A great background read on the Lexicon and the research / evolution of</a:t>
            </a:r>
          </a:p>
          <a:p>
            <a:pPr marL="457200" lvl="0" indent="0" algn="l" rtl="0">
              <a:lnSpc>
                <a:spcPct val="100000"/>
              </a:lnSpc>
              <a:spcBef>
                <a:spcPts val="0"/>
              </a:spcBef>
              <a:spcAft>
                <a:spcPts val="0"/>
              </a:spcAft>
              <a:buNone/>
            </a:pPr>
            <a:r>
              <a:rPr lang="en-US" dirty="0"/>
              <a:t>flood warnings can be found here. Finally, DHS Science and Technology Directorate has had an effort</a:t>
            </a:r>
          </a:p>
          <a:p>
            <a:pPr marL="457200" lvl="0" indent="0" algn="l" rtl="0">
              <a:lnSpc>
                <a:spcPct val="100000"/>
              </a:lnSpc>
              <a:spcBef>
                <a:spcPts val="0"/>
              </a:spcBef>
              <a:spcAft>
                <a:spcPts val="0"/>
              </a:spcAft>
              <a:buNone/>
            </a:pPr>
            <a:r>
              <a:rPr lang="en-US" dirty="0"/>
              <a:t>since 2016 focusing on the development and commercialization of low-cost flood sensors. A facts sheet</a:t>
            </a:r>
          </a:p>
          <a:p>
            <a:pPr marL="457200" lvl="0" indent="0" algn="l" rtl="0">
              <a:lnSpc>
                <a:spcPct val="100000"/>
              </a:lnSpc>
              <a:spcBef>
                <a:spcPts val="0"/>
              </a:spcBef>
              <a:spcAft>
                <a:spcPts val="0"/>
              </a:spcAft>
              <a:buNone/>
            </a:pPr>
            <a:r>
              <a:rPr lang="en-US" dirty="0"/>
              <a:t>can be found here.</a:t>
            </a:r>
          </a:p>
          <a:p>
            <a:pPr marL="457200" lvl="0" indent="0" algn="l" rtl="0">
              <a:lnSpc>
                <a:spcPct val="100000"/>
              </a:lnSpc>
              <a:spcBef>
                <a:spcPts val="0"/>
              </a:spcBef>
              <a:spcAft>
                <a:spcPts val="0"/>
              </a:spcAft>
              <a:buNone/>
            </a:pPr>
            <a:endParaRPr lang="en-US" dirty="0"/>
          </a:p>
          <a:p>
            <a:pPr marL="457200" lvl="0" indent="0" algn="l" rtl="0">
              <a:lnSpc>
                <a:spcPct val="100000"/>
              </a:lnSpc>
              <a:spcBef>
                <a:spcPts val="0"/>
              </a:spcBef>
              <a:spcAft>
                <a:spcPts val="0"/>
              </a:spcAft>
              <a:buNone/>
            </a:pPr>
            <a:r>
              <a:rPr lang="en-US" dirty="0"/>
              <a:t>In short, the development of tailored flood warning systems (defined here as a network of technologies</a:t>
            </a:r>
          </a:p>
          <a:p>
            <a:pPr marL="457200" lvl="0" indent="0" algn="l" rtl="0">
              <a:lnSpc>
                <a:spcPct val="100000"/>
              </a:lnSpc>
              <a:spcBef>
                <a:spcPts val="0"/>
              </a:spcBef>
              <a:spcAft>
                <a:spcPts val="0"/>
              </a:spcAft>
              <a:buNone/>
            </a:pPr>
            <a:r>
              <a:rPr lang="en-US" dirty="0"/>
              <a:t>and procedures designed to monitor and alert individuals and authorities about potential flooding,</a:t>
            </a:r>
          </a:p>
          <a:p>
            <a:pPr marL="457200" lvl="0" indent="0" algn="l" rtl="0">
              <a:lnSpc>
                <a:spcPct val="100000"/>
              </a:lnSpc>
              <a:spcBef>
                <a:spcPts val="0"/>
              </a:spcBef>
              <a:spcAft>
                <a:spcPts val="0"/>
              </a:spcAft>
              <a:buNone/>
            </a:pPr>
            <a:r>
              <a:rPr lang="en-US" dirty="0"/>
              <a:t>allowing for timely response and mitigation efforts) has never been easier or more customizable to</a:t>
            </a:r>
          </a:p>
          <a:p>
            <a:pPr marL="457200" lvl="0" indent="0" algn="l" rtl="0">
              <a:lnSpc>
                <a:spcPct val="100000"/>
              </a:lnSpc>
              <a:spcBef>
                <a:spcPts val="0"/>
              </a:spcBef>
              <a:spcAft>
                <a:spcPts val="0"/>
              </a:spcAft>
              <a:buNone/>
            </a:pPr>
            <a:r>
              <a:rPr lang="en-US" dirty="0"/>
              <a:t>specific situations than it is today.</a:t>
            </a:r>
          </a:p>
          <a:p>
            <a:pPr marL="457200" lvl="0" indent="0" algn="l" rtl="0">
              <a:lnSpc>
                <a:spcPct val="100000"/>
              </a:lnSpc>
              <a:spcBef>
                <a:spcPts val="0"/>
              </a:spcBef>
              <a:spcAft>
                <a:spcPts val="0"/>
              </a:spcAft>
              <a:buNone/>
            </a:pPr>
            <a:endParaRPr lang="en-US" dirty="0"/>
          </a:p>
          <a:p>
            <a:pPr marL="457200" lvl="0" indent="0" algn="l" rtl="0">
              <a:lnSpc>
                <a:spcPct val="100000"/>
              </a:lnSpc>
              <a:spcBef>
                <a:spcPts val="0"/>
              </a:spcBef>
              <a:spcAft>
                <a:spcPts val="0"/>
              </a:spcAft>
              <a:buNone/>
            </a:pPr>
            <a:r>
              <a:rPr lang="en-US" dirty="0"/>
              <a:t>3. EAPs for flash flooding in campgrounds are non-existent or insufficient. An internet review of several</a:t>
            </a:r>
          </a:p>
          <a:p>
            <a:pPr marL="457200" lvl="0" indent="0" algn="l" rtl="0">
              <a:lnSpc>
                <a:spcPct val="100000"/>
              </a:lnSpc>
              <a:spcBef>
                <a:spcPts val="0"/>
              </a:spcBef>
              <a:spcAft>
                <a:spcPts val="0"/>
              </a:spcAft>
              <a:buNone/>
            </a:pPr>
            <a:r>
              <a:rPr lang="en-US" dirty="0"/>
              <a:t>available EAPs for campgrounds or RV parks shows a tendency for flash floods to be lumped in with</a:t>
            </a:r>
          </a:p>
          <a:p>
            <a:pPr marL="457200" lvl="0" indent="0" algn="l" rtl="0">
              <a:lnSpc>
                <a:spcPct val="100000"/>
              </a:lnSpc>
              <a:spcBef>
                <a:spcPts val="0"/>
              </a:spcBef>
              <a:spcAft>
                <a:spcPts val="0"/>
              </a:spcAft>
              <a:buNone/>
            </a:pPr>
            <a:r>
              <a:rPr lang="en-US" dirty="0"/>
              <a:t>severe weather events. Flash flooding as a hazard must be broken out from generic severe weather</a:t>
            </a:r>
          </a:p>
          <a:p>
            <a:pPr marL="457200" lvl="0" indent="0" algn="l" rtl="0">
              <a:lnSpc>
                <a:spcPct val="100000"/>
              </a:lnSpc>
              <a:spcBef>
                <a:spcPts val="0"/>
              </a:spcBef>
              <a:spcAft>
                <a:spcPts val="0"/>
              </a:spcAft>
              <a:buNone/>
            </a:pPr>
            <a:r>
              <a:rPr lang="en-US" dirty="0"/>
              <a:t>events and need to have automatic triggers and specific evacuation routes/points. For example, the</a:t>
            </a:r>
          </a:p>
          <a:p>
            <a:pPr marL="457200" lvl="0" indent="0" algn="l" rtl="0">
              <a:lnSpc>
                <a:spcPct val="100000"/>
              </a:lnSpc>
              <a:spcBef>
                <a:spcPts val="0"/>
              </a:spcBef>
              <a:spcAft>
                <a:spcPts val="0"/>
              </a:spcAft>
              <a:buNone/>
            </a:pPr>
            <a:r>
              <a:rPr lang="en-US" dirty="0"/>
              <a:t>evacuation/shelter point for a tornado – the lowest part of a building for example – will get you killed in</a:t>
            </a:r>
          </a:p>
          <a:p>
            <a:pPr marL="457200" lvl="0" indent="0" algn="l" rtl="0">
              <a:lnSpc>
                <a:spcPct val="100000"/>
              </a:lnSpc>
              <a:spcBef>
                <a:spcPts val="0"/>
              </a:spcBef>
              <a:spcAft>
                <a:spcPts val="0"/>
              </a:spcAft>
              <a:buNone/>
            </a:pPr>
            <a:r>
              <a:rPr lang="en-US" dirty="0"/>
              <a:t>a flash flood. In an informal review done on several EAPs for campgrounds and RV parks – while some</a:t>
            </a:r>
          </a:p>
          <a:p>
            <a:pPr marL="457200" lvl="0" indent="0" algn="l" rtl="0">
              <a:lnSpc>
                <a:spcPct val="100000"/>
              </a:lnSpc>
              <a:spcBef>
                <a:spcPts val="0"/>
              </a:spcBef>
              <a:spcAft>
                <a:spcPts val="0"/>
              </a:spcAft>
              <a:buNone/>
            </a:pPr>
            <a:r>
              <a:rPr lang="en-US" dirty="0"/>
              <a:t>features of an effective EAP are present – there seem to be none that have all elements of what an</a:t>
            </a:r>
          </a:p>
          <a:p>
            <a:pPr marL="457200" lvl="0" indent="0" algn="l" rtl="0">
              <a:lnSpc>
                <a:spcPct val="100000"/>
              </a:lnSpc>
              <a:spcBef>
                <a:spcPts val="0"/>
              </a:spcBef>
              <a:spcAft>
                <a:spcPts val="0"/>
              </a:spcAft>
              <a:buNone/>
            </a:pPr>
            <a:r>
              <a:rPr lang="en-US" dirty="0"/>
              <a:t>effective EAP should have. The General Camp Emergency Action Procedures for the Girl Scouts Rivers</a:t>
            </a:r>
          </a:p>
          <a:p>
            <a:pPr marL="457200" lvl="0" indent="0" algn="l" rtl="0">
              <a:lnSpc>
                <a:spcPct val="100000"/>
              </a:lnSpc>
              <a:spcBef>
                <a:spcPts val="0"/>
              </a:spcBef>
              <a:spcAft>
                <a:spcPts val="0"/>
              </a:spcAft>
              <a:buNone/>
            </a:pPr>
            <a:r>
              <a:rPr lang="en-US" dirty="0"/>
              <a:t>Valley (Minnesota) has one of the better existing EAPs based on the internet review of available EAPs.</a:t>
            </a:r>
          </a:p>
          <a:p>
            <a:pPr marL="457200" lvl="0" indent="0" algn="l" rtl="0">
              <a:lnSpc>
                <a:spcPct val="100000"/>
              </a:lnSpc>
              <a:spcBef>
                <a:spcPts val="0"/>
              </a:spcBef>
              <a:spcAft>
                <a:spcPts val="0"/>
              </a:spcAft>
              <a:buNone/>
            </a:pPr>
            <a:endParaRPr lang="en-US" dirty="0"/>
          </a:p>
          <a:p>
            <a:pPr marL="457200" lvl="0" indent="0" algn="l" rtl="0">
              <a:lnSpc>
                <a:spcPct val="100000"/>
              </a:lnSpc>
              <a:spcBef>
                <a:spcPts val="0"/>
              </a:spcBef>
              <a:spcAft>
                <a:spcPts val="0"/>
              </a:spcAft>
              <a:buNone/>
            </a:pPr>
            <a:r>
              <a:rPr lang="en-US" dirty="0"/>
              <a:t>4. EAPs must be exercised with all responsible staff and campers so that it becomes automatic in the</a:t>
            </a:r>
          </a:p>
          <a:p>
            <a:pPr marL="457200" lvl="0" indent="0" algn="l" rtl="0">
              <a:lnSpc>
                <a:spcPct val="100000"/>
              </a:lnSpc>
              <a:spcBef>
                <a:spcPts val="0"/>
              </a:spcBef>
              <a:spcAft>
                <a:spcPts val="0"/>
              </a:spcAft>
              <a:buNone/>
            </a:pPr>
            <a:r>
              <a:rPr lang="en-US" dirty="0"/>
              <a:t>case of an unexpected, middle-of-the-night event. Based numerous articles, it appears that in Camp</a:t>
            </a:r>
          </a:p>
          <a:p>
            <a:pPr marL="457200" lvl="0" indent="0" algn="l" rtl="0">
              <a:lnSpc>
                <a:spcPct val="100000"/>
              </a:lnSpc>
              <a:spcBef>
                <a:spcPts val="0"/>
              </a:spcBef>
              <a:spcAft>
                <a:spcPts val="0"/>
              </a:spcAft>
              <a:buNone/>
            </a:pPr>
            <a:r>
              <a:rPr lang="en-US" dirty="0"/>
              <a:t>Mystic and nearby Camp La Junta the staff were not familiar (note: no article specifically said this – it is</a:t>
            </a:r>
          </a:p>
          <a:p>
            <a:pPr marL="457200" lvl="0" indent="0" algn="l" rtl="0">
              <a:lnSpc>
                <a:spcPct val="100000"/>
              </a:lnSpc>
              <a:spcBef>
                <a:spcPts val="0"/>
              </a:spcBef>
              <a:spcAft>
                <a:spcPts val="0"/>
              </a:spcAft>
              <a:buNone/>
            </a:pPr>
            <a:r>
              <a:rPr lang="en-US" dirty="0"/>
              <a:t>a conclusion based on those articles).</a:t>
            </a:r>
          </a:p>
          <a:p>
            <a:pPr marL="457200" lvl="0" indent="0" algn="l" rtl="0">
              <a:lnSpc>
                <a:spcPct val="100000"/>
              </a:lnSpc>
              <a:spcBef>
                <a:spcPts val="0"/>
              </a:spcBef>
              <a:spcAft>
                <a:spcPts val="0"/>
              </a:spcAft>
              <a:buNone/>
            </a:pPr>
            <a:endParaRPr lang="en-US" dirty="0"/>
          </a:p>
          <a:p>
            <a:pPr marL="457200" lvl="0" indent="0" algn="l" rtl="0">
              <a:lnSpc>
                <a:spcPct val="100000"/>
              </a:lnSpc>
              <a:spcBef>
                <a:spcPts val="0"/>
              </a:spcBef>
              <a:spcAft>
                <a:spcPts val="0"/>
              </a:spcAft>
              <a:buNone/>
            </a:pPr>
            <a:r>
              <a:rPr lang="en-US" dirty="0"/>
              <a:t>One underutilized exercise approach that is core to emergency management and would seem to be</a:t>
            </a:r>
          </a:p>
          <a:p>
            <a:pPr marL="457200" lvl="0" indent="0" algn="l" rtl="0">
              <a:lnSpc>
                <a:spcPct val="100000"/>
              </a:lnSpc>
              <a:spcBef>
                <a:spcPts val="0"/>
              </a:spcBef>
              <a:spcAft>
                <a:spcPts val="0"/>
              </a:spcAft>
              <a:buNone/>
            </a:pPr>
            <a:r>
              <a:rPr lang="en-US" dirty="0"/>
              <a:t>helpful here – either to develop or improve EAPs and/or to facilitate better awareness of the flood</a:t>
            </a:r>
          </a:p>
          <a:p>
            <a:pPr marL="457200" lvl="0" indent="0" algn="l" rtl="0">
              <a:lnSpc>
                <a:spcPct val="100000"/>
              </a:lnSpc>
              <a:spcBef>
                <a:spcPts val="0"/>
              </a:spcBef>
              <a:spcAft>
                <a:spcPts val="0"/>
              </a:spcAft>
              <a:buNone/>
            </a:pPr>
            <a:r>
              <a:rPr lang="en-US" dirty="0"/>
              <a:t>hazard and EAP - is a tabletop exercise. A tabletop exercise (TTX) is a discussion-based simulation used</a:t>
            </a:r>
          </a:p>
          <a:p>
            <a:pPr marL="457200" lvl="0" indent="0" algn="l" rtl="0">
              <a:lnSpc>
                <a:spcPct val="100000"/>
              </a:lnSpc>
              <a:spcBef>
                <a:spcPts val="0"/>
              </a:spcBef>
              <a:spcAft>
                <a:spcPts val="0"/>
              </a:spcAft>
              <a:buNone/>
            </a:pPr>
            <a:r>
              <a:rPr lang="en-US" dirty="0"/>
              <a:t>to evaluate and improve emergency response plans. It involves a facilitated discussion where</a:t>
            </a:r>
          </a:p>
          <a:p>
            <a:pPr marL="457200" lvl="0" indent="0" algn="l" rtl="0">
              <a:lnSpc>
                <a:spcPct val="100000"/>
              </a:lnSpc>
              <a:spcBef>
                <a:spcPts val="0"/>
              </a:spcBef>
              <a:spcAft>
                <a:spcPts val="0"/>
              </a:spcAft>
              <a:buNone/>
            </a:pPr>
            <a:r>
              <a:rPr lang="en-US" dirty="0"/>
              <a:t>participants analyze a hypothetical hazard scenario, identify potential problems, and develop solutions,</a:t>
            </a:r>
          </a:p>
          <a:p>
            <a:pPr marL="457200" lvl="0" indent="0" algn="l" rtl="0">
              <a:lnSpc>
                <a:spcPct val="100000"/>
              </a:lnSpc>
              <a:spcBef>
                <a:spcPts val="0"/>
              </a:spcBef>
              <a:spcAft>
                <a:spcPts val="0"/>
              </a:spcAft>
              <a:buNone/>
            </a:pPr>
            <a:r>
              <a:rPr lang="en-US" dirty="0"/>
              <a:t>all within a low-stress, informal environment. The development of a tabletop exercise focused on</a:t>
            </a:r>
          </a:p>
          <a:p>
            <a:pPr marL="457200" lvl="0" indent="0" algn="l" rtl="0">
              <a:lnSpc>
                <a:spcPct val="100000"/>
              </a:lnSpc>
              <a:spcBef>
                <a:spcPts val="0"/>
              </a:spcBef>
              <a:spcAft>
                <a:spcPts val="0"/>
              </a:spcAft>
              <a:buNone/>
            </a:pPr>
            <a:r>
              <a:rPr lang="en-US" dirty="0"/>
              <a:t>campgrounds dealing with a middle of the night flash flood would seem to be helpful.</a:t>
            </a:r>
          </a:p>
          <a:p>
            <a:pPr marL="457200" lvl="0" indent="0" algn="l" rtl="0">
              <a:lnSpc>
                <a:spcPct val="100000"/>
              </a:lnSpc>
              <a:spcBef>
                <a:spcPts val="0"/>
              </a:spcBef>
              <a:spcAft>
                <a:spcPts val="0"/>
              </a:spcAft>
              <a:buNone/>
            </a:pPr>
            <a:endParaRPr lang="en-US" dirty="0"/>
          </a:p>
          <a:p>
            <a:pPr marL="457200" lvl="0" indent="0" algn="l" rtl="0">
              <a:lnSpc>
                <a:spcPct val="100000"/>
              </a:lnSpc>
              <a:spcBef>
                <a:spcPts val="0"/>
              </a:spcBef>
              <a:spcAft>
                <a:spcPts val="0"/>
              </a:spcAft>
              <a:buNone/>
            </a:pPr>
            <a:r>
              <a:rPr lang="en-US" dirty="0"/>
              <a:t>5. Parents are almost entirely unaware of a camp’s flood risk or whether or not a camp has effective</a:t>
            </a:r>
          </a:p>
          <a:p>
            <a:pPr marL="457200" lvl="0" indent="0" algn="l" rtl="0">
              <a:lnSpc>
                <a:spcPct val="100000"/>
              </a:lnSpc>
              <a:spcBef>
                <a:spcPts val="0"/>
              </a:spcBef>
              <a:spcAft>
                <a:spcPts val="0"/>
              </a:spcAft>
              <a:buNone/>
            </a:pPr>
            <a:r>
              <a:rPr lang="en-US" dirty="0"/>
              <a:t>emergency plans. ASFPM participated in several interviews discussing this point including this one from</a:t>
            </a:r>
          </a:p>
          <a:p>
            <a:pPr marL="457200" lvl="0" indent="0" algn="l" rtl="0">
              <a:lnSpc>
                <a:spcPct val="100000"/>
              </a:lnSpc>
              <a:spcBef>
                <a:spcPts val="0"/>
              </a:spcBef>
              <a:spcAft>
                <a:spcPts val="0"/>
              </a:spcAft>
              <a:buNone/>
            </a:pPr>
            <a:r>
              <a:rPr lang="en-US" dirty="0"/>
              <a:t>NPR. It is clear that not only should parents be more educated but by asking campgrounds the right</a:t>
            </a:r>
          </a:p>
          <a:p>
            <a:pPr marL="457200" lvl="0" indent="0" algn="l" rtl="0">
              <a:lnSpc>
                <a:spcPct val="100000"/>
              </a:lnSpc>
              <a:spcBef>
                <a:spcPts val="0"/>
              </a:spcBef>
              <a:spcAft>
                <a:spcPts val="0"/>
              </a:spcAft>
              <a:buNone/>
            </a:pPr>
            <a:r>
              <a:rPr lang="en-US" dirty="0"/>
              <a:t>questions it will certainly prompt campground owners to ensure that their EAPs are updated and that</a:t>
            </a:r>
          </a:p>
          <a:p>
            <a:pPr marL="457200" lvl="0" indent="0" algn="l" rtl="0">
              <a:lnSpc>
                <a:spcPct val="100000"/>
              </a:lnSpc>
              <a:spcBef>
                <a:spcPts val="0"/>
              </a:spcBef>
              <a:spcAft>
                <a:spcPts val="0"/>
              </a:spcAft>
              <a:buNone/>
            </a:pPr>
            <a:r>
              <a:rPr lang="en-US" dirty="0"/>
              <a:t>there is awareness of them.</a:t>
            </a:r>
            <a:endParaRPr dirty="0"/>
          </a:p>
        </p:txBody>
      </p:sp>
      <p:sp>
        <p:nvSpPr>
          <p:cNvPr id="127" name="Google Shape;127;ga3bfb8874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9440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a3bfb88746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r>
              <a:rPr lang="en-US" dirty="0"/>
              <a:t>The development of tailored flood warning systems (defined here as a network of technologies and procedures designed to monitor and alert individuals and authorities about potential flooding, allowing for timely response and mitigation efforts) has never been easier or more customizable to</a:t>
            </a:r>
          </a:p>
          <a:p>
            <a:pPr marL="457200" lvl="0" indent="0" algn="l" rtl="0">
              <a:lnSpc>
                <a:spcPct val="100000"/>
              </a:lnSpc>
              <a:spcBef>
                <a:spcPts val="0"/>
              </a:spcBef>
              <a:spcAft>
                <a:spcPts val="0"/>
              </a:spcAft>
              <a:buNone/>
            </a:pPr>
            <a:r>
              <a:rPr lang="en-US" dirty="0"/>
              <a:t>specific situations than it is today.</a:t>
            </a:r>
            <a:endParaRPr dirty="0"/>
          </a:p>
        </p:txBody>
      </p:sp>
      <p:sp>
        <p:nvSpPr>
          <p:cNvPr id="127" name="Google Shape;127;ga3bfb8874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91398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9126BC-661E-4263-A414-C3B602CE53D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85A5D3-59FB-4291-87F2-67AB6CCED70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68AB6C-962E-49B1-9C78-FB80741157B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45C19A-138A-4E96-9F40-1259C1DB028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25963"/>
          </a:xfrm>
        </p:spPr>
        <p:txBody>
          <a:bodyPr/>
          <a:lstStyle/>
          <a:p>
            <a:pPr lvl="0"/>
            <a:r>
              <a:rPr lang="en-US" noProof="0"/>
              <a:t>Click icon to add SmartArt graphic</a:t>
            </a:r>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C18EBD-7DEF-4FBC-A644-5B1C355AB66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A9B894-B261-4EA2-9461-B56A7ED9BE5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97280" y="758952"/>
            <a:ext cx="10058400" cy="3566160"/>
          </a:xfrm>
        </p:spPr>
        <p:txBody>
          <a:bodyPr anchor="b">
            <a:normAutofit/>
          </a:bodyPr>
          <a:lstStyle>
            <a:lvl1pPr algn="l">
              <a:lnSpc>
                <a:spcPct val="85000"/>
              </a:lnSpc>
              <a:defRPr sz="4500" b="1" spc="-38" baseline="0">
                <a:solidFill>
                  <a:srgbClr val="003852"/>
                </a:solidFill>
              </a:defRPr>
            </a:lvl1pPr>
          </a:lstStyle>
          <a:p>
            <a:r>
              <a:rPr lang="en-US" dirty="0"/>
              <a:t>This is the title of your presentation</a:t>
            </a:r>
          </a:p>
        </p:txBody>
      </p:sp>
      <p:sp>
        <p:nvSpPr>
          <p:cNvPr id="3" name="Subtitle 2"/>
          <p:cNvSpPr>
            <a:spLocks noGrp="1"/>
          </p:cNvSpPr>
          <p:nvPr>
            <p:ph type="subTitle" idx="1" hasCustomPrompt="1"/>
          </p:nvPr>
        </p:nvSpPr>
        <p:spPr>
          <a:xfrm>
            <a:off x="1100051" y="4455621"/>
            <a:ext cx="10058400" cy="1143000"/>
          </a:xfrm>
        </p:spPr>
        <p:txBody>
          <a:bodyPr lIns="91440" rIns="91440">
            <a:normAutofit/>
          </a:bodyPr>
          <a:lstStyle>
            <a:lvl1pPr marL="0" indent="0" algn="l">
              <a:buNone/>
              <a:defRPr sz="2100" b="1" cap="none" spc="150" baseline="0">
                <a:solidFill>
                  <a:srgbClr val="007DB2"/>
                </a:solidFill>
                <a:latin typeface="+mj-lt"/>
              </a:defRPr>
            </a:lvl1pPr>
            <a:lvl2pPr marL="342892" indent="0" algn="ctr">
              <a:buNone/>
              <a:defRPr sz="1800"/>
            </a:lvl2pPr>
            <a:lvl3pPr marL="685783" indent="0" algn="ctr">
              <a:buNone/>
              <a:defRPr sz="1800"/>
            </a:lvl3pPr>
            <a:lvl4pPr marL="1028675" indent="0" algn="ctr">
              <a:buNone/>
              <a:defRPr sz="1500"/>
            </a:lvl4pPr>
            <a:lvl5pPr marL="1371566" indent="0" algn="ctr">
              <a:buNone/>
              <a:defRPr sz="1500"/>
            </a:lvl5pPr>
            <a:lvl6pPr marL="1714457" indent="0" algn="ctr">
              <a:buNone/>
              <a:defRPr sz="1500"/>
            </a:lvl6pPr>
            <a:lvl7pPr marL="2057348" indent="0" algn="ctr">
              <a:buNone/>
              <a:defRPr sz="1500"/>
            </a:lvl7pPr>
            <a:lvl8pPr marL="2400240" indent="0" algn="ctr">
              <a:buNone/>
              <a:defRPr sz="1500"/>
            </a:lvl8pPr>
            <a:lvl9pPr marL="2743132" indent="0" algn="ctr">
              <a:buNone/>
              <a:defRPr sz="1500"/>
            </a:lvl9pPr>
          </a:lstStyle>
          <a:p>
            <a:r>
              <a:rPr lang="en-US" dirty="0"/>
              <a:t>This is a subtitle and/or your name and credentials (and name of conference w/ date?)</a:t>
            </a:r>
          </a:p>
        </p:txBody>
      </p:sp>
      <p:sp>
        <p:nvSpPr>
          <p:cNvPr id="12" name="Rectangle 11">
            <a:extLst>
              <a:ext uri="{FF2B5EF4-FFF2-40B4-BE49-F238E27FC236}">
                <a16:creationId xmlns:a16="http://schemas.microsoft.com/office/drawing/2014/main" id="{B4AC158F-D81B-49BA-907E-5D356AB8CA55}"/>
              </a:ext>
            </a:extLst>
          </p:cNvPr>
          <p:cNvSpPr/>
          <p:nvPr userDrawn="1"/>
        </p:nvSpPr>
        <p:spPr>
          <a:xfrm>
            <a:off x="-76200" y="5712293"/>
            <a:ext cx="12344400" cy="11457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9D166C7-362C-4296-9C36-0F01E2B446C6}"/>
              </a:ext>
            </a:extLst>
          </p:cNvPr>
          <p:cNvCxnSpPr/>
          <p:nvPr userDrawn="1"/>
        </p:nvCxnSpPr>
        <p:spPr>
          <a:xfrm>
            <a:off x="-76200" y="5712291"/>
            <a:ext cx="12344400" cy="0"/>
          </a:xfrm>
          <a:prstGeom prst="line">
            <a:avLst/>
          </a:prstGeom>
          <a:ln w="34925">
            <a:solidFill>
              <a:srgbClr val="007DB2"/>
            </a:solidFill>
          </a:ln>
        </p:spPr>
        <p:style>
          <a:lnRef idx="3">
            <a:schemeClr val="accent1"/>
          </a:lnRef>
          <a:fillRef idx="0">
            <a:schemeClr val="accent1"/>
          </a:fillRef>
          <a:effectRef idx="2">
            <a:schemeClr val="accent1"/>
          </a:effectRef>
          <a:fontRef idx="minor">
            <a:schemeClr val="tx1"/>
          </a:fontRef>
        </p:style>
      </p:cxnSp>
      <p:sp>
        <p:nvSpPr>
          <p:cNvPr id="4" name="Footer Placeholder 3">
            <a:extLst>
              <a:ext uri="{FF2B5EF4-FFF2-40B4-BE49-F238E27FC236}">
                <a16:creationId xmlns:a16="http://schemas.microsoft.com/office/drawing/2014/main" id="{D0A2FB53-AD64-4DB3-B16A-EBEF506095B9}"/>
              </a:ext>
            </a:extLst>
          </p:cNvPr>
          <p:cNvSpPr>
            <a:spLocks noGrp="1"/>
          </p:cNvSpPr>
          <p:nvPr>
            <p:ph type="ftr" sz="quarter" idx="10"/>
          </p:nvPr>
        </p:nvSpPr>
        <p:spPr/>
        <p:txBody>
          <a:bodyPr/>
          <a:lstStyle/>
          <a:p>
            <a:r>
              <a:rPr lang="en-US"/>
              <a:t>This is the caption text.</a:t>
            </a:r>
          </a:p>
          <a:p>
            <a:r>
              <a:rPr lang="en-US"/>
              <a:t>This is a second line.</a:t>
            </a:r>
            <a:endParaRPr lang="en-US" dirty="0"/>
          </a:p>
        </p:txBody>
      </p:sp>
    </p:spTree>
    <p:extLst>
      <p:ext uri="{BB962C8B-B14F-4D97-AF65-F5344CB8AC3E}">
        <p14:creationId xmlns:p14="http://schemas.microsoft.com/office/powerpoint/2010/main" val="231945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solidFill>
                  <a:srgbClr val="00385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585858"/>
                </a:solidFill>
              </a:defRPr>
            </a:lvl1pPr>
            <a:lvl2pPr>
              <a:defRPr>
                <a:solidFill>
                  <a:srgbClr val="585858"/>
                </a:solidFill>
              </a:defRPr>
            </a:lvl2pPr>
            <a:lvl3pPr>
              <a:defRPr>
                <a:solidFill>
                  <a:srgbClr val="585858"/>
                </a:solidFill>
              </a:defRPr>
            </a:lvl3pPr>
            <a:lvl4pPr>
              <a:defRPr>
                <a:solidFill>
                  <a:srgbClr val="585858"/>
                </a:solidFill>
              </a:defRPr>
            </a:lvl4pPr>
            <a:lvl5pPr>
              <a:defRPr>
                <a:solidFill>
                  <a:srgbClr val="58585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F744F32F-EAC1-42E1-B3BB-2C5A2A8A38BA}"/>
              </a:ext>
            </a:extLst>
          </p:cNvPr>
          <p:cNvSpPr>
            <a:spLocks noGrp="1"/>
          </p:cNvSpPr>
          <p:nvPr>
            <p:ph type="ftr" sz="quarter" idx="10"/>
          </p:nvPr>
        </p:nvSpPr>
        <p:spPr/>
        <p:txBody>
          <a:bodyPr/>
          <a:lstStyle/>
          <a:p>
            <a:r>
              <a:rPr lang="en-US"/>
              <a:t>This is the caption text.</a:t>
            </a:r>
          </a:p>
          <a:p>
            <a:r>
              <a:rPr lang="en-US"/>
              <a:t>This is a second line.</a:t>
            </a:r>
            <a:endParaRPr lang="en-US" dirty="0"/>
          </a:p>
        </p:txBody>
      </p:sp>
    </p:spTree>
    <p:extLst>
      <p:ext uri="{BB962C8B-B14F-4D97-AF65-F5344CB8AC3E}">
        <p14:creationId xmlns:p14="http://schemas.microsoft.com/office/powerpoint/2010/main" val="616233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mp; Content w/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solidFill>
                  <a:srgbClr val="00385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585858"/>
                </a:solidFill>
              </a:defRPr>
            </a:lvl1pPr>
            <a:lvl2pPr>
              <a:defRPr>
                <a:solidFill>
                  <a:srgbClr val="585858"/>
                </a:solidFill>
              </a:defRPr>
            </a:lvl2pPr>
            <a:lvl3pPr>
              <a:defRPr>
                <a:solidFill>
                  <a:srgbClr val="585858"/>
                </a:solidFill>
              </a:defRPr>
            </a:lvl3pPr>
            <a:lvl4pPr>
              <a:defRPr>
                <a:solidFill>
                  <a:srgbClr val="585858"/>
                </a:solidFill>
              </a:defRPr>
            </a:lvl4pPr>
            <a:lvl5pPr>
              <a:defRPr>
                <a:solidFill>
                  <a:srgbClr val="58585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779146CA-6262-4328-87EC-AE2A8310A26D}"/>
              </a:ext>
            </a:extLst>
          </p:cNvPr>
          <p:cNvSpPr>
            <a:spLocks noGrp="1"/>
          </p:cNvSpPr>
          <p:nvPr>
            <p:ph type="ftr" sz="quarter" idx="10"/>
          </p:nvPr>
        </p:nvSpPr>
        <p:spPr/>
        <p:txBody>
          <a:bodyPr/>
          <a:lstStyle/>
          <a:p>
            <a:r>
              <a:rPr lang="en-US"/>
              <a:t>This is the caption text.</a:t>
            </a:r>
          </a:p>
          <a:p>
            <a:r>
              <a:rPr lang="en-US"/>
              <a:t>This is a second line.</a:t>
            </a:r>
            <a:endParaRPr lang="en-US" dirty="0"/>
          </a:p>
        </p:txBody>
      </p:sp>
    </p:spTree>
    <p:extLst>
      <p:ext uri="{BB962C8B-B14F-4D97-AF65-F5344CB8AC3E}">
        <p14:creationId xmlns:p14="http://schemas.microsoft.com/office/powerpoint/2010/main" val="2535285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7280" y="758952"/>
            <a:ext cx="10058400" cy="3566160"/>
          </a:xfrm>
        </p:spPr>
        <p:txBody>
          <a:bodyPr anchor="b" anchorCtr="0">
            <a:normAutofit/>
          </a:bodyPr>
          <a:lstStyle>
            <a:lvl1pPr>
              <a:lnSpc>
                <a:spcPct val="85000"/>
              </a:lnSpc>
              <a:defRPr sz="4500" b="0" baseline="0">
                <a:solidFill>
                  <a:srgbClr val="003852"/>
                </a:solidFill>
              </a:defRPr>
            </a:lvl1pPr>
          </a:lstStyle>
          <a:p>
            <a:r>
              <a:rPr lang="en-US" dirty="0"/>
              <a:t>This is the title of this section</a:t>
            </a:r>
          </a:p>
        </p:txBody>
      </p:sp>
      <p:sp>
        <p:nvSpPr>
          <p:cNvPr id="3" name="Text Placeholder 2"/>
          <p:cNvSpPr>
            <a:spLocks noGrp="1"/>
          </p:cNvSpPr>
          <p:nvPr>
            <p:ph type="body" idx="1" hasCustomPrompt="1"/>
          </p:nvPr>
        </p:nvSpPr>
        <p:spPr>
          <a:xfrm>
            <a:off x="1097280" y="4453128"/>
            <a:ext cx="10058400" cy="1143000"/>
          </a:xfrm>
        </p:spPr>
        <p:txBody>
          <a:bodyPr lIns="91440" rIns="91440" anchor="t" anchorCtr="0">
            <a:normAutofit/>
          </a:bodyPr>
          <a:lstStyle>
            <a:lvl1pPr marL="0" indent="0">
              <a:buNone/>
              <a:defRPr sz="2100" cap="none" spc="150" baseline="0">
                <a:solidFill>
                  <a:srgbClr val="007DB2"/>
                </a:solidFill>
                <a:latin typeface="+mj-lt"/>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dirty="0"/>
              <a:t>This is the subtitle of this section</a:t>
            </a:r>
          </a:p>
        </p:txBody>
      </p:sp>
      <p:sp>
        <p:nvSpPr>
          <p:cNvPr id="11" name="Rectangle 10">
            <a:extLst>
              <a:ext uri="{FF2B5EF4-FFF2-40B4-BE49-F238E27FC236}">
                <a16:creationId xmlns:a16="http://schemas.microsoft.com/office/drawing/2014/main" id="{F24B96B6-5DA4-48E1-8013-B4AA23461C23}"/>
              </a:ext>
            </a:extLst>
          </p:cNvPr>
          <p:cNvSpPr/>
          <p:nvPr userDrawn="1"/>
        </p:nvSpPr>
        <p:spPr>
          <a:xfrm>
            <a:off x="-76200" y="5712293"/>
            <a:ext cx="12344400" cy="11457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1BB4D798-8BDB-4117-91CF-8EEA95FE4EAC}"/>
              </a:ext>
            </a:extLst>
          </p:cNvPr>
          <p:cNvCxnSpPr/>
          <p:nvPr userDrawn="1"/>
        </p:nvCxnSpPr>
        <p:spPr>
          <a:xfrm>
            <a:off x="-76200" y="5712291"/>
            <a:ext cx="12344400" cy="0"/>
          </a:xfrm>
          <a:prstGeom prst="line">
            <a:avLst/>
          </a:prstGeom>
          <a:ln w="34925">
            <a:solidFill>
              <a:srgbClr val="007DB2"/>
            </a:solidFill>
          </a:ln>
        </p:spPr>
        <p:style>
          <a:lnRef idx="3">
            <a:schemeClr val="accent1"/>
          </a:lnRef>
          <a:fillRef idx="0">
            <a:schemeClr val="accent1"/>
          </a:fillRef>
          <a:effectRef idx="2">
            <a:schemeClr val="accent1"/>
          </a:effectRef>
          <a:fontRef idx="minor">
            <a:schemeClr val="tx1"/>
          </a:fontRef>
        </p:style>
      </p:cxnSp>
      <p:sp>
        <p:nvSpPr>
          <p:cNvPr id="4" name="Footer Placeholder 3">
            <a:extLst>
              <a:ext uri="{FF2B5EF4-FFF2-40B4-BE49-F238E27FC236}">
                <a16:creationId xmlns:a16="http://schemas.microsoft.com/office/drawing/2014/main" id="{2E0A2D15-EC25-4F32-8A8C-B0BE8B4A39DC}"/>
              </a:ext>
            </a:extLst>
          </p:cNvPr>
          <p:cNvSpPr>
            <a:spLocks noGrp="1"/>
          </p:cNvSpPr>
          <p:nvPr>
            <p:ph type="ftr" sz="quarter" idx="10"/>
          </p:nvPr>
        </p:nvSpPr>
        <p:spPr/>
        <p:txBody>
          <a:bodyPr/>
          <a:lstStyle/>
          <a:p>
            <a:r>
              <a:rPr lang="en-US"/>
              <a:t>This is the caption text.</a:t>
            </a:r>
          </a:p>
          <a:p>
            <a:r>
              <a:rPr lang="en-US"/>
              <a:t>This is a second line.</a:t>
            </a:r>
            <a:endParaRPr lang="en-US" dirty="0"/>
          </a:p>
        </p:txBody>
      </p:sp>
    </p:spTree>
    <p:extLst>
      <p:ext uri="{BB962C8B-B14F-4D97-AF65-F5344CB8AC3E}">
        <p14:creationId xmlns:p14="http://schemas.microsoft.com/office/powerpoint/2010/main" val="1291164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777F733-0603-494D-93CE-48A76E8DCE00}"/>
              </a:ext>
            </a:extLst>
          </p:cNvPr>
          <p:cNvSpPr>
            <a:spLocks noGrp="1"/>
          </p:cNvSpPr>
          <p:nvPr>
            <p:ph type="title"/>
          </p:nvPr>
        </p:nvSpPr>
        <p:spPr>
          <a:xfrm>
            <a:off x="1097280" y="286607"/>
            <a:ext cx="10058400" cy="859103"/>
          </a:xfrm>
        </p:spPr>
        <p:txBody>
          <a:bodyPr>
            <a:normAutofit/>
          </a:bodyPr>
          <a:lstStyle>
            <a:lvl1pPr>
              <a:defRPr sz="3000"/>
            </a:lvl1pPr>
          </a:lstStyle>
          <a:p>
            <a:r>
              <a:rPr lang="en-US" dirty="0"/>
              <a:t>Click to edit Master title style</a:t>
            </a:r>
          </a:p>
        </p:txBody>
      </p:sp>
      <p:sp>
        <p:nvSpPr>
          <p:cNvPr id="10" name="Content Placeholder 2">
            <a:extLst>
              <a:ext uri="{FF2B5EF4-FFF2-40B4-BE49-F238E27FC236}">
                <a16:creationId xmlns:a16="http://schemas.microsoft.com/office/drawing/2014/main" id="{F76D2366-3A7D-4286-82FB-B7F54304A6F9}"/>
              </a:ext>
            </a:extLst>
          </p:cNvPr>
          <p:cNvSpPr>
            <a:spLocks noGrp="1"/>
          </p:cNvSpPr>
          <p:nvPr>
            <p:ph sz="half" idx="1"/>
          </p:nvPr>
        </p:nvSpPr>
        <p:spPr>
          <a:xfrm>
            <a:off x="1097280" y="1405552"/>
            <a:ext cx="4937760" cy="4306741"/>
          </a:xfrm>
        </p:spPr>
        <p:txBody>
          <a:bodyPr/>
          <a:lstStyle>
            <a:lvl1pPr>
              <a:defRPr>
                <a:solidFill>
                  <a:srgbClr val="585858"/>
                </a:solidFill>
              </a:defRPr>
            </a:lvl1pPr>
            <a:lvl2pPr>
              <a:defRPr>
                <a:solidFill>
                  <a:srgbClr val="585858"/>
                </a:solidFill>
              </a:defRPr>
            </a:lvl2pPr>
            <a:lvl3pPr>
              <a:defRPr>
                <a:solidFill>
                  <a:srgbClr val="585858"/>
                </a:solidFill>
              </a:defRPr>
            </a:lvl3pPr>
            <a:lvl4pPr>
              <a:defRPr>
                <a:solidFill>
                  <a:srgbClr val="585858"/>
                </a:solidFill>
              </a:defRPr>
            </a:lvl4pPr>
            <a:lvl5pPr>
              <a:defRPr>
                <a:solidFill>
                  <a:srgbClr val="585858"/>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E991BD5F-6C9F-4BBE-9136-CF64B3BAA94B}"/>
              </a:ext>
            </a:extLst>
          </p:cNvPr>
          <p:cNvSpPr>
            <a:spLocks noGrp="1"/>
          </p:cNvSpPr>
          <p:nvPr>
            <p:ph sz="half" idx="2"/>
          </p:nvPr>
        </p:nvSpPr>
        <p:spPr>
          <a:xfrm>
            <a:off x="6217920" y="1405549"/>
            <a:ext cx="4937760" cy="4306742"/>
          </a:xfrm>
        </p:spPr>
        <p:txBody>
          <a:bodyPr/>
          <a:lstStyle>
            <a:lvl1pPr>
              <a:defRPr>
                <a:solidFill>
                  <a:srgbClr val="585858"/>
                </a:solidFill>
              </a:defRPr>
            </a:lvl1pPr>
            <a:lvl2pPr>
              <a:defRPr>
                <a:solidFill>
                  <a:srgbClr val="585858"/>
                </a:solidFill>
              </a:defRPr>
            </a:lvl2pPr>
            <a:lvl3pPr>
              <a:defRPr>
                <a:solidFill>
                  <a:srgbClr val="585858"/>
                </a:solidFill>
              </a:defRPr>
            </a:lvl3pPr>
            <a:lvl4pPr>
              <a:defRPr>
                <a:solidFill>
                  <a:srgbClr val="585858"/>
                </a:solidFill>
              </a:defRPr>
            </a:lvl4pPr>
            <a:lvl5pPr>
              <a:defRPr>
                <a:solidFill>
                  <a:srgbClr val="58585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53DACA29-82DC-4F82-86FC-165183E47846}"/>
              </a:ext>
            </a:extLst>
          </p:cNvPr>
          <p:cNvSpPr>
            <a:spLocks noGrp="1"/>
          </p:cNvSpPr>
          <p:nvPr>
            <p:ph type="ftr" sz="quarter" idx="10"/>
          </p:nvPr>
        </p:nvSpPr>
        <p:spPr/>
        <p:txBody>
          <a:bodyPr/>
          <a:lstStyle/>
          <a:p>
            <a:r>
              <a:rPr lang="en-US"/>
              <a:t>This is the caption text.</a:t>
            </a:r>
          </a:p>
          <a:p>
            <a:r>
              <a:rPr lang="en-US"/>
              <a:t>This is a second line.</a:t>
            </a:r>
            <a:endParaRPr lang="en-US" dirty="0"/>
          </a:p>
        </p:txBody>
      </p:sp>
    </p:spTree>
    <p:extLst>
      <p:ext uri="{BB962C8B-B14F-4D97-AF65-F5344CB8AC3E}">
        <p14:creationId xmlns:p14="http://schemas.microsoft.com/office/powerpoint/2010/main" val="1078157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E73561-9979-4CE7-9C21-759083068EE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w/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72192E-4B14-4CD9-842E-BFBEA6F7F048}"/>
              </a:ext>
            </a:extLst>
          </p:cNvPr>
          <p:cNvSpPr/>
          <p:nvPr userDrawn="1"/>
        </p:nvSpPr>
        <p:spPr>
          <a:xfrm>
            <a:off x="-76200" y="5712293"/>
            <a:ext cx="12344400" cy="11457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15737761-3FBA-48B4-9AC9-9E804C4670CA}"/>
              </a:ext>
            </a:extLst>
          </p:cNvPr>
          <p:cNvCxnSpPr/>
          <p:nvPr userDrawn="1"/>
        </p:nvCxnSpPr>
        <p:spPr>
          <a:xfrm>
            <a:off x="-76200" y="5712291"/>
            <a:ext cx="12344400" cy="0"/>
          </a:xfrm>
          <a:prstGeom prst="line">
            <a:avLst/>
          </a:prstGeom>
          <a:ln w="34925">
            <a:solidFill>
              <a:srgbClr val="007DB2"/>
            </a:solidFill>
          </a:ln>
        </p:spPr>
        <p:style>
          <a:lnRef idx="3">
            <a:schemeClr val="accent1"/>
          </a:lnRef>
          <a:fillRef idx="0">
            <a:schemeClr val="accent1"/>
          </a:fillRef>
          <a:effectRef idx="2">
            <a:schemeClr val="accent1"/>
          </a:effectRef>
          <a:fontRef idx="minor">
            <a:schemeClr val="tx1"/>
          </a:fontRef>
        </p:style>
      </p:cxnSp>
      <p:sp>
        <p:nvSpPr>
          <p:cNvPr id="3" name="TextBox 2">
            <a:extLst>
              <a:ext uri="{FF2B5EF4-FFF2-40B4-BE49-F238E27FC236}">
                <a16:creationId xmlns:a16="http://schemas.microsoft.com/office/drawing/2014/main" id="{5384B289-1CF1-4546-A423-3E0FE5E761F7}"/>
              </a:ext>
            </a:extLst>
          </p:cNvPr>
          <p:cNvSpPr txBox="1"/>
          <p:nvPr userDrawn="1"/>
        </p:nvSpPr>
        <p:spPr>
          <a:xfrm>
            <a:off x="0" y="53695"/>
            <a:ext cx="6096000" cy="253916"/>
          </a:xfrm>
          <a:prstGeom prst="rect">
            <a:avLst/>
          </a:prstGeom>
          <a:noFill/>
        </p:spPr>
        <p:txBody>
          <a:bodyPr wrap="square" rtlCol="0" anchor="ctr">
            <a:spAutoFit/>
          </a:bodyPr>
          <a:lstStyle/>
          <a:p>
            <a:pPr algn="ctr"/>
            <a:r>
              <a:rPr lang="en-US" sz="1050" b="1" dirty="0">
                <a:solidFill>
                  <a:srgbClr val="007DB2"/>
                </a:solidFill>
              </a:rPr>
              <a:t>ASFPM Flood Science Center</a:t>
            </a:r>
          </a:p>
        </p:txBody>
      </p:sp>
      <p:sp>
        <p:nvSpPr>
          <p:cNvPr id="6" name="TextBox 5">
            <a:extLst>
              <a:ext uri="{FF2B5EF4-FFF2-40B4-BE49-F238E27FC236}">
                <a16:creationId xmlns:a16="http://schemas.microsoft.com/office/drawing/2014/main" id="{BE50ABA1-BF6C-4F7D-BCEE-6D403D3E7AB1}"/>
              </a:ext>
            </a:extLst>
          </p:cNvPr>
          <p:cNvSpPr txBox="1"/>
          <p:nvPr userDrawn="1"/>
        </p:nvSpPr>
        <p:spPr>
          <a:xfrm>
            <a:off x="6096000" y="53695"/>
            <a:ext cx="6096000" cy="253916"/>
          </a:xfrm>
          <a:prstGeom prst="rect">
            <a:avLst/>
          </a:prstGeom>
          <a:noFill/>
        </p:spPr>
        <p:txBody>
          <a:bodyPr wrap="square" rtlCol="0" anchor="ctr">
            <a:spAutoFit/>
          </a:bodyPr>
          <a:lstStyle/>
          <a:p>
            <a:pPr algn="ctr"/>
            <a:r>
              <a:rPr lang="en-US" sz="1050" b="1" dirty="0">
                <a:solidFill>
                  <a:srgbClr val="007DB2"/>
                </a:solidFill>
              </a:rPr>
              <a:t>FloodScienceCenter.org</a:t>
            </a:r>
          </a:p>
        </p:txBody>
      </p:sp>
      <p:sp>
        <p:nvSpPr>
          <p:cNvPr id="2" name="Title 1">
            <a:extLst>
              <a:ext uri="{FF2B5EF4-FFF2-40B4-BE49-F238E27FC236}">
                <a16:creationId xmlns:a16="http://schemas.microsoft.com/office/drawing/2014/main" id="{60995987-1536-4A0A-B5E8-6051F8636ED6}"/>
              </a:ext>
            </a:extLst>
          </p:cNvPr>
          <p:cNvSpPr>
            <a:spLocks noGrp="1"/>
          </p:cNvSpPr>
          <p:nvPr>
            <p:ph type="title"/>
          </p:nvPr>
        </p:nvSpPr>
        <p:spPr/>
        <p:txBody>
          <a:bodyPr>
            <a:normAutofit/>
          </a:bodyPr>
          <a:lstStyle>
            <a:lvl1pPr>
              <a:defRPr sz="3000"/>
            </a:lvl1pPr>
          </a:lstStyle>
          <a:p>
            <a:r>
              <a:rPr lang="en-US"/>
              <a:t>Click to edit Master title style</a:t>
            </a:r>
          </a:p>
        </p:txBody>
      </p:sp>
      <p:sp>
        <p:nvSpPr>
          <p:cNvPr id="7" name="Content Placeholder 2">
            <a:extLst>
              <a:ext uri="{FF2B5EF4-FFF2-40B4-BE49-F238E27FC236}">
                <a16:creationId xmlns:a16="http://schemas.microsoft.com/office/drawing/2014/main" id="{E9A41127-021F-4A7A-82B3-52C86EA46EC4}"/>
              </a:ext>
            </a:extLst>
          </p:cNvPr>
          <p:cNvSpPr>
            <a:spLocks noGrp="1"/>
          </p:cNvSpPr>
          <p:nvPr>
            <p:ph sz="half" idx="1"/>
          </p:nvPr>
        </p:nvSpPr>
        <p:spPr>
          <a:xfrm>
            <a:off x="1097280" y="1405552"/>
            <a:ext cx="4937760" cy="4306741"/>
          </a:xfrm>
        </p:spPr>
        <p:txBody>
          <a:bodyPr/>
          <a:lstStyle>
            <a:lvl1pPr>
              <a:defRPr>
                <a:solidFill>
                  <a:srgbClr val="585858"/>
                </a:solidFill>
              </a:defRPr>
            </a:lvl1pPr>
            <a:lvl2pPr>
              <a:defRPr>
                <a:solidFill>
                  <a:srgbClr val="585858"/>
                </a:solidFill>
              </a:defRPr>
            </a:lvl2pPr>
            <a:lvl3pPr>
              <a:defRPr>
                <a:solidFill>
                  <a:srgbClr val="585858"/>
                </a:solidFill>
              </a:defRPr>
            </a:lvl3pPr>
            <a:lvl4pPr>
              <a:defRPr>
                <a:solidFill>
                  <a:srgbClr val="585858"/>
                </a:solidFill>
              </a:defRPr>
            </a:lvl4pPr>
            <a:lvl5pPr>
              <a:defRPr>
                <a:solidFill>
                  <a:srgbClr val="585858"/>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6F124791-A30A-4AE8-B320-BC7C4A41E99C}"/>
              </a:ext>
            </a:extLst>
          </p:cNvPr>
          <p:cNvSpPr>
            <a:spLocks noGrp="1"/>
          </p:cNvSpPr>
          <p:nvPr>
            <p:ph sz="half" idx="2"/>
          </p:nvPr>
        </p:nvSpPr>
        <p:spPr>
          <a:xfrm>
            <a:off x="6217920" y="1405549"/>
            <a:ext cx="4937760" cy="4306742"/>
          </a:xfrm>
        </p:spPr>
        <p:txBody>
          <a:bodyPr/>
          <a:lstStyle>
            <a:lvl1pPr>
              <a:defRPr>
                <a:solidFill>
                  <a:srgbClr val="585858"/>
                </a:solidFill>
              </a:defRPr>
            </a:lvl1pPr>
            <a:lvl2pPr>
              <a:defRPr>
                <a:solidFill>
                  <a:srgbClr val="585858"/>
                </a:solidFill>
              </a:defRPr>
            </a:lvl2pPr>
            <a:lvl3pPr>
              <a:defRPr>
                <a:solidFill>
                  <a:srgbClr val="585858"/>
                </a:solidFill>
              </a:defRPr>
            </a:lvl3pPr>
            <a:lvl4pPr>
              <a:defRPr>
                <a:solidFill>
                  <a:srgbClr val="585858"/>
                </a:solidFill>
              </a:defRPr>
            </a:lvl4pPr>
            <a:lvl5pPr>
              <a:defRPr>
                <a:solidFill>
                  <a:srgbClr val="58585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E95E11AB-84F1-46A6-9878-57ABA42A4074}"/>
              </a:ext>
            </a:extLst>
          </p:cNvPr>
          <p:cNvCxnSpPr/>
          <p:nvPr userDrawn="1"/>
        </p:nvCxnSpPr>
        <p:spPr>
          <a:xfrm>
            <a:off x="-76200" y="346765"/>
            <a:ext cx="12344400" cy="0"/>
          </a:xfrm>
          <a:prstGeom prst="line">
            <a:avLst/>
          </a:prstGeom>
          <a:ln w="3175">
            <a:solidFill>
              <a:srgbClr val="007DB2"/>
            </a:solidFill>
          </a:ln>
        </p:spPr>
        <p:style>
          <a:lnRef idx="3">
            <a:schemeClr val="accent1"/>
          </a:lnRef>
          <a:fillRef idx="0">
            <a:schemeClr val="accent1"/>
          </a:fillRef>
          <a:effectRef idx="2">
            <a:schemeClr val="accent1"/>
          </a:effectRef>
          <a:fontRef idx="minor">
            <a:schemeClr val="tx1"/>
          </a:fontRef>
        </p:style>
      </p:cxnSp>
      <p:sp>
        <p:nvSpPr>
          <p:cNvPr id="4" name="Footer Placeholder 3">
            <a:extLst>
              <a:ext uri="{FF2B5EF4-FFF2-40B4-BE49-F238E27FC236}">
                <a16:creationId xmlns:a16="http://schemas.microsoft.com/office/drawing/2014/main" id="{8D9BB625-4C57-493F-A7EC-33433FB72922}"/>
              </a:ext>
            </a:extLst>
          </p:cNvPr>
          <p:cNvSpPr>
            <a:spLocks noGrp="1"/>
          </p:cNvSpPr>
          <p:nvPr>
            <p:ph type="ftr" sz="quarter" idx="10"/>
          </p:nvPr>
        </p:nvSpPr>
        <p:spPr/>
        <p:txBody>
          <a:bodyPr/>
          <a:lstStyle/>
          <a:p>
            <a:r>
              <a:rPr lang="en-US"/>
              <a:t>This is the caption text.</a:t>
            </a:r>
          </a:p>
          <a:p>
            <a:r>
              <a:rPr lang="en-US"/>
              <a:t>This is a second line.</a:t>
            </a:r>
            <a:endParaRPr lang="en-US" dirty="0"/>
          </a:p>
        </p:txBody>
      </p:sp>
    </p:spTree>
    <p:extLst>
      <p:ext uri="{BB962C8B-B14F-4D97-AF65-F5344CB8AC3E}">
        <p14:creationId xmlns:p14="http://schemas.microsoft.com/office/powerpoint/2010/main" val="4055481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solidFill>
                  <a:srgbClr val="003852"/>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D99BD28-97CE-4E78-B1B3-B430C35CF3C4}"/>
              </a:ext>
            </a:extLst>
          </p:cNvPr>
          <p:cNvSpPr>
            <a:spLocks noGrp="1"/>
          </p:cNvSpPr>
          <p:nvPr>
            <p:ph type="ftr" sz="quarter" idx="10"/>
          </p:nvPr>
        </p:nvSpPr>
        <p:spPr/>
        <p:txBody>
          <a:bodyPr/>
          <a:lstStyle/>
          <a:p>
            <a:r>
              <a:rPr lang="en-US"/>
              <a:t>This is the caption text.</a:t>
            </a:r>
          </a:p>
          <a:p>
            <a:r>
              <a:rPr lang="en-US"/>
              <a:t>This is a second line.</a:t>
            </a:r>
            <a:endParaRPr lang="en-US" dirty="0"/>
          </a:p>
        </p:txBody>
      </p:sp>
    </p:spTree>
    <p:extLst>
      <p:ext uri="{BB962C8B-B14F-4D97-AF65-F5344CB8AC3E}">
        <p14:creationId xmlns:p14="http://schemas.microsoft.com/office/powerpoint/2010/main" val="2719831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w/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72192E-4B14-4CD9-842E-BFBEA6F7F048}"/>
              </a:ext>
            </a:extLst>
          </p:cNvPr>
          <p:cNvSpPr/>
          <p:nvPr userDrawn="1"/>
        </p:nvSpPr>
        <p:spPr>
          <a:xfrm>
            <a:off x="-76200" y="5712293"/>
            <a:ext cx="12344400" cy="11457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15737761-3FBA-48B4-9AC9-9E804C4670CA}"/>
              </a:ext>
            </a:extLst>
          </p:cNvPr>
          <p:cNvCxnSpPr/>
          <p:nvPr userDrawn="1"/>
        </p:nvCxnSpPr>
        <p:spPr>
          <a:xfrm>
            <a:off x="-76200" y="5712291"/>
            <a:ext cx="12344400" cy="0"/>
          </a:xfrm>
          <a:prstGeom prst="line">
            <a:avLst/>
          </a:prstGeom>
          <a:ln w="34925">
            <a:solidFill>
              <a:srgbClr val="007DB2"/>
            </a:solidFill>
          </a:ln>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60995987-1536-4A0A-B5E8-6051F8636ED6}"/>
              </a:ext>
            </a:extLst>
          </p:cNvPr>
          <p:cNvSpPr>
            <a:spLocks noGrp="1"/>
          </p:cNvSpPr>
          <p:nvPr>
            <p:ph type="title"/>
          </p:nvPr>
        </p:nvSpPr>
        <p:spPr/>
        <p:txBody>
          <a:bodyPr>
            <a:normAutofit/>
          </a:bodyPr>
          <a:lstStyle>
            <a:lvl1pPr>
              <a:defRPr sz="3000"/>
            </a:lvl1pPr>
          </a:lstStyle>
          <a:p>
            <a:r>
              <a:rPr lang="en-US"/>
              <a:t>Click to edit Master title style</a:t>
            </a:r>
          </a:p>
        </p:txBody>
      </p:sp>
      <p:sp>
        <p:nvSpPr>
          <p:cNvPr id="4" name="Footer Placeholder 3">
            <a:extLst>
              <a:ext uri="{FF2B5EF4-FFF2-40B4-BE49-F238E27FC236}">
                <a16:creationId xmlns:a16="http://schemas.microsoft.com/office/drawing/2014/main" id="{65F3AC86-1199-40AF-94AA-04C9CBBD105E}"/>
              </a:ext>
            </a:extLst>
          </p:cNvPr>
          <p:cNvSpPr>
            <a:spLocks noGrp="1"/>
          </p:cNvSpPr>
          <p:nvPr>
            <p:ph type="ftr" sz="quarter" idx="10"/>
          </p:nvPr>
        </p:nvSpPr>
        <p:spPr/>
        <p:txBody>
          <a:bodyPr/>
          <a:lstStyle/>
          <a:p>
            <a:r>
              <a:rPr lang="en-US"/>
              <a:t>This is the caption text.</a:t>
            </a:r>
          </a:p>
          <a:p>
            <a:r>
              <a:rPr lang="en-US"/>
              <a:t>This is a second line.</a:t>
            </a:r>
            <a:endParaRPr lang="en-US" dirty="0"/>
          </a:p>
        </p:txBody>
      </p:sp>
    </p:spTree>
    <p:extLst>
      <p:ext uri="{BB962C8B-B14F-4D97-AF65-F5344CB8AC3E}">
        <p14:creationId xmlns:p14="http://schemas.microsoft.com/office/powerpoint/2010/main" val="4225014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72192E-4B14-4CD9-842E-BFBEA6F7F048}"/>
              </a:ext>
            </a:extLst>
          </p:cNvPr>
          <p:cNvSpPr/>
          <p:nvPr userDrawn="1"/>
        </p:nvSpPr>
        <p:spPr>
          <a:xfrm>
            <a:off x="-76200" y="5712293"/>
            <a:ext cx="12344400" cy="11457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15737761-3FBA-48B4-9AC9-9E804C4670CA}"/>
              </a:ext>
            </a:extLst>
          </p:cNvPr>
          <p:cNvCxnSpPr/>
          <p:nvPr userDrawn="1"/>
        </p:nvCxnSpPr>
        <p:spPr>
          <a:xfrm>
            <a:off x="-76200" y="5712291"/>
            <a:ext cx="12344400" cy="0"/>
          </a:xfrm>
          <a:prstGeom prst="line">
            <a:avLst/>
          </a:prstGeom>
          <a:ln w="34925">
            <a:solidFill>
              <a:srgbClr val="007DB2"/>
            </a:solidFill>
          </a:ln>
        </p:spPr>
        <p:style>
          <a:lnRef idx="3">
            <a:schemeClr val="accent1"/>
          </a:lnRef>
          <a:fillRef idx="0">
            <a:schemeClr val="accent1"/>
          </a:fillRef>
          <a:effectRef idx="2">
            <a:schemeClr val="accent1"/>
          </a:effectRef>
          <a:fontRef idx="minor">
            <a:schemeClr val="tx1"/>
          </a:fontRef>
        </p:style>
      </p:cxnSp>
      <p:sp>
        <p:nvSpPr>
          <p:cNvPr id="2" name="Footer Placeholder 1">
            <a:extLst>
              <a:ext uri="{FF2B5EF4-FFF2-40B4-BE49-F238E27FC236}">
                <a16:creationId xmlns:a16="http://schemas.microsoft.com/office/drawing/2014/main" id="{9A0E8407-809C-4B79-967D-8E3E22D04C3E}"/>
              </a:ext>
            </a:extLst>
          </p:cNvPr>
          <p:cNvSpPr>
            <a:spLocks noGrp="1"/>
          </p:cNvSpPr>
          <p:nvPr>
            <p:ph type="ftr" sz="quarter" idx="10"/>
          </p:nvPr>
        </p:nvSpPr>
        <p:spPr/>
        <p:txBody>
          <a:bodyPr/>
          <a:lstStyle/>
          <a:p>
            <a:r>
              <a:rPr lang="en-US"/>
              <a:t>This is the caption text.</a:t>
            </a:r>
          </a:p>
          <a:p>
            <a:r>
              <a:rPr lang="en-US"/>
              <a:t>This is a second line.</a:t>
            </a:r>
            <a:endParaRPr lang="en-US" dirty="0"/>
          </a:p>
        </p:txBody>
      </p:sp>
    </p:spTree>
    <p:extLst>
      <p:ext uri="{BB962C8B-B14F-4D97-AF65-F5344CB8AC3E}">
        <p14:creationId xmlns:p14="http://schemas.microsoft.com/office/powerpoint/2010/main" val="1716678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w/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72192E-4B14-4CD9-842E-BFBEA6F7F048}"/>
              </a:ext>
            </a:extLst>
          </p:cNvPr>
          <p:cNvSpPr/>
          <p:nvPr userDrawn="1"/>
        </p:nvSpPr>
        <p:spPr>
          <a:xfrm>
            <a:off x="-76200" y="5712293"/>
            <a:ext cx="12344400" cy="11457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15737761-3FBA-48B4-9AC9-9E804C4670CA}"/>
              </a:ext>
            </a:extLst>
          </p:cNvPr>
          <p:cNvCxnSpPr/>
          <p:nvPr userDrawn="1"/>
        </p:nvCxnSpPr>
        <p:spPr>
          <a:xfrm>
            <a:off x="-76200" y="5712291"/>
            <a:ext cx="12344400" cy="0"/>
          </a:xfrm>
          <a:prstGeom prst="line">
            <a:avLst/>
          </a:prstGeom>
          <a:ln w="34925">
            <a:solidFill>
              <a:srgbClr val="007DB2"/>
            </a:solidFill>
          </a:ln>
        </p:spPr>
        <p:style>
          <a:lnRef idx="3">
            <a:schemeClr val="accent1"/>
          </a:lnRef>
          <a:fillRef idx="0">
            <a:schemeClr val="accent1"/>
          </a:fillRef>
          <a:effectRef idx="2">
            <a:schemeClr val="accent1"/>
          </a:effectRef>
          <a:fontRef idx="minor">
            <a:schemeClr val="tx1"/>
          </a:fontRef>
        </p:style>
      </p:cxnSp>
      <p:sp>
        <p:nvSpPr>
          <p:cNvPr id="2" name="Footer Placeholder 1">
            <a:extLst>
              <a:ext uri="{FF2B5EF4-FFF2-40B4-BE49-F238E27FC236}">
                <a16:creationId xmlns:a16="http://schemas.microsoft.com/office/drawing/2014/main" id="{FF741F81-8858-4676-B5DB-E40400BA8D24}"/>
              </a:ext>
            </a:extLst>
          </p:cNvPr>
          <p:cNvSpPr>
            <a:spLocks noGrp="1"/>
          </p:cNvSpPr>
          <p:nvPr>
            <p:ph type="ftr" sz="quarter" idx="10"/>
          </p:nvPr>
        </p:nvSpPr>
        <p:spPr/>
        <p:txBody>
          <a:bodyPr/>
          <a:lstStyle/>
          <a:p>
            <a:r>
              <a:rPr lang="en-US"/>
              <a:t>This is the caption text.</a:t>
            </a:r>
          </a:p>
          <a:p>
            <a:r>
              <a:rPr lang="en-US"/>
              <a:t>This is a second line.</a:t>
            </a:r>
            <a:endParaRPr lang="en-US" dirty="0"/>
          </a:p>
        </p:txBody>
      </p:sp>
    </p:spTree>
    <p:extLst>
      <p:ext uri="{BB962C8B-B14F-4D97-AF65-F5344CB8AC3E}">
        <p14:creationId xmlns:p14="http://schemas.microsoft.com/office/powerpoint/2010/main" val="503032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9" y="0"/>
            <a:ext cx="4050791" cy="6858000"/>
          </a:xfrm>
          <a:prstGeom prst="rect">
            <a:avLst/>
          </a:prstGeom>
          <a:solidFill>
            <a:srgbClr val="00385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007DB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457200" y="594359"/>
            <a:ext cx="3200400" cy="2286000"/>
          </a:xfrm>
        </p:spPr>
        <p:txBody>
          <a:bodyPr anchor="b">
            <a:normAutofit/>
          </a:bodyPr>
          <a:lstStyle>
            <a:lvl1pPr>
              <a:defRPr sz="2700" b="0" baseline="0">
                <a:solidFill>
                  <a:srgbClr val="EDF2F5"/>
                </a:solidFill>
              </a:defRPr>
            </a:lvl1pPr>
          </a:lstStyle>
          <a:p>
            <a:r>
              <a:rPr lang="en-US" dirty="0"/>
              <a:t>Title for the thing on the right, maybe a chart or a picture</a:t>
            </a:r>
          </a:p>
        </p:txBody>
      </p:sp>
      <p:sp>
        <p:nvSpPr>
          <p:cNvPr id="3" name="Content Placeholder 2"/>
          <p:cNvSpPr>
            <a:spLocks noGrp="1"/>
          </p:cNvSpPr>
          <p:nvPr>
            <p:ph idx="1"/>
          </p:nvPr>
        </p:nvSpPr>
        <p:spPr>
          <a:xfrm>
            <a:off x="4800600" y="731520"/>
            <a:ext cx="6492240" cy="5257800"/>
          </a:xfrm>
        </p:spPr>
        <p:txBody>
          <a:bodyPr/>
          <a:lstStyle>
            <a:lvl1pPr>
              <a:defRPr>
                <a:solidFill>
                  <a:srgbClr val="585858"/>
                </a:solidFill>
              </a:defRPr>
            </a:lvl1pPr>
            <a:lvl2pPr>
              <a:defRPr>
                <a:solidFill>
                  <a:srgbClr val="585858"/>
                </a:solidFill>
              </a:defRPr>
            </a:lvl2pPr>
            <a:lvl3pPr>
              <a:defRPr>
                <a:solidFill>
                  <a:srgbClr val="585858"/>
                </a:solidFill>
              </a:defRPr>
            </a:lvl3pPr>
            <a:lvl4pPr>
              <a:defRPr>
                <a:solidFill>
                  <a:srgbClr val="585858"/>
                </a:solidFill>
              </a:defRPr>
            </a:lvl4pPr>
            <a:lvl5pPr>
              <a:defRPr>
                <a:solidFill>
                  <a:srgbClr val="58585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125">
                <a:solidFill>
                  <a:srgbClr val="EDF2F5"/>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14" name="Rectangle 13">
            <a:extLst>
              <a:ext uri="{FF2B5EF4-FFF2-40B4-BE49-F238E27FC236}">
                <a16:creationId xmlns:a16="http://schemas.microsoft.com/office/drawing/2014/main" id="{9321D1D5-8A8B-4F65-90B5-13CD2E25DA61}"/>
              </a:ext>
            </a:extLst>
          </p:cNvPr>
          <p:cNvSpPr/>
          <p:nvPr userDrawn="1"/>
        </p:nvSpPr>
        <p:spPr>
          <a:xfrm>
            <a:off x="-76200" y="5712293"/>
            <a:ext cx="12344400" cy="11457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E2ADF743-08C0-40FB-84FB-C336C837936B}"/>
              </a:ext>
            </a:extLst>
          </p:cNvPr>
          <p:cNvSpPr>
            <a:spLocks noGrp="1"/>
          </p:cNvSpPr>
          <p:nvPr>
            <p:ph type="ftr" sz="quarter" idx="10"/>
          </p:nvPr>
        </p:nvSpPr>
        <p:spPr/>
        <p:txBody>
          <a:bodyPr/>
          <a:lstStyle/>
          <a:p>
            <a:r>
              <a:rPr lang="en-US"/>
              <a:t>This is the caption text.</a:t>
            </a:r>
          </a:p>
          <a:p>
            <a:r>
              <a:rPr lang="en-US"/>
              <a:t>This is a second line.</a:t>
            </a:r>
            <a:endParaRPr lang="en-US" dirty="0"/>
          </a:p>
        </p:txBody>
      </p:sp>
      <p:cxnSp>
        <p:nvCxnSpPr>
          <p:cNvPr id="15" name="Straight Connector 14">
            <a:extLst>
              <a:ext uri="{FF2B5EF4-FFF2-40B4-BE49-F238E27FC236}">
                <a16:creationId xmlns:a16="http://schemas.microsoft.com/office/drawing/2014/main" id="{4B7BFB5B-B99E-4EC7-92A3-CFCC027C6514}"/>
              </a:ext>
            </a:extLst>
          </p:cNvPr>
          <p:cNvCxnSpPr/>
          <p:nvPr userDrawn="1"/>
        </p:nvCxnSpPr>
        <p:spPr>
          <a:xfrm>
            <a:off x="-76200" y="5712291"/>
            <a:ext cx="12344400" cy="0"/>
          </a:xfrm>
          <a:prstGeom prst="line">
            <a:avLst/>
          </a:prstGeom>
          <a:ln w="34925">
            <a:solidFill>
              <a:srgbClr val="007DB2"/>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8231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no footer2">
    <p:spTree>
      <p:nvGrpSpPr>
        <p:cNvPr id="1" name=""/>
        <p:cNvGrpSpPr/>
        <p:nvPr/>
      </p:nvGrpSpPr>
      <p:grpSpPr>
        <a:xfrm>
          <a:off x="0" y="0"/>
          <a:ext cx="0" cy="0"/>
          <a:chOff x="0" y="0"/>
          <a:chExt cx="0" cy="0"/>
        </a:xfrm>
      </p:grpSpPr>
      <p:sp>
        <p:nvSpPr>
          <p:cNvPr id="8" name="Rectangle 7"/>
          <p:cNvSpPr/>
          <p:nvPr/>
        </p:nvSpPr>
        <p:spPr>
          <a:xfrm>
            <a:off x="19" y="0"/>
            <a:ext cx="4050791" cy="6858000"/>
          </a:xfrm>
          <a:prstGeom prst="rect">
            <a:avLst/>
          </a:prstGeom>
          <a:solidFill>
            <a:srgbClr val="00385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007DB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457200" y="594359"/>
            <a:ext cx="3200400" cy="2286000"/>
          </a:xfrm>
        </p:spPr>
        <p:txBody>
          <a:bodyPr anchor="b">
            <a:normAutofit/>
          </a:bodyPr>
          <a:lstStyle>
            <a:lvl1pPr>
              <a:defRPr sz="2700" b="0" baseline="0">
                <a:solidFill>
                  <a:srgbClr val="EDF2F5"/>
                </a:solidFill>
              </a:defRPr>
            </a:lvl1pPr>
          </a:lstStyle>
          <a:p>
            <a:r>
              <a:rPr lang="en-US" dirty="0"/>
              <a:t>Title for the thing on the right, maybe a chart or a picture</a:t>
            </a:r>
          </a:p>
        </p:txBody>
      </p:sp>
      <p:sp>
        <p:nvSpPr>
          <p:cNvPr id="3" name="Content Placeholder 2"/>
          <p:cNvSpPr>
            <a:spLocks noGrp="1"/>
          </p:cNvSpPr>
          <p:nvPr>
            <p:ph idx="1"/>
          </p:nvPr>
        </p:nvSpPr>
        <p:spPr>
          <a:xfrm>
            <a:off x="4800600" y="731520"/>
            <a:ext cx="6492240" cy="5257800"/>
          </a:xfrm>
        </p:spPr>
        <p:txBody>
          <a:bodyPr/>
          <a:lstStyle>
            <a:lvl1pPr>
              <a:defRPr>
                <a:solidFill>
                  <a:srgbClr val="585858"/>
                </a:solidFill>
              </a:defRPr>
            </a:lvl1pPr>
            <a:lvl2pPr>
              <a:defRPr>
                <a:solidFill>
                  <a:srgbClr val="585858"/>
                </a:solidFill>
              </a:defRPr>
            </a:lvl2pPr>
            <a:lvl3pPr>
              <a:defRPr>
                <a:solidFill>
                  <a:srgbClr val="585858"/>
                </a:solidFill>
              </a:defRPr>
            </a:lvl3pPr>
            <a:lvl4pPr>
              <a:defRPr>
                <a:solidFill>
                  <a:srgbClr val="585858"/>
                </a:solidFill>
              </a:defRPr>
            </a:lvl4pPr>
            <a:lvl5pPr>
              <a:defRPr>
                <a:solidFill>
                  <a:srgbClr val="58585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125">
                <a:solidFill>
                  <a:srgbClr val="EDF2F5"/>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36920622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rgbClr val="37A4C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hasCustomPrompt="1"/>
          </p:nvPr>
        </p:nvSpPr>
        <p:spPr>
          <a:xfrm>
            <a:off x="1100051" y="4455621"/>
            <a:ext cx="10058400" cy="1143000"/>
          </a:xfrm>
        </p:spPr>
        <p:txBody>
          <a:bodyPr lIns="91440" rIns="91440">
            <a:normAutofit/>
          </a:bodyPr>
          <a:lstStyle>
            <a:lvl1pPr marL="0" indent="0" algn="l">
              <a:buNone/>
              <a:defRPr sz="2100" b="1" cap="all" spc="150" baseline="0">
                <a:solidFill>
                  <a:srgbClr val="37A4C5"/>
                </a:solidFill>
                <a:latin typeface="+mj-lt"/>
              </a:defRPr>
            </a:lvl1pPr>
            <a:lvl2pPr marL="342892" indent="0" algn="ctr">
              <a:buNone/>
              <a:defRPr sz="1800"/>
            </a:lvl2pPr>
            <a:lvl3pPr marL="685783" indent="0" algn="ctr">
              <a:buNone/>
              <a:defRPr sz="1800"/>
            </a:lvl3pPr>
            <a:lvl4pPr marL="1028675" indent="0" algn="ctr">
              <a:buNone/>
              <a:defRPr sz="1500"/>
            </a:lvl4pPr>
            <a:lvl5pPr marL="1371566" indent="0" algn="ctr">
              <a:buNone/>
              <a:defRPr sz="1500"/>
            </a:lvl5pPr>
            <a:lvl6pPr marL="1714457" indent="0" algn="ctr">
              <a:buNone/>
              <a:defRPr sz="1500"/>
            </a:lvl6pPr>
            <a:lvl7pPr marL="2057348" indent="0" algn="ctr">
              <a:buNone/>
              <a:defRPr sz="1500"/>
            </a:lvl7pPr>
            <a:lvl8pPr marL="2400240" indent="0" algn="ctr">
              <a:buNone/>
              <a:defRPr sz="1500"/>
            </a:lvl8pPr>
            <a:lvl9pPr marL="2743132" indent="0" algn="ctr">
              <a:buNone/>
              <a:defRPr sz="1500"/>
            </a:lvl9pPr>
          </a:lstStyle>
          <a:p>
            <a:r>
              <a:rPr lang="en-US" dirty="0"/>
              <a:t>This is a subtitle and/or your name and credentials (and name of conference?)</a:t>
            </a: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Date Placeholder 9">
            <a:extLst>
              <a:ext uri="{FF2B5EF4-FFF2-40B4-BE49-F238E27FC236}">
                <a16:creationId xmlns:a16="http://schemas.microsoft.com/office/drawing/2014/main" id="{FEA9A702-C45B-4B32-8735-9A456497992F}"/>
              </a:ext>
            </a:extLst>
          </p:cNvPr>
          <p:cNvSpPr>
            <a:spLocks noGrp="1"/>
          </p:cNvSpPr>
          <p:nvPr>
            <p:ph type="dt" sz="half" idx="10"/>
          </p:nvPr>
        </p:nvSpPr>
        <p:spPr/>
        <p:txBody>
          <a:bodyPr/>
          <a:lstStyle/>
          <a:p>
            <a:r>
              <a:rPr lang="en-US"/>
              <a:t>2023-2024</a:t>
            </a:r>
            <a:endParaRPr lang="en-US" dirty="0"/>
          </a:p>
        </p:txBody>
      </p:sp>
      <p:sp>
        <p:nvSpPr>
          <p:cNvPr id="12" name="Footer Placeholder 11">
            <a:extLst>
              <a:ext uri="{FF2B5EF4-FFF2-40B4-BE49-F238E27FC236}">
                <a16:creationId xmlns:a16="http://schemas.microsoft.com/office/drawing/2014/main" id="{3E3C5C8A-1691-4C2F-A06A-D5B55B33685F}"/>
              </a:ext>
            </a:extLst>
          </p:cNvPr>
          <p:cNvSpPr>
            <a:spLocks noGrp="1"/>
          </p:cNvSpPr>
          <p:nvPr>
            <p:ph type="ftr" sz="quarter" idx="11"/>
          </p:nvPr>
        </p:nvSpPr>
        <p:spPr/>
        <p:txBody>
          <a:bodyPr/>
          <a:lstStyle/>
          <a:p>
            <a:r>
              <a:rPr lang="en-US"/>
              <a:t>The Association of State Floodplain Managers, Inc. </a:t>
            </a:r>
            <a:endParaRPr lang="en-US" dirty="0"/>
          </a:p>
        </p:txBody>
      </p:sp>
      <p:sp>
        <p:nvSpPr>
          <p:cNvPr id="13" name="Slide Number Placeholder 12">
            <a:extLst>
              <a:ext uri="{FF2B5EF4-FFF2-40B4-BE49-F238E27FC236}">
                <a16:creationId xmlns:a16="http://schemas.microsoft.com/office/drawing/2014/main" id="{BDD56EFF-15BF-4019-9500-A33B8207AD5C}"/>
              </a:ext>
            </a:extLst>
          </p:cNvPr>
          <p:cNvSpPr>
            <a:spLocks noGrp="1"/>
          </p:cNvSpPr>
          <p:nvPr>
            <p:ph type="sldNum" sz="quarter" idx="12"/>
          </p:nvPr>
        </p:nvSpPr>
        <p:spPr/>
        <p:txBody>
          <a:bodyPr/>
          <a:lstStyle/>
          <a:p>
            <a:fld id="{30795EEC-31EB-4356-A16B-54CD7EF7142A}" type="slidenum">
              <a:rPr lang="en-US" smtClean="0"/>
              <a:pPr/>
              <a:t>‹#›</a:t>
            </a:fld>
            <a:endParaRPr lang="en-US" dirty="0"/>
          </a:p>
        </p:txBody>
      </p:sp>
      <p:sp>
        <p:nvSpPr>
          <p:cNvPr id="15" name="Title 14">
            <a:extLst>
              <a:ext uri="{FF2B5EF4-FFF2-40B4-BE49-F238E27FC236}">
                <a16:creationId xmlns:a16="http://schemas.microsoft.com/office/drawing/2014/main" id="{6386B6C3-8E22-4D4E-98D3-AC8334DE65E2}"/>
              </a:ext>
            </a:extLst>
          </p:cNvPr>
          <p:cNvSpPr>
            <a:spLocks noGrp="1"/>
          </p:cNvSpPr>
          <p:nvPr>
            <p:ph type="title"/>
          </p:nvPr>
        </p:nvSpPr>
        <p:spPr/>
        <p:txBody>
          <a:bodyPr/>
          <a:lstStyle/>
          <a:p>
            <a:r>
              <a:rPr lang="en-US"/>
              <a:t>Click to edit Master title style</a:t>
            </a:r>
          </a:p>
        </p:txBody>
      </p:sp>
      <p:pic>
        <p:nvPicPr>
          <p:cNvPr id="17" name="Picture 16">
            <a:extLst>
              <a:ext uri="{FF2B5EF4-FFF2-40B4-BE49-F238E27FC236}">
                <a16:creationId xmlns:a16="http://schemas.microsoft.com/office/drawing/2014/main" id="{7EA3A489-7B64-4FD8-B8E4-D7CF57E58B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0699" y="5772870"/>
            <a:ext cx="658816" cy="964121"/>
          </a:xfrm>
          <a:prstGeom prst="rect">
            <a:avLst/>
          </a:prstGeom>
        </p:spPr>
      </p:pic>
    </p:spTree>
    <p:extLst>
      <p:ext uri="{BB962C8B-B14F-4D97-AF65-F5344CB8AC3E}">
        <p14:creationId xmlns:p14="http://schemas.microsoft.com/office/powerpoint/2010/main" val="1141889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088"/>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585858"/>
                </a:solidFill>
              </a:defRPr>
            </a:lvl1pPr>
            <a:lvl2pPr>
              <a:defRPr>
                <a:solidFill>
                  <a:srgbClr val="585858"/>
                </a:solidFill>
              </a:defRPr>
            </a:lvl2pPr>
            <a:lvl3pPr>
              <a:defRPr>
                <a:solidFill>
                  <a:srgbClr val="585858"/>
                </a:solidFill>
              </a:defRPr>
            </a:lvl3pPr>
            <a:lvl4pPr>
              <a:defRPr>
                <a:solidFill>
                  <a:srgbClr val="585858"/>
                </a:solidFill>
              </a:defRPr>
            </a:lvl4pPr>
            <a:lvl5pPr>
              <a:defRPr>
                <a:solidFill>
                  <a:srgbClr val="58585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2023-2024</a:t>
            </a:r>
          </a:p>
        </p:txBody>
      </p:sp>
      <p:sp>
        <p:nvSpPr>
          <p:cNvPr id="5" name="Footer Placeholder 4"/>
          <p:cNvSpPr>
            <a:spLocks noGrp="1"/>
          </p:cNvSpPr>
          <p:nvPr>
            <p:ph type="ftr" sz="quarter" idx="11"/>
          </p:nvPr>
        </p:nvSpPr>
        <p:spPr/>
        <p:txBody>
          <a:bodyPr/>
          <a:lstStyle/>
          <a:p>
            <a:r>
              <a:rPr lang="en-US" dirty="0"/>
              <a:t>The Association of State Floodplain Managers, Inc. </a:t>
            </a:r>
          </a:p>
        </p:txBody>
      </p:sp>
      <p:sp>
        <p:nvSpPr>
          <p:cNvPr id="6" name="Slide Number Placeholder 5"/>
          <p:cNvSpPr>
            <a:spLocks noGrp="1"/>
          </p:cNvSpPr>
          <p:nvPr>
            <p:ph type="sldNum" sz="quarter" idx="12"/>
          </p:nvPr>
        </p:nvSpPr>
        <p:spPr/>
        <p:txBody>
          <a:bodyPr/>
          <a:lstStyle/>
          <a:p>
            <a:fld id="{30795EEC-31EB-4356-A16B-54CD7EF7142A}" type="slidenum">
              <a:rPr lang="en-US" smtClean="0"/>
              <a:t>‹#›</a:t>
            </a:fld>
            <a:endParaRPr lang="en-US" dirty="0"/>
          </a:p>
        </p:txBody>
      </p:sp>
    </p:spTree>
    <p:extLst>
      <p:ext uri="{BB962C8B-B14F-4D97-AF65-F5344CB8AC3E}">
        <p14:creationId xmlns:p14="http://schemas.microsoft.com/office/powerpoint/2010/main" val="4118213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589" y="6400800"/>
            <a:ext cx="12188825" cy="45720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90" y="6334316"/>
            <a:ext cx="12188825" cy="64008"/>
          </a:xfrm>
          <a:prstGeom prst="rect">
            <a:avLst/>
          </a:prstGeom>
          <a:solidFill>
            <a:srgbClr val="37A4C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1097280" y="758952"/>
            <a:ext cx="10058400" cy="3566160"/>
          </a:xfrm>
        </p:spPr>
        <p:txBody>
          <a:bodyPr anchor="b" anchorCtr="0">
            <a:normAutofit/>
          </a:bodyPr>
          <a:lstStyle>
            <a:lvl1pPr>
              <a:lnSpc>
                <a:spcPct val="85000"/>
              </a:lnSpc>
              <a:defRPr sz="6000" b="0" baseline="0">
                <a:solidFill>
                  <a:srgbClr val="006088"/>
                </a:solidFill>
              </a:defRPr>
            </a:lvl1pPr>
          </a:lstStyle>
          <a:p>
            <a:r>
              <a:rPr lang="en-US" dirty="0"/>
              <a:t>This is the title of this section</a:t>
            </a:r>
          </a:p>
        </p:txBody>
      </p:sp>
      <p:sp>
        <p:nvSpPr>
          <p:cNvPr id="3" name="Text Placeholder 2"/>
          <p:cNvSpPr>
            <a:spLocks noGrp="1"/>
          </p:cNvSpPr>
          <p:nvPr>
            <p:ph type="body" idx="1" hasCustomPrompt="1"/>
          </p:nvPr>
        </p:nvSpPr>
        <p:spPr>
          <a:xfrm>
            <a:off x="1097280" y="4453128"/>
            <a:ext cx="10058400" cy="1143000"/>
          </a:xfrm>
        </p:spPr>
        <p:txBody>
          <a:bodyPr lIns="91440" rIns="91440" anchor="t" anchorCtr="0">
            <a:normAutofit/>
          </a:bodyPr>
          <a:lstStyle>
            <a:lvl1pPr marL="0" indent="0">
              <a:buNone/>
              <a:defRPr sz="2100" cap="all" spc="150" baseline="0">
                <a:solidFill>
                  <a:srgbClr val="37A4C5"/>
                </a:solidFill>
                <a:latin typeface="+mj-lt"/>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dirty="0"/>
              <a:t>This is the subtitle of this section</a:t>
            </a:r>
          </a:p>
        </p:txBody>
      </p:sp>
      <p:sp>
        <p:nvSpPr>
          <p:cNvPr id="4" name="Date Placeholder 3"/>
          <p:cNvSpPr>
            <a:spLocks noGrp="1"/>
          </p:cNvSpPr>
          <p:nvPr>
            <p:ph type="dt" sz="half" idx="10"/>
          </p:nvPr>
        </p:nvSpPr>
        <p:spPr/>
        <p:txBody>
          <a:bodyPr/>
          <a:lstStyle/>
          <a:p>
            <a:r>
              <a:rPr lang="en-US" dirty="0"/>
              <a:t>2023-2024</a:t>
            </a:r>
          </a:p>
        </p:txBody>
      </p:sp>
      <p:sp>
        <p:nvSpPr>
          <p:cNvPr id="5" name="Footer Placeholder 4"/>
          <p:cNvSpPr>
            <a:spLocks noGrp="1"/>
          </p:cNvSpPr>
          <p:nvPr>
            <p:ph type="ftr" sz="quarter" idx="11"/>
          </p:nvPr>
        </p:nvSpPr>
        <p:spPr/>
        <p:txBody>
          <a:bodyPr/>
          <a:lstStyle/>
          <a:p>
            <a:r>
              <a:rPr lang="en-US" dirty="0"/>
              <a:t>The Association of State Floodplain Managers, Inc. </a:t>
            </a:r>
          </a:p>
        </p:txBody>
      </p:sp>
      <p:sp>
        <p:nvSpPr>
          <p:cNvPr id="6" name="Slide Number Placeholder 5"/>
          <p:cNvSpPr>
            <a:spLocks noGrp="1"/>
          </p:cNvSpPr>
          <p:nvPr>
            <p:ph type="sldNum" sz="quarter" idx="12"/>
          </p:nvPr>
        </p:nvSpPr>
        <p:spPr/>
        <p:txBody>
          <a:bodyPr/>
          <a:lstStyle/>
          <a:p>
            <a:fld id="{30795EEC-31EB-4356-A16B-54CD7EF7142A}" type="slidenum">
              <a:rPr lang="en-US" smtClean="0"/>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5" descr="2021 ASFPM Conference | Association of State Floodplain Managers">
            <a:extLst>
              <a:ext uri="{FF2B5EF4-FFF2-40B4-BE49-F238E27FC236}">
                <a16:creationId xmlns:a16="http://schemas.microsoft.com/office/drawing/2014/main" id="{71AB8A35-8385-4A69-9DA7-77B18B58E29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43774" y="5679833"/>
            <a:ext cx="708005" cy="1034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319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6ED10D-CFAD-4690-8DB1-CB8C9289C93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097280" y="286607"/>
            <a:ext cx="10058400" cy="1450757"/>
          </a:xfrm>
        </p:spPr>
        <p:txBody>
          <a:bodyPr/>
          <a:lstStyle>
            <a:lvl1pPr>
              <a:defRPr baseline="0">
                <a:solidFill>
                  <a:srgbClr val="006088"/>
                </a:solidFill>
              </a:defRPr>
            </a:lvl1pPr>
          </a:lstStyle>
          <a:p>
            <a:r>
              <a:rPr lang="en-US" dirty="0"/>
              <a:t>Two column layout</a:t>
            </a:r>
          </a:p>
        </p:txBody>
      </p:sp>
      <p:sp>
        <p:nvSpPr>
          <p:cNvPr id="3" name="Content Placeholder 2"/>
          <p:cNvSpPr>
            <a:spLocks noGrp="1"/>
          </p:cNvSpPr>
          <p:nvPr>
            <p:ph sz="half" idx="1"/>
          </p:nvPr>
        </p:nvSpPr>
        <p:spPr>
          <a:xfrm>
            <a:off x="1097280" y="1845738"/>
            <a:ext cx="4937760" cy="4023359"/>
          </a:xfrm>
        </p:spPr>
        <p:txBody>
          <a:bodyPr/>
          <a:lstStyle>
            <a:lvl1pPr>
              <a:defRPr>
                <a:solidFill>
                  <a:srgbClr val="585858"/>
                </a:solidFill>
              </a:defRPr>
            </a:lvl1pPr>
            <a:lvl2pPr>
              <a:defRPr>
                <a:solidFill>
                  <a:srgbClr val="585858"/>
                </a:solidFill>
              </a:defRPr>
            </a:lvl2pPr>
            <a:lvl3pPr>
              <a:defRPr>
                <a:solidFill>
                  <a:srgbClr val="585858"/>
                </a:solidFill>
              </a:defRPr>
            </a:lvl3pPr>
            <a:lvl4pPr>
              <a:defRPr>
                <a:solidFill>
                  <a:srgbClr val="585858"/>
                </a:solidFill>
              </a:defRPr>
            </a:lvl4pPr>
            <a:lvl5pPr>
              <a:defRPr>
                <a:solidFill>
                  <a:srgbClr val="58585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lvl1pPr>
              <a:defRPr>
                <a:solidFill>
                  <a:srgbClr val="585858"/>
                </a:solidFill>
              </a:defRPr>
            </a:lvl1pPr>
            <a:lvl2pPr>
              <a:defRPr>
                <a:solidFill>
                  <a:srgbClr val="585858"/>
                </a:solidFill>
              </a:defRPr>
            </a:lvl2pPr>
            <a:lvl3pPr>
              <a:defRPr>
                <a:solidFill>
                  <a:srgbClr val="585858"/>
                </a:solidFill>
              </a:defRPr>
            </a:lvl3pPr>
            <a:lvl4pPr>
              <a:defRPr>
                <a:solidFill>
                  <a:srgbClr val="585858"/>
                </a:solidFill>
              </a:defRPr>
            </a:lvl4pPr>
            <a:lvl5pPr>
              <a:defRPr>
                <a:solidFill>
                  <a:srgbClr val="58585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2023-2024</a:t>
            </a:r>
          </a:p>
        </p:txBody>
      </p:sp>
      <p:sp>
        <p:nvSpPr>
          <p:cNvPr id="6" name="Footer Placeholder 5"/>
          <p:cNvSpPr>
            <a:spLocks noGrp="1"/>
          </p:cNvSpPr>
          <p:nvPr>
            <p:ph type="ftr" sz="quarter" idx="11"/>
          </p:nvPr>
        </p:nvSpPr>
        <p:spPr/>
        <p:txBody>
          <a:bodyPr/>
          <a:lstStyle/>
          <a:p>
            <a:r>
              <a:rPr lang="en-US" dirty="0"/>
              <a:t>The Association of State Floodplain Managers, Inc. </a:t>
            </a:r>
          </a:p>
        </p:txBody>
      </p:sp>
      <p:sp>
        <p:nvSpPr>
          <p:cNvPr id="7" name="Slide Number Placeholder 6"/>
          <p:cNvSpPr>
            <a:spLocks noGrp="1"/>
          </p:cNvSpPr>
          <p:nvPr>
            <p:ph type="sldNum" sz="quarter" idx="12"/>
          </p:nvPr>
        </p:nvSpPr>
        <p:spPr/>
        <p:txBody>
          <a:bodyPr/>
          <a:lstStyle/>
          <a:p>
            <a:fld id="{30795EEC-31EB-4356-A16B-54CD7EF7142A}" type="slidenum">
              <a:rPr lang="en-US" smtClean="0"/>
              <a:t>‹#›</a:t>
            </a:fld>
            <a:endParaRPr lang="en-US" dirty="0"/>
          </a:p>
        </p:txBody>
      </p:sp>
    </p:spTree>
    <p:extLst>
      <p:ext uri="{BB962C8B-B14F-4D97-AF65-F5344CB8AC3E}">
        <p14:creationId xmlns:p14="http://schemas.microsoft.com/office/powerpoint/2010/main" val="3161026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1097280" y="286607"/>
            <a:ext cx="10058400" cy="1450757"/>
          </a:xfrm>
        </p:spPr>
        <p:txBody>
          <a:bodyPr/>
          <a:lstStyle>
            <a:lvl1pPr>
              <a:defRPr baseline="0">
                <a:solidFill>
                  <a:srgbClr val="006088"/>
                </a:solidFill>
              </a:defRPr>
            </a:lvl1pPr>
          </a:lstStyle>
          <a:p>
            <a:r>
              <a:rPr lang="en-US" dirty="0"/>
              <a:t>Two column w/ column headings</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1500" b="1" cap="all" baseline="0">
                <a:solidFill>
                  <a:srgbClr val="37A4C5"/>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lvl1pPr>
              <a:defRPr>
                <a:solidFill>
                  <a:srgbClr val="585858"/>
                </a:solidFill>
              </a:defRPr>
            </a:lvl1pPr>
            <a:lvl2pPr>
              <a:defRPr>
                <a:solidFill>
                  <a:srgbClr val="585858"/>
                </a:solidFill>
              </a:defRPr>
            </a:lvl2pPr>
            <a:lvl3pPr>
              <a:defRPr>
                <a:solidFill>
                  <a:srgbClr val="585858"/>
                </a:solidFill>
              </a:defRPr>
            </a:lvl3pPr>
            <a:lvl4pPr>
              <a:defRPr>
                <a:solidFill>
                  <a:srgbClr val="585858"/>
                </a:solidFill>
              </a:defRPr>
            </a:lvl4pPr>
            <a:lvl5pPr>
              <a:defRPr>
                <a:solidFill>
                  <a:srgbClr val="58585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1500" b="1" cap="all" baseline="0">
                <a:solidFill>
                  <a:srgbClr val="37A4C5"/>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lvl1pPr>
              <a:defRPr>
                <a:solidFill>
                  <a:srgbClr val="585858"/>
                </a:solidFill>
              </a:defRPr>
            </a:lvl1pPr>
            <a:lvl2pPr>
              <a:defRPr>
                <a:solidFill>
                  <a:srgbClr val="585858"/>
                </a:solidFill>
              </a:defRPr>
            </a:lvl2pPr>
            <a:lvl3pPr>
              <a:defRPr>
                <a:solidFill>
                  <a:srgbClr val="585858"/>
                </a:solidFill>
              </a:defRPr>
            </a:lvl3pPr>
            <a:lvl4pPr>
              <a:defRPr>
                <a:solidFill>
                  <a:srgbClr val="585858"/>
                </a:solidFill>
              </a:defRPr>
            </a:lvl4pPr>
            <a:lvl5pPr>
              <a:defRPr>
                <a:solidFill>
                  <a:srgbClr val="58585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2023-2024</a:t>
            </a:r>
          </a:p>
        </p:txBody>
      </p:sp>
      <p:sp>
        <p:nvSpPr>
          <p:cNvPr id="8" name="Footer Placeholder 7"/>
          <p:cNvSpPr>
            <a:spLocks noGrp="1"/>
          </p:cNvSpPr>
          <p:nvPr>
            <p:ph type="ftr" sz="quarter" idx="11"/>
          </p:nvPr>
        </p:nvSpPr>
        <p:spPr/>
        <p:txBody>
          <a:bodyPr/>
          <a:lstStyle/>
          <a:p>
            <a:r>
              <a:rPr lang="en-US" dirty="0"/>
              <a:t>The Association of State Floodplain Managers, Inc. </a:t>
            </a:r>
          </a:p>
        </p:txBody>
      </p:sp>
      <p:sp>
        <p:nvSpPr>
          <p:cNvPr id="9" name="Slide Number Placeholder 8"/>
          <p:cNvSpPr>
            <a:spLocks noGrp="1"/>
          </p:cNvSpPr>
          <p:nvPr>
            <p:ph type="sldNum" sz="quarter" idx="12"/>
          </p:nvPr>
        </p:nvSpPr>
        <p:spPr/>
        <p:txBody>
          <a:bodyPr/>
          <a:lstStyle/>
          <a:p>
            <a:fld id="{30795EEC-31EB-4356-A16B-54CD7EF7142A}" type="slidenum">
              <a:rPr lang="en-US" smtClean="0"/>
              <a:t>‹#›</a:t>
            </a:fld>
            <a:endParaRPr lang="en-US" dirty="0"/>
          </a:p>
        </p:txBody>
      </p:sp>
    </p:spTree>
    <p:extLst>
      <p:ext uri="{BB962C8B-B14F-4D97-AF65-F5344CB8AC3E}">
        <p14:creationId xmlns:p14="http://schemas.microsoft.com/office/powerpoint/2010/main" val="1029857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088"/>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2023-2024</a:t>
            </a:r>
          </a:p>
        </p:txBody>
      </p:sp>
      <p:sp>
        <p:nvSpPr>
          <p:cNvPr id="4" name="Footer Placeholder 3"/>
          <p:cNvSpPr>
            <a:spLocks noGrp="1"/>
          </p:cNvSpPr>
          <p:nvPr>
            <p:ph type="ftr" sz="quarter" idx="11"/>
          </p:nvPr>
        </p:nvSpPr>
        <p:spPr/>
        <p:txBody>
          <a:bodyPr/>
          <a:lstStyle/>
          <a:p>
            <a:r>
              <a:rPr lang="en-US" dirty="0"/>
              <a:t>The Association of State Floodplain Managers, Inc. </a:t>
            </a:r>
          </a:p>
        </p:txBody>
      </p:sp>
      <p:sp>
        <p:nvSpPr>
          <p:cNvPr id="5" name="Slide Number Placeholder 4"/>
          <p:cNvSpPr>
            <a:spLocks noGrp="1"/>
          </p:cNvSpPr>
          <p:nvPr>
            <p:ph type="sldNum" sz="quarter" idx="12"/>
          </p:nvPr>
        </p:nvSpPr>
        <p:spPr/>
        <p:txBody>
          <a:bodyPr/>
          <a:lstStyle/>
          <a:p>
            <a:fld id="{30795EEC-31EB-4356-A16B-54CD7EF7142A}" type="slidenum">
              <a:rPr lang="en-US" smtClean="0"/>
              <a:t>‹#›</a:t>
            </a:fld>
            <a:endParaRPr lang="en-US" dirty="0"/>
          </a:p>
        </p:txBody>
      </p:sp>
    </p:spTree>
    <p:extLst>
      <p:ext uri="{BB962C8B-B14F-4D97-AF65-F5344CB8AC3E}">
        <p14:creationId xmlns:p14="http://schemas.microsoft.com/office/powerpoint/2010/main" val="40239195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89" y="6400800"/>
            <a:ext cx="12188825" cy="45720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90" y="6334316"/>
            <a:ext cx="12188825" cy="64008"/>
          </a:xfrm>
          <a:prstGeom prst="rect">
            <a:avLst/>
          </a:prstGeom>
          <a:solidFill>
            <a:srgbClr val="37A4C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dirty="0"/>
              <a:t>2023-2024</a:t>
            </a:r>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The Association of State Floodplain Managers, Inc. </a:t>
            </a:r>
          </a:p>
        </p:txBody>
      </p:sp>
      <p:sp>
        <p:nvSpPr>
          <p:cNvPr id="9" name="Slide Number Placeholder 8"/>
          <p:cNvSpPr>
            <a:spLocks noGrp="1"/>
          </p:cNvSpPr>
          <p:nvPr>
            <p:ph type="sldNum" sz="quarter" idx="12"/>
          </p:nvPr>
        </p:nvSpPr>
        <p:spPr/>
        <p:txBody>
          <a:bodyPr/>
          <a:lstStyle/>
          <a:p>
            <a:fld id="{30795EEC-31EB-4356-A16B-54CD7EF7142A}" type="slidenum">
              <a:rPr lang="en-US" smtClean="0"/>
              <a:t>‹#›</a:t>
            </a:fld>
            <a:endParaRPr lang="en-US" dirty="0"/>
          </a:p>
        </p:txBody>
      </p:sp>
    </p:spTree>
    <p:extLst>
      <p:ext uri="{BB962C8B-B14F-4D97-AF65-F5344CB8AC3E}">
        <p14:creationId xmlns:p14="http://schemas.microsoft.com/office/powerpoint/2010/main" val="3250613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9" y="0"/>
            <a:ext cx="4050791" cy="685800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37A4C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457200" y="594359"/>
            <a:ext cx="3200400" cy="2286000"/>
          </a:xfrm>
        </p:spPr>
        <p:txBody>
          <a:bodyPr anchor="b">
            <a:normAutofit/>
          </a:bodyPr>
          <a:lstStyle>
            <a:lvl1pPr>
              <a:defRPr sz="2700" b="0" baseline="0">
                <a:solidFill>
                  <a:srgbClr val="EDF2F5"/>
                </a:solidFill>
              </a:defRPr>
            </a:lvl1pPr>
          </a:lstStyle>
          <a:p>
            <a:r>
              <a:rPr lang="en-US" dirty="0"/>
              <a:t>Title for the thing on the right, maybe a chart or a picture</a:t>
            </a:r>
          </a:p>
        </p:txBody>
      </p:sp>
      <p:sp>
        <p:nvSpPr>
          <p:cNvPr id="3" name="Content Placeholder 2"/>
          <p:cNvSpPr>
            <a:spLocks noGrp="1"/>
          </p:cNvSpPr>
          <p:nvPr>
            <p:ph idx="1"/>
          </p:nvPr>
        </p:nvSpPr>
        <p:spPr>
          <a:xfrm>
            <a:off x="4800600" y="731520"/>
            <a:ext cx="6492240" cy="5257800"/>
          </a:xfrm>
        </p:spPr>
        <p:txBody>
          <a:bodyPr/>
          <a:lstStyle>
            <a:lvl1pPr>
              <a:defRPr>
                <a:solidFill>
                  <a:srgbClr val="585858"/>
                </a:solidFill>
              </a:defRPr>
            </a:lvl1pPr>
            <a:lvl2pPr>
              <a:defRPr>
                <a:solidFill>
                  <a:srgbClr val="585858"/>
                </a:solidFill>
              </a:defRPr>
            </a:lvl2pPr>
            <a:lvl3pPr>
              <a:defRPr>
                <a:solidFill>
                  <a:srgbClr val="585858"/>
                </a:solidFill>
              </a:defRPr>
            </a:lvl3pPr>
            <a:lvl4pPr>
              <a:defRPr>
                <a:solidFill>
                  <a:srgbClr val="585858"/>
                </a:solidFill>
              </a:defRPr>
            </a:lvl4pPr>
            <a:lvl5pPr>
              <a:defRPr>
                <a:solidFill>
                  <a:srgbClr val="58585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125">
                <a:solidFill>
                  <a:srgbClr val="EDF2F5"/>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7" name="Slide Number Placeholder 6"/>
          <p:cNvSpPr>
            <a:spLocks noGrp="1"/>
          </p:cNvSpPr>
          <p:nvPr>
            <p:ph type="sldNum" sz="quarter" idx="12"/>
          </p:nvPr>
        </p:nvSpPr>
        <p:spPr/>
        <p:txBody>
          <a:bodyPr/>
          <a:lstStyle>
            <a:lvl1pPr>
              <a:defRPr>
                <a:solidFill>
                  <a:srgbClr val="006088"/>
                </a:solidFill>
              </a:defRPr>
            </a:lvl1pPr>
          </a:lstStyle>
          <a:p>
            <a:fld id="{30795EEC-31EB-4356-A16B-54CD7EF7142A}" type="slidenum">
              <a:rPr lang="en-US" smtClean="0"/>
              <a:pPr/>
              <a:t>‹#›</a:t>
            </a:fld>
            <a:endParaRPr lang="en-US" dirty="0"/>
          </a:p>
        </p:txBody>
      </p:sp>
      <p:sp>
        <p:nvSpPr>
          <p:cNvPr id="12" name="Date Placeholder 6"/>
          <p:cNvSpPr>
            <a:spLocks noGrp="1"/>
          </p:cNvSpPr>
          <p:nvPr>
            <p:ph type="dt" sz="half" idx="10"/>
          </p:nvPr>
        </p:nvSpPr>
        <p:spPr>
          <a:xfrm>
            <a:off x="1097283" y="6459789"/>
            <a:ext cx="2472271" cy="365125"/>
          </a:xfrm>
        </p:spPr>
        <p:txBody>
          <a:bodyPr/>
          <a:lstStyle/>
          <a:p>
            <a:r>
              <a:rPr lang="en-US" dirty="0"/>
              <a:t>2023-2024</a:t>
            </a:r>
          </a:p>
        </p:txBody>
      </p:sp>
      <p:sp>
        <p:nvSpPr>
          <p:cNvPr id="13" name="Footer Placeholder 7"/>
          <p:cNvSpPr>
            <a:spLocks noGrp="1"/>
          </p:cNvSpPr>
          <p:nvPr>
            <p:ph type="ftr" sz="quarter" idx="11"/>
          </p:nvPr>
        </p:nvSpPr>
        <p:spPr>
          <a:xfrm>
            <a:off x="3686187" y="6459789"/>
            <a:ext cx="4822804" cy="365125"/>
          </a:xfrm>
        </p:spPr>
        <p:txBody>
          <a:bodyPr/>
          <a:lstStyle>
            <a:lvl1pPr>
              <a:defRPr>
                <a:solidFill>
                  <a:srgbClr val="006088"/>
                </a:solidFill>
              </a:defRPr>
            </a:lvl1pPr>
          </a:lstStyle>
          <a:p>
            <a:r>
              <a:rPr lang="en-US" dirty="0"/>
              <a:t>The Association of State Floodplain Managers, Inc. </a:t>
            </a:r>
          </a:p>
        </p:txBody>
      </p:sp>
    </p:spTree>
    <p:extLst>
      <p:ext uri="{BB962C8B-B14F-4D97-AF65-F5344CB8AC3E}">
        <p14:creationId xmlns:p14="http://schemas.microsoft.com/office/powerpoint/2010/main" val="34192525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 y="4953000"/>
            <a:ext cx="12188825" cy="190500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8" y="4915076"/>
            <a:ext cx="12188825" cy="64008"/>
          </a:xfrm>
          <a:prstGeom prst="rect">
            <a:avLst/>
          </a:prstGeom>
          <a:solidFill>
            <a:srgbClr val="37A4C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2700" b="0">
                <a:solidFill>
                  <a:srgbClr val="EDF2F5"/>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8" y="0"/>
            <a:ext cx="12191985" cy="4915076"/>
          </a:xfrm>
          <a:solidFill>
            <a:srgbClr val="D6E2E8"/>
          </a:solidFill>
        </p:spPr>
        <p:txBody>
          <a:bodyPr lIns="457200" tIns="457200"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450"/>
              </a:spcAft>
              <a:buNone/>
              <a:defRPr sz="1125">
                <a:solidFill>
                  <a:srgbClr val="EDF2F5"/>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EDF2F5"/>
                </a:solidFill>
              </a:defRPr>
            </a:lvl1pPr>
          </a:lstStyle>
          <a:p>
            <a:r>
              <a:rPr lang="en-US" dirty="0"/>
              <a:t>2023-2024</a:t>
            </a:r>
          </a:p>
        </p:txBody>
      </p:sp>
      <p:sp>
        <p:nvSpPr>
          <p:cNvPr id="6" name="Footer Placeholder 5"/>
          <p:cNvSpPr>
            <a:spLocks noGrp="1"/>
          </p:cNvSpPr>
          <p:nvPr>
            <p:ph type="ftr" sz="quarter" idx="11"/>
          </p:nvPr>
        </p:nvSpPr>
        <p:spPr/>
        <p:txBody>
          <a:bodyPr/>
          <a:lstStyle>
            <a:lvl1pPr>
              <a:defRPr>
                <a:solidFill>
                  <a:srgbClr val="EDF2F5"/>
                </a:solidFill>
              </a:defRPr>
            </a:lvl1pPr>
          </a:lstStyle>
          <a:p>
            <a:r>
              <a:rPr lang="en-US" dirty="0"/>
              <a:t>The Association of State Floodplain Managers, Inc. </a:t>
            </a:r>
          </a:p>
        </p:txBody>
      </p:sp>
      <p:sp>
        <p:nvSpPr>
          <p:cNvPr id="7" name="Slide Number Placeholder 6"/>
          <p:cNvSpPr>
            <a:spLocks noGrp="1"/>
          </p:cNvSpPr>
          <p:nvPr>
            <p:ph type="sldNum" sz="quarter" idx="12"/>
          </p:nvPr>
        </p:nvSpPr>
        <p:spPr/>
        <p:txBody>
          <a:bodyPr/>
          <a:lstStyle>
            <a:lvl1pPr>
              <a:defRPr>
                <a:solidFill>
                  <a:srgbClr val="EDF2F5"/>
                </a:solidFill>
              </a:defRPr>
            </a:lvl1pPr>
          </a:lstStyle>
          <a:p>
            <a:fld id="{30795EEC-31EB-4356-A16B-54CD7EF7142A}" type="slidenum">
              <a:rPr lang="en-US" smtClean="0"/>
              <a:pPr/>
              <a:t>‹#›</a:t>
            </a:fld>
            <a:endParaRPr lang="en-US" dirty="0"/>
          </a:p>
        </p:txBody>
      </p:sp>
    </p:spTree>
    <p:extLst>
      <p:ext uri="{BB962C8B-B14F-4D97-AF65-F5344CB8AC3E}">
        <p14:creationId xmlns:p14="http://schemas.microsoft.com/office/powerpoint/2010/main" val="39243379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088"/>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lvl1pPr>
              <a:defRPr>
                <a:solidFill>
                  <a:srgbClr val="585858"/>
                </a:solidFill>
              </a:defRPr>
            </a:lvl1pPr>
            <a:lvl2pPr>
              <a:defRPr>
                <a:solidFill>
                  <a:srgbClr val="585858"/>
                </a:solidFill>
              </a:defRPr>
            </a:lvl2pPr>
            <a:lvl3pPr>
              <a:defRPr>
                <a:solidFill>
                  <a:srgbClr val="585858"/>
                </a:solidFill>
              </a:defRPr>
            </a:lvl3pPr>
            <a:lvl4pPr>
              <a:defRPr>
                <a:solidFill>
                  <a:srgbClr val="585858"/>
                </a:solidFill>
              </a:defRPr>
            </a:lvl4pPr>
            <a:lvl5pPr>
              <a:defRPr>
                <a:solidFill>
                  <a:srgbClr val="58585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2023-2024</a:t>
            </a:r>
          </a:p>
        </p:txBody>
      </p:sp>
      <p:sp>
        <p:nvSpPr>
          <p:cNvPr id="5" name="Footer Placeholder 4"/>
          <p:cNvSpPr>
            <a:spLocks noGrp="1"/>
          </p:cNvSpPr>
          <p:nvPr>
            <p:ph type="ftr" sz="quarter" idx="11"/>
          </p:nvPr>
        </p:nvSpPr>
        <p:spPr/>
        <p:txBody>
          <a:bodyPr/>
          <a:lstStyle/>
          <a:p>
            <a:r>
              <a:rPr lang="en-US" dirty="0"/>
              <a:t>The Association of State Floodplain Managers, Inc. </a:t>
            </a:r>
          </a:p>
        </p:txBody>
      </p:sp>
      <p:sp>
        <p:nvSpPr>
          <p:cNvPr id="6" name="Slide Number Placeholder 5"/>
          <p:cNvSpPr>
            <a:spLocks noGrp="1"/>
          </p:cNvSpPr>
          <p:nvPr>
            <p:ph type="sldNum" sz="quarter" idx="12"/>
          </p:nvPr>
        </p:nvSpPr>
        <p:spPr/>
        <p:txBody>
          <a:bodyPr/>
          <a:lstStyle/>
          <a:p>
            <a:fld id="{30795EEC-31EB-4356-A16B-54CD7EF7142A}" type="slidenum">
              <a:rPr lang="en-US" smtClean="0"/>
              <a:t>‹#›</a:t>
            </a:fld>
            <a:endParaRPr lang="en-US" dirty="0"/>
          </a:p>
        </p:txBody>
      </p:sp>
    </p:spTree>
    <p:extLst>
      <p:ext uri="{BB962C8B-B14F-4D97-AF65-F5344CB8AC3E}">
        <p14:creationId xmlns:p14="http://schemas.microsoft.com/office/powerpoint/2010/main" val="24828106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90" y="6334316"/>
            <a:ext cx="12188825" cy="64008"/>
          </a:xfrm>
          <a:prstGeom prst="rect">
            <a:avLst/>
          </a:prstGeom>
          <a:solidFill>
            <a:srgbClr val="37A4C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2302"/>
            <a:ext cx="2628900" cy="5759898"/>
          </a:xfrm>
        </p:spPr>
        <p:txBody>
          <a:bodyPr vert="eaVert"/>
          <a:lstStyle>
            <a:lvl1pPr>
              <a:defRPr>
                <a:solidFill>
                  <a:srgbClr val="006088"/>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2" y="412302"/>
            <a:ext cx="7734300" cy="5759898"/>
          </a:xfrm>
        </p:spPr>
        <p:txBody>
          <a:bodyPr vert="eaVert" lIns="45720" tIns="0" rIns="45720" bIns="0"/>
          <a:lstStyle>
            <a:lvl1pPr>
              <a:defRPr>
                <a:solidFill>
                  <a:srgbClr val="585858"/>
                </a:solidFill>
              </a:defRPr>
            </a:lvl1pPr>
            <a:lvl2pPr>
              <a:defRPr>
                <a:solidFill>
                  <a:srgbClr val="585858"/>
                </a:solidFill>
              </a:defRPr>
            </a:lvl2pPr>
            <a:lvl3pPr>
              <a:defRPr>
                <a:solidFill>
                  <a:srgbClr val="585858"/>
                </a:solidFill>
              </a:defRPr>
            </a:lvl3pPr>
            <a:lvl4pPr>
              <a:defRPr>
                <a:solidFill>
                  <a:srgbClr val="585858"/>
                </a:solidFill>
              </a:defRPr>
            </a:lvl4pPr>
            <a:lvl5pPr>
              <a:defRPr>
                <a:solidFill>
                  <a:srgbClr val="58585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2023-2024</a:t>
            </a:r>
          </a:p>
        </p:txBody>
      </p:sp>
      <p:sp>
        <p:nvSpPr>
          <p:cNvPr id="5" name="Footer Placeholder 4"/>
          <p:cNvSpPr>
            <a:spLocks noGrp="1"/>
          </p:cNvSpPr>
          <p:nvPr>
            <p:ph type="ftr" sz="quarter" idx="11"/>
          </p:nvPr>
        </p:nvSpPr>
        <p:spPr/>
        <p:txBody>
          <a:bodyPr/>
          <a:lstStyle/>
          <a:p>
            <a:r>
              <a:rPr lang="en-US" dirty="0"/>
              <a:t>The Association of State Floodplain Managers, Inc. </a:t>
            </a:r>
          </a:p>
        </p:txBody>
      </p:sp>
      <p:sp>
        <p:nvSpPr>
          <p:cNvPr id="6" name="Slide Number Placeholder 5"/>
          <p:cNvSpPr>
            <a:spLocks noGrp="1"/>
          </p:cNvSpPr>
          <p:nvPr>
            <p:ph type="sldNum" sz="quarter" idx="12"/>
          </p:nvPr>
        </p:nvSpPr>
        <p:spPr/>
        <p:txBody>
          <a:bodyPr/>
          <a:lstStyle/>
          <a:p>
            <a:fld id="{30795EEC-31EB-4356-A16B-54CD7EF7142A}" type="slidenum">
              <a:rPr lang="en-US" smtClean="0"/>
              <a:t>‹#›</a:t>
            </a:fld>
            <a:endParaRPr lang="en-US" dirty="0"/>
          </a:p>
        </p:txBody>
      </p:sp>
    </p:spTree>
    <p:extLst>
      <p:ext uri="{BB962C8B-B14F-4D97-AF65-F5344CB8AC3E}">
        <p14:creationId xmlns:p14="http://schemas.microsoft.com/office/powerpoint/2010/main" val="1610167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E2B8D5-3069-453F-A5DB-8D7A26874B7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4D6603-2911-48C4-AABD-38CADB0604C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2230B79-E0A8-432D-9701-F1777AE29C4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6D9346-C092-44C9-A4DC-3A2F816F2CA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6D3BBD-4217-40C0-8156-661FF5D3E9C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BCAF0E-DAB6-4A77-90AE-70AF2F15FC4D}" type="slidenum">
              <a:rPr lang="en-US">
                <a:solidFill>
                  <a:srgbClr val="000000"/>
                </a:solidFill>
              </a:rPr>
              <a:pPr>
                <a:def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Levee Safety ppt inside slide for Phil Rizzi"/>
          <p:cNvPicPr>
            <a:picLocks noChangeAspect="1" noChangeArrowheads="1"/>
          </p:cNvPicPr>
          <p:nvPr/>
        </p:nvPicPr>
        <p:blipFill>
          <a:blip r:embed="rId16" cstate="print"/>
          <a:srcRect/>
          <a:stretch>
            <a:fillRect/>
          </a:stretch>
        </p:blipFill>
        <p:spPr bwMode="auto">
          <a:xfrm>
            <a:off x="0" y="0"/>
            <a:ext cx="12192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245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aseline="0">
                <a:solidFill>
                  <a:schemeClr val="tx1"/>
                </a:solidFill>
                <a:latin typeface="Times New Roman" pitchFamily="18" charset="0"/>
              </a:defRPr>
            </a:lvl1pPr>
          </a:lstStyle>
          <a:p>
            <a:pPr>
              <a:defRPr/>
            </a:pPr>
            <a:endParaRPr lang="en-US">
              <a:solidFill>
                <a:srgbClr val="000000"/>
              </a:solidFill>
            </a:endParaRPr>
          </a:p>
        </p:txBody>
      </p:sp>
      <p:sp>
        <p:nvSpPr>
          <p:cNvPr id="23245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aseline="0">
                <a:solidFill>
                  <a:schemeClr val="tx1"/>
                </a:solidFill>
                <a:latin typeface="Times New Roman" pitchFamily="18" charset="0"/>
              </a:defRPr>
            </a:lvl1pPr>
          </a:lstStyle>
          <a:p>
            <a:pPr>
              <a:defRPr/>
            </a:pPr>
            <a:endParaRPr lang="en-US">
              <a:solidFill>
                <a:srgbClr val="000000"/>
              </a:solidFill>
            </a:endParaRPr>
          </a:p>
        </p:txBody>
      </p:sp>
      <p:sp>
        <p:nvSpPr>
          <p:cNvPr id="232454" name="Rectangle 6"/>
          <p:cNvSpPr>
            <a:spLocks noGrp="1" noChangeArrowheads="1"/>
          </p:cNvSpPr>
          <p:nvPr>
            <p:ph type="sldNum" sz="quarter" idx="4"/>
          </p:nvPr>
        </p:nvSpPr>
        <p:spPr bwMode="auto">
          <a:xfrm>
            <a:off x="8940800" y="653415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aseline="0">
                <a:solidFill>
                  <a:schemeClr val="tx1"/>
                </a:solidFill>
                <a:latin typeface="Times New Roman" pitchFamily="18" charset="0"/>
              </a:defRPr>
            </a:lvl1pPr>
          </a:lstStyle>
          <a:p>
            <a:pPr>
              <a:defRPr/>
            </a:pPr>
            <a:fld id="{E8B938C1-64E2-495C-A8A3-EC08F35FA894}"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8AE39C7-5BEE-4EA5-AAE3-87ACA7461AA5}"/>
              </a:ext>
            </a:extLst>
          </p:cNvPr>
          <p:cNvSpPr/>
          <p:nvPr userDrawn="1"/>
        </p:nvSpPr>
        <p:spPr>
          <a:xfrm>
            <a:off x="-76200" y="5712293"/>
            <a:ext cx="12344400" cy="11457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286607"/>
            <a:ext cx="10058400" cy="85910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407702"/>
            <a:ext cx="10058400" cy="4304577"/>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a:t>
            </a:r>
          </a:p>
          <a:p>
            <a:pPr lvl="7"/>
            <a:r>
              <a:rPr lang="en-US" dirty="0"/>
              <a:t>Eighth</a:t>
            </a:r>
          </a:p>
          <a:p>
            <a:pPr lvl="8"/>
            <a:r>
              <a:rPr lang="en-US" dirty="0"/>
              <a:t>Ninth</a:t>
            </a:r>
          </a:p>
        </p:txBody>
      </p:sp>
      <p:cxnSp>
        <p:nvCxnSpPr>
          <p:cNvPr id="18" name="Straight Connector 17">
            <a:extLst>
              <a:ext uri="{FF2B5EF4-FFF2-40B4-BE49-F238E27FC236}">
                <a16:creationId xmlns:a16="http://schemas.microsoft.com/office/drawing/2014/main" id="{24478083-66C8-4CCC-A7B7-312799479A29}"/>
              </a:ext>
            </a:extLst>
          </p:cNvPr>
          <p:cNvCxnSpPr/>
          <p:nvPr userDrawn="1"/>
        </p:nvCxnSpPr>
        <p:spPr>
          <a:xfrm>
            <a:off x="-76200" y="5712291"/>
            <a:ext cx="12344400" cy="0"/>
          </a:xfrm>
          <a:prstGeom prst="line">
            <a:avLst/>
          </a:prstGeom>
          <a:ln w="34925">
            <a:solidFill>
              <a:srgbClr val="007DB2"/>
            </a:solidFill>
          </a:ln>
        </p:spPr>
        <p:style>
          <a:lnRef idx="3">
            <a:schemeClr val="accent1"/>
          </a:lnRef>
          <a:fillRef idx="0">
            <a:schemeClr val="accent1"/>
          </a:fillRef>
          <a:effectRef idx="2">
            <a:schemeClr val="accent1"/>
          </a:effectRef>
          <a:fontRef idx="minor">
            <a:schemeClr val="tx1"/>
          </a:fontRef>
        </p:style>
      </p:cxnSp>
      <p:sp>
        <p:nvSpPr>
          <p:cNvPr id="5" name="Footer Placeholder 4">
            <a:extLst>
              <a:ext uri="{FF2B5EF4-FFF2-40B4-BE49-F238E27FC236}">
                <a16:creationId xmlns:a16="http://schemas.microsoft.com/office/drawing/2014/main" id="{2DFB1815-DA7A-4432-855A-7A6519D00970}"/>
              </a:ext>
            </a:extLst>
          </p:cNvPr>
          <p:cNvSpPr>
            <a:spLocks noGrp="1"/>
          </p:cNvSpPr>
          <p:nvPr>
            <p:ph type="ftr" sz="quarter" idx="3"/>
          </p:nvPr>
        </p:nvSpPr>
        <p:spPr>
          <a:xfrm>
            <a:off x="0" y="5852160"/>
            <a:ext cx="12188952" cy="832104"/>
          </a:xfrm>
          <a:prstGeom prst="rect">
            <a:avLst/>
          </a:prstGeom>
        </p:spPr>
        <p:txBody>
          <a:bodyPr vert="horz" lIns="91440" tIns="45720" rIns="91440" bIns="45720" rtlCol="0" anchor="ctr"/>
          <a:lstStyle>
            <a:lvl1pPr algn="ctr">
              <a:defRPr sz="1800">
                <a:solidFill>
                  <a:schemeClr val="tx1"/>
                </a:solidFill>
                <a:latin typeface="Roboto Medium" panose="02000000000000000000" pitchFamily="2" charset="0"/>
                <a:ea typeface="Roboto Medium" panose="02000000000000000000" pitchFamily="2" charset="0"/>
              </a:defRPr>
            </a:lvl1pPr>
          </a:lstStyle>
          <a:p>
            <a:r>
              <a:rPr lang="en-US"/>
              <a:t>This is the caption text.</a:t>
            </a:r>
          </a:p>
          <a:p>
            <a:r>
              <a:rPr lang="en-US"/>
              <a:t>This is a second line.</a:t>
            </a:r>
            <a:endParaRPr lang="en-US" dirty="0"/>
          </a:p>
        </p:txBody>
      </p:sp>
    </p:spTree>
    <p:extLst>
      <p:ext uri="{BB962C8B-B14F-4D97-AF65-F5344CB8AC3E}">
        <p14:creationId xmlns:p14="http://schemas.microsoft.com/office/powerpoint/2010/main" val="180484171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p:txStyles>
    <p:titleStyle>
      <a:lvl1pPr algn="l" defTabSz="685783" rtl="0" eaLnBrk="1" latinLnBrk="0" hangingPunct="1">
        <a:lnSpc>
          <a:spcPct val="85000"/>
        </a:lnSpc>
        <a:spcBef>
          <a:spcPct val="0"/>
        </a:spcBef>
        <a:buNone/>
        <a:defRPr sz="3000" b="1" kern="1200" spc="-38" baseline="0">
          <a:solidFill>
            <a:srgbClr val="003852"/>
          </a:solidFill>
          <a:latin typeface="+mj-lt"/>
          <a:ea typeface="+mj-ea"/>
          <a:cs typeface="+mj-cs"/>
        </a:defRPr>
      </a:lvl1pPr>
    </p:titleStyle>
    <p:bodyStyle>
      <a:lvl1pPr marL="68579" indent="-68579" algn="l" defTabSz="685783" rtl="0" eaLnBrk="1" latinLnBrk="0" hangingPunct="1">
        <a:lnSpc>
          <a:spcPct val="100000"/>
        </a:lnSpc>
        <a:spcBef>
          <a:spcPts val="900"/>
        </a:spcBef>
        <a:spcAft>
          <a:spcPts val="300"/>
        </a:spcAft>
        <a:buClr>
          <a:schemeClr val="accent1"/>
        </a:buClr>
        <a:buSzPct val="100000"/>
        <a:buFont typeface="Calibri" panose="020F0502020204030204" pitchFamily="34" charset="0"/>
        <a:buChar char=" "/>
        <a:defRPr sz="2100" kern="1200">
          <a:solidFill>
            <a:schemeClr val="tx1">
              <a:lumMod val="75000"/>
              <a:lumOff val="25000"/>
            </a:schemeClr>
          </a:solidFill>
          <a:latin typeface="+mn-lt"/>
          <a:ea typeface="+mn-ea"/>
          <a:cs typeface="+mn-cs"/>
        </a:defRPr>
      </a:lvl1pPr>
      <a:lvl2pPr marL="411470" indent="-205735" algn="l" defTabSz="685783" rtl="0" eaLnBrk="1" latinLnBrk="0" hangingPunct="1">
        <a:lnSpc>
          <a:spcPct val="100000"/>
        </a:lnSpc>
        <a:spcBef>
          <a:spcPts val="150"/>
        </a:spcBef>
        <a:spcAft>
          <a:spcPts val="3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617204" indent="-205735" algn="l" defTabSz="685783" rtl="0" eaLnBrk="1" latinLnBrk="0" hangingPunct="1">
        <a:lnSpc>
          <a:spcPct val="100000"/>
        </a:lnSpc>
        <a:spcBef>
          <a:spcPts val="150"/>
        </a:spcBef>
        <a:spcAft>
          <a:spcPts val="3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3pPr>
      <a:lvl4pPr marL="822940" indent="-205735" algn="l" defTabSz="685783" rtl="0" eaLnBrk="1" latinLnBrk="0" hangingPunct="1">
        <a:lnSpc>
          <a:spcPct val="10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4pPr>
      <a:lvl5pPr marL="1028675" indent="-205735" algn="l" defTabSz="685783" rtl="0" eaLnBrk="1" latinLnBrk="0" hangingPunct="1">
        <a:lnSpc>
          <a:spcPct val="10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5pPr>
      <a:lvl6pPr marL="1234409" indent="-205735" algn="l" defTabSz="685783" rtl="0" eaLnBrk="1" latinLnBrk="0" hangingPunct="1">
        <a:lnSpc>
          <a:spcPct val="100000"/>
        </a:lnSpc>
        <a:spcBef>
          <a:spcPts val="150"/>
        </a:spcBef>
        <a:spcAft>
          <a:spcPts val="300"/>
        </a:spcAft>
        <a:buClr>
          <a:schemeClr val="accent1"/>
        </a:buClr>
        <a:buFont typeface="Calibri" pitchFamily="34" charset="0"/>
        <a:buChar char="◦"/>
        <a:defRPr sz="1200" kern="1200" baseline="0">
          <a:solidFill>
            <a:schemeClr val="tx1">
              <a:lumMod val="75000"/>
              <a:lumOff val="25000"/>
            </a:schemeClr>
          </a:solidFill>
          <a:latin typeface="+mn-lt"/>
          <a:ea typeface="+mn-ea"/>
          <a:cs typeface="+mn-cs"/>
        </a:defRPr>
      </a:lvl6pPr>
      <a:lvl7pPr marL="1440144" indent="-205735" algn="l" defTabSz="685783" rtl="0" eaLnBrk="1" latinLnBrk="0" hangingPunct="1">
        <a:lnSpc>
          <a:spcPct val="10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654452" indent="-214308" algn="l" defTabSz="685783" rtl="0" eaLnBrk="1" latinLnBrk="0" hangingPunct="1">
        <a:lnSpc>
          <a:spcPct val="100000"/>
        </a:lnSpc>
        <a:spcBef>
          <a:spcPts val="150"/>
        </a:spcBef>
        <a:spcAft>
          <a:spcPts val="300"/>
        </a:spcAft>
        <a:buClr>
          <a:schemeClr val="accent1"/>
        </a:buClr>
        <a:buFont typeface="Arial" panose="020B0604020202020204" pitchFamily="34" charset="0"/>
        <a:buChar char="•"/>
        <a:defRPr sz="1050" kern="1200">
          <a:solidFill>
            <a:schemeClr val="tx1">
              <a:lumMod val="75000"/>
              <a:lumOff val="25000"/>
            </a:schemeClr>
          </a:solidFill>
          <a:latin typeface="+mn-lt"/>
          <a:ea typeface="+mn-ea"/>
          <a:cs typeface="+mn-cs"/>
        </a:defRPr>
      </a:lvl8pPr>
      <a:lvl9pPr marL="1860187" indent="-214308" algn="l" defTabSz="685783" rtl="0" eaLnBrk="1" latinLnBrk="0" hangingPunct="1">
        <a:lnSpc>
          <a:spcPct val="100000"/>
        </a:lnSpc>
        <a:spcBef>
          <a:spcPts val="150"/>
        </a:spcBef>
        <a:spcAft>
          <a:spcPts val="300"/>
        </a:spcAft>
        <a:buClr>
          <a:schemeClr val="accent1"/>
        </a:buClr>
        <a:buFont typeface="Arial" panose="020B0604020202020204"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589" y="6400800"/>
            <a:ext cx="12188825" cy="45720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90" y="6334316"/>
            <a:ext cx="12188825" cy="64008"/>
          </a:xfrm>
          <a:prstGeom prst="rect">
            <a:avLst/>
          </a:prstGeom>
          <a:solidFill>
            <a:srgbClr val="37A4C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7"/>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1097283" y="6459789"/>
            <a:ext cx="2472271" cy="365125"/>
          </a:xfrm>
          <a:prstGeom prst="rect">
            <a:avLst/>
          </a:prstGeom>
        </p:spPr>
        <p:txBody>
          <a:bodyPr vert="horz" lIns="91440" tIns="45720" rIns="91440" bIns="45720" rtlCol="0" anchor="ctr"/>
          <a:lstStyle>
            <a:lvl1pPr algn="ctr">
              <a:defRPr sz="900" b="1">
                <a:solidFill>
                  <a:srgbClr val="FFFFFF"/>
                </a:solidFill>
                <a:latin typeface="+mj-lt"/>
              </a:defRPr>
            </a:lvl1pPr>
          </a:lstStyle>
          <a:p>
            <a:r>
              <a:rPr lang="en-US" dirty="0"/>
              <a:t>2023-2024</a:t>
            </a:r>
          </a:p>
        </p:txBody>
      </p:sp>
      <p:sp>
        <p:nvSpPr>
          <p:cNvPr id="5" name="Footer Placeholder 4"/>
          <p:cNvSpPr>
            <a:spLocks noGrp="1"/>
          </p:cNvSpPr>
          <p:nvPr>
            <p:ph type="ftr" sz="quarter" idx="3"/>
          </p:nvPr>
        </p:nvSpPr>
        <p:spPr>
          <a:xfrm>
            <a:off x="3686187" y="6459789"/>
            <a:ext cx="4822804" cy="365125"/>
          </a:xfrm>
          <a:prstGeom prst="rect">
            <a:avLst/>
          </a:prstGeom>
        </p:spPr>
        <p:txBody>
          <a:bodyPr vert="horz" lIns="91440" tIns="45720" rIns="91440" bIns="45720" rtlCol="0" anchor="ctr"/>
          <a:lstStyle>
            <a:lvl1pPr algn="ctr">
              <a:defRPr sz="900" b="1" cap="none" baseline="0">
                <a:solidFill>
                  <a:srgbClr val="FFFFFF"/>
                </a:solidFill>
                <a:latin typeface="+mj-lt"/>
              </a:defRPr>
            </a:lvl1pPr>
          </a:lstStyle>
          <a:p>
            <a:r>
              <a:rPr lang="en-US" dirty="0"/>
              <a:t>The Association of State Floodplain Managers, Inc. </a:t>
            </a:r>
          </a:p>
        </p:txBody>
      </p:sp>
      <p:sp>
        <p:nvSpPr>
          <p:cNvPr id="6" name="Slide Number Placeholder 5"/>
          <p:cNvSpPr>
            <a:spLocks noGrp="1"/>
          </p:cNvSpPr>
          <p:nvPr>
            <p:ph type="sldNum" sz="quarter" idx="4"/>
          </p:nvPr>
        </p:nvSpPr>
        <p:spPr>
          <a:xfrm>
            <a:off x="9900461" y="6459789"/>
            <a:ext cx="1312025" cy="365125"/>
          </a:xfrm>
          <a:prstGeom prst="rect">
            <a:avLst/>
          </a:prstGeom>
        </p:spPr>
        <p:txBody>
          <a:bodyPr vert="horz" lIns="91440" tIns="45720" rIns="91440" bIns="45720" rtlCol="0" anchor="ctr"/>
          <a:lstStyle>
            <a:lvl1pPr algn="ctr">
              <a:defRPr sz="900" b="1">
                <a:solidFill>
                  <a:srgbClr val="FFFFFF"/>
                </a:solidFill>
                <a:latin typeface="+mj-lt"/>
              </a:defRPr>
            </a:lvl1pPr>
          </a:lstStyle>
          <a:p>
            <a:fld id="{30795EEC-31EB-4356-A16B-54CD7EF7142A}"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9F6DFE9-1909-4C1F-B912-97E44EA4F696}"/>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258523" y="5732585"/>
            <a:ext cx="678936" cy="993564"/>
          </a:xfrm>
          <a:prstGeom prst="rect">
            <a:avLst/>
          </a:prstGeom>
        </p:spPr>
      </p:pic>
    </p:spTree>
    <p:extLst>
      <p:ext uri="{BB962C8B-B14F-4D97-AF65-F5344CB8AC3E}">
        <p14:creationId xmlns:p14="http://schemas.microsoft.com/office/powerpoint/2010/main" val="306892659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p:txStyles>
    <p:titleStyle>
      <a:lvl1pPr algn="l" defTabSz="685783" rtl="0" eaLnBrk="1" latinLnBrk="0" hangingPunct="1">
        <a:lnSpc>
          <a:spcPct val="85000"/>
        </a:lnSpc>
        <a:spcBef>
          <a:spcPct val="0"/>
        </a:spcBef>
        <a:buNone/>
        <a:defRPr sz="3600" kern="1200" spc="-38" baseline="0">
          <a:solidFill>
            <a:srgbClr val="006088"/>
          </a:solidFill>
          <a:latin typeface="+mj-lt"/>
          <a:ea typeface="+mj-ea"/>
          <a:cs typeface="+mj-cs"/>
        </a:defRPr>
      </a:lvl1pPr>
    </p:titleStyle>
    <p:bodyStyle>
      <a:lvl1pPr marL="68579" indent="-68579" algn="l" defTabSz="685783" rtl="0" eaLnBrk="1" latinLnBrk="0" hangingPunct="1">
        <a:lnSpc>
          <a:spcPct val="100000"/>
        </a:lnSpc>
        <a:spcBef>
          <a:spcPts val="900"/>
        </a:spcBef>
        <a:spcAft>
          <a:spcPts val="300"/>
        </a:spcAft>
        <a:buClr>
          <a:schemeClr val="accent1"/>
        </a:buClr>
        <a:buSzPct val="100000"/>
        <a:buFont typeface="Calibri" panose="020F0502020204030204" pitchFamily="34" charset="0"/>
        <a:buChar char=" "/>
        <a:defRPr sz="2100" kern="1200">
          <a:solidFill>
            <a:schemeClr val="tx1">
              <a:lumMod val="75000"/>
              <a:lumOff val="25000"/>
            </a:schemeClr>
          </a:solidFill>
          <a:latin typeface="+mn-lt"/>
          <a:ea typeface="+mn-ea"/>
          <a:cs typeface="+mn-cs"/>
        </a:defRPr>
      </a:lvl1pPr>
      <a:lvl2pPr marL="411470" indent="-205735" algn="l" defTabSz="685783" rtl="0" eaLnBrk="1" latinLnBrk="0" hangingPunct="1">
        <a:lnSpc>
          <a:spcPct val="100000"/>
        </a:lnSpc>
        <a:spcBef>
          <a:spcPts val="150"/>
        </a:spcBef>
        <a:spcAft>
          <a:spcPts val="3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617204" indent="-205735" algn="l" defTabSz="685783" rtl="0" eaLnBrk="1" latinLnBrk="0" hangingPunct="1">
        <a:lnSpc>
          <a:spcPct val="100000"/>
        </a:lnSpc>
        <a:spcBef>
          <a:spcPts val="150"/>
        </a:spcBef>
        <a:spcAft>
          <a:spcPts val="3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3pPr>
      <a:lvl4pPr marL="822940" indent="-205735" algn="l" defTabSz="685783" rtl="0" eaLnBrk="1" latinLnBrk="0" hangingPunct="1">
        <a:lnSpc>
          <a:spcPct val="10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4pPr>
      <a:lvl5pPr marL="1028675" indent="-205735" algn="l" defTabSz="685783" rtl="0" eaLnBrk="1" latinLnBrk="0" hangingPunct="1">
        <a:lnSpc>
          <a:spcPct val="10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5pPr>
      <a:lvl6pPr marL="1234409" indent="-205735" algn="l" defTabSz="685783" rtl="0" eaLnBrk="1" latinLnBrk="0" hangingPunct="1">
        <a:lnSpc>
          <a:spcPct val="100000"/>
        </a:lnSpc>
        <a:spcBef>
          <a:spcPts val="150"/>
        </a:spcBef>
        <a:spcAft>
          <a:spcPts val="300"/>
        </a:spcAft>
        <a:buClr>
          <a:schemeClr val="accent1"/>
        </a:buClr>
        <a:buFont typeface="Calibri" pitchFamily="34" charset="0"/>
        <a:buChar char="◦"/>
        <a:defRPr sz="1200" kern="1200" baseline="0">
          <a:solidFill>
            <a:schemeClr val="tx1">
              <a:lumMod val="75000"/>
              <a:lumOff val="25000"/>
            </a:schemeClr>
          </a:solidFill>
          <a:latin typeface="+mn-lt"/>
          <a:ea typeface="+mn-ea"/>
          <a:cs typeface="+mn-cs"/>
        </a:defRPr>
      </a:lvl6pPr>
      <a:lvl7pPr marL="1440144" indent="-205735" algn="l" defTabSz="685783" rtl="0" eaLnBrk="1" latinLnBrk="0" hangingPunct="1">
        <a:lnSpc>
          <a:spcPct val="10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654452" indent="-214308" algn="l" defTabSz="685783" rtl="0" eaLnBrk="1" latinLnBrk="0" hangingPunct="1">
        <a:lnSpc>
          <a:spcPct val="100000"/>
        </a:lnSpc>
        <a:spcBef>
          <a:spcPts val="150"/>
        </a:spcBef>
        <a:spcAft>
          <a:spcPts val="300"/>
        </a:spcAft>
        <a:buClr>
          <a:schemeClr val="accent1"/>
        </a:buClr>
        <a:buFont typeface="Arial" panose="020B0604020202020204" pitchFamily="34" charset="0"/>
        <a:buChar char="•"/>
        <a:defRPr sz="1050" kern="1200">
          <a:solidFill>
            <a:schemeClr val="tx1">
              <a:lumMod val="75000"/>
              <a:lumOff val="25000"/>
            </a:schemeClr>
          </a:solidFill>
          <a:latin typeface="+mn-lt"/>
          <a:ea typeface="+mn-ea"/>
          <a:cs typeface="+mn-cs"/>
        </a:defRPr>
      </a:lvl8pPr>
      <a:lvl9pPr marL="1860187" indent="-214308" algn="l" defTabSz="685783" rtl="0" eaLnBrk="1" latinLnBrk="0" hangingPunct="1">
        <a:lnSpc>
          <a:spcPct val="100000"/>
        </a:lnSpc>
        <a:spcBef>
          <a:spcPts val="150"/>
        </a:spcBef>
        <a:spcAft>
          <a:spcPts val="300"/>
        </a:spcAft>
        <a:buClr>
          <a:schemeClr val="accent1"/>
        </a:buClr>
        <a:buFont typeface="Arial" panose="020B0604020202020204"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3.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3.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3.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4100" y="2787961"/>
            <a:ext cx="7543800" cy="1088068"/>
          </a:xfrm>
        </p:spPr>
        <p:txBody>
          <a:bodyPr>
            <a:normAutofit/>
          </a:bodyPr>
          <a:lstStyle/>
          <a:p>
            <a:pPr algn="ctr"/>
            <a:r>
              <a:rPr lang="en-US" dirty="0"/>
              <a:t>Research Lessons from Texas Floods</a:t>
            </a:r>
          </a:p>
        </p:txBody>
      </p:sp>
      <p:sp>
        <p:nvSpPr>
          <p:cNvPr id="3" name="Subtitle 2"/>
          <p:cNvSpPr>
            <a:spLocks noGrp="1"/>
          </p:cNvSpPr>
          <p:nvPr>
            <p:ph type="subTitle" idx="1"/>
          </p:nvPr>
        </p:nvSpPr>
        <p:spPr/>
        <p:txBody>
          <a:bodyPr>
            <a:normAutofit/>
          </a:bodyPr>
          <a:lstStyle/>
          <a:p>
            <a:r>
              <a:rPr lang="en-US" dirty="0"/>
              <a:t> Chad Berginnis, CFM</a:t>
            </a:r>
          </a:p>
          <a:p>
            <a:r>
              <a:rPr lang="en-US" dirty="0"/>
              <a:t>September 4, 2025</a:t>
            </a: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lang="en-US" dirty="0">
                <a:latin typeface="Century Gothic"/>
              </a:rPr>
              <a:t>www.floods.org</a:t>
            </a:r>
          </a:p>
        </p:txBody>
      </p:sp>
    </p:spTree>
    <p:extLst>
      <p:ext uri="{BB962C8B-B14F-4D97-AF65-F5344CB8AC3E}">
        <p14:creationId xmlns:p14="http://schemas.microsoft.com/office/powerpoint/2010/main" val="2469121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a3bfb88746_0_1"/>
          <p:cNvSpPr txBox="1">
            <a:spLocks noGrp="1"/>
          </p:cNvSpPr>
          <p:nvPr>
            <p:ph type="body" idx="4294967295"/>
          </p:nvPr>
        </p:nvSpPr>
        <p:spPr>
          <a:xfrm>
            <a:off x="825609" y="1360636"/>
            <a:ext cx="6629399" cy="3702600"/>
          </a:xfrm>
          <a:prstGeom prst="rect">
            <a:avLst/>
          </a:prstGeom>
          <a:noFill/>
          <a:ln>
            <a:noFill/>
          </a:ln>
        </p:spPr>
        <p:txBody>
          <a:bodyPr spcFirstLastPara="1" wrap="square" lIns="0" tIns="45700" rIns="0" bIns="45700" anchor="t" anchorCtr="0">
            <a:noAutofit/>
          </a:bodyPr>
          <a:lstStyle/>
          <a:p>
            <a:pPr marL="406400" lvl="0" indent="-381000">
              <a:spcBef>
                <a:spcPts val="0"/>
              </a:spcBef>
              <a:spcAft>
                <a:spcPts val="1200"/>
              </a:spcAft>
              <a:buSzPts val="2400"/>
              <a:buChar char="●"/>
            </a:pPr>
            <a:r>
              <a:rPr lang="en-US" sz="2000" dirty="0"/>
              <a:t>May or may not be required as part of local/state permitting or licensing</a:t>
            </a:r>
          </a:p>
          <a:p>
            <a:pPr marL="406400" lvl="0" indent="-381000">
              <a:spcBef>
                <a:spcPts val="0"/>
              </a:spcBef>
              <a:spcAft>
                <a:spcPts val="1200"/>
              </a:spcAft>
              <a:buSzPts val="2400"/>
              <a:buChar char="●"/>
            </a:pPr>
            <a:r>
              <a:rPr lang="en-US" sz="2000" dirty="0"/>
              <a:t>County emergency managers can be of technical assistance provided they have the bandwidth to help </a:t>
            </a:r>
          </a:p>
          <a:p>
            <a:pPr marL="406400" indent="-381000">
              <a:spcBef>
                <a:spcPts val="0"/>
              </a:spcBef>
              <a:spcAft>
                <a:spcPts val="1200"/>
              </a:spcAft>
              <a:buSzPts val="2400"/>
              <a:buFont typeface="Calibri" panose="020F0502020204030204" pitchFamily="34" charset="0"/>
              <a:buChar char="●"/>
            </a:pPr>
            <a:r>
              <a:rPr lang="en-US" sz="2000" dirty="0"/>
              <a:t>The American Camp Association (ACA) standard OM.8 requires that requires that a camp have site-specific emergency procedures established to appropriately respond to natural disasters typical of the area and other reasonably foreseeable emergencies.</a:t>
            </a:r>
          </a:p>
          <a:p>
            <a:pPr marL="406400" lvl="0" indent="-381000">
              <a:spcBef>
                <a:spcPts val="0"/>
              </a:spcBef>
              <a:spcAft>
                <a:spcPts val="1200"/>
              </a:spcAft>
              <a:buSzPts val="2400"/>
              <a:buChar char="●"/>
            </a:pPr>
            <a:r>
              <a:rPr lang="en-US" sz="2000" dirty="0"/>
              <a:t>If flash flooding was identified as a hazard, plans often too generic to be helpful or actionable (i.e. lump flash flooding with severe weather events)</a:t>
            </a:r>
          </a:p>
          <a:p>
            <a:pPr marL="406400" lvl="0" indent="-381000">
              <a:spcBef>
                <a:spcPts val="0"/>
              </a:spcBef>
              <a:spcAft>
                <a:spcPts val="1200"/>
              </a:spcAft>
              <a:buSzPts val="2400"/>
              <a:buChar char="●"/>
            </a:pPr>
            <a:r>
              <a:rPr lang="en-US" sz="2000" dirty="0"/>
              <a:t>EAPs for flash floods MUST, MUST, MUST be specific!</a:t>
            </a:r>
          </a:p>
          <a:p>
            <a:pPr marL="406400" lvl="0" indent="-381000">
              <a:spcBef>
                <a:spcPts val="0"/>
              </a:spcBef>
              <a:spcAft>
                <a:spcPts val="1200"/>
              </a:spcAft>
              <a:buSzPts val="2400"/>
              <a:buChar char="●"/>
            </a:pPr>
            <a:endParaRPr lang="en-US" sz="2000" dirty="0"/>
          </a:p>
          <a:p>
            <a:pPr marL="406400" lvl="0" indent="-381000">
              <a:spcBef>
                <a:spcPts val="0"/>
              </a:spcBef>
              <a:spcAft>
                <a:spcPts val="1200"/>
              </a:spcAft>
              <a:buSzPts val="2400"/>
              <a:buChar char="●"/>
            </a:pPr>
            <a:endParaRPr lang="en-US" sz="2000" dirty="0"/>
          </a:p>
          <a:p>
            <a:pPr marL="406400" lvl="0" indent="-381000">
              <a:spcBef>
                <a:spcPts val="0"/>
              </a:spcBef>
              <a:spcAft>
                <a:spcPts val="1200"/>
              </a:spcAft>
              <a:buSzPts val="2400"/>
              <a:buChar char="●"/>
            </a:pPr>
            <a:endParaRPr lang="en-US" sz="2000" dirty="0"/>
          </a:p>
        </p:txBody>
      </p:sp>
      <p:sp>
        <p:nvSpPr>
          <p:cNvPr id="130" name="Google Shape;130;ga3bfb88746_0_1"/>
          <p:cNvSpPr txBox="1">
            <a:spLocks noGrp="1"/>
          </p:cNvSpPr>
          <p:nvPr>
            <p:ph type="title" idx="4294967295"/>
          </p:nvPr>
        </p:nvSpPr>
        <p:spPr>
          <a:xfrm>
            <a:off x="944880" y="-170597"/>
            <a:ext cx="11247120" cy="1450800"/>
          </a:xfrm>
          <a:prstGeom prst="rect">
            <a:avLst/>
          </a:prstGeom>
          <a:noFill/>
          <a:ln>
            <a:noFill/>
          </a:ln>
        </p:spPr>
        <p:txBody>
          <a:bodyPr spcFirstLastPara="1" wrap="square" lIns="91425" tIns="45700" rIns="91425" bIns="45700" anchor="b" anchorCtr="0">
            <a:noAutofit/>
          </a:bodyPr>
          <a:lstStyle/>
          <a:p>
            <a:pPr lvl="0"/>
            <a:r>
              <a:rPr lang="en-US" b="1" dirty="0">
                <a:solidFill>
                  <a:srgbClr val="073763"/>
                </a:solidFill>
              </a:rPr>
              <a:t>Finding #3:  EAPs for flash flooding in campgrounds or RV Parks are non-existent or usually insufficient</a:t>
            </a:r>
          </a:p>
        </p:txBody>
      </p:sp>
      <p:sp>
        <p:nvSpPr>
          <p:cNvPr id="4" name="Footer Placeholder 4">
            <a:extLst>
              <a:ext uri="{FF2B5EF4-FFF2-40B4-BE49-F238E27FC236}">
                <a16:creationId xmlns:a16="http://schemas.microsoft.com/office/drawing/2014/main" id="{ACDBBD30-2B55-45E4-AA75-61F65547B473}"/>
              </a:ext>
            </a:extLst>
          </p:cNvPr>
          <p:cNvSpPr>
            <a:spLocks noGrp="1"/>
          </p:cNvSpPr>
          <p:nvPr>
            <p:ph type="ftr" sz="quarter" idx="11"/>
          </p:nvPr>
        </p:nvSpPr>
        <p:spPr>
          <a:xfrm>
            <a:off x="3686187" y="6459789"/>
            <a:ext cx="4822804" cy="365125"/>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Century Gothic"/>
                <a:ea typeface="+mn-ea"/>
                <a:cs typeface="+mn-cs"/>
              </a:rPr>
              <a:t>www.floods.org</a:t>
            </a:r>
          </a:p>
        </p:txBody>
      </p:sp>
      <p:pic>
        <p:nvPicPr>
          <p:cNvPr id="3" name="Picture 2">
            <a:extLst>
              <a:ext uri="{FF2B5EF4-FFF2-40B4-BE49-F238E27FC236}">
                <a16:creationId xmlns:a16="http://schemas.microsoft.com/office/drawing/2014/main" id="{B4E6CB18-D7C3-4344-BDCF-9AF8AADC36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7565" y="1343576"/>
            <a:ext cx="2248634" cy="2923624"/>
          </a:xfrm>
          <a:prstGeom prst="rect">
            <a:avLst/>
          </a:prstGeom>
        </p:spPr>
      </p:pic>
      <p:pic>
        <p:nvPicPr>
          <p:cNvPr id="5" name="Picture 4">
            <a:extLst>
              <a:ext uri="{FF2B5EF4-FFF2-40B4-BE49-F238E27FC236}">
                <a16:creationId xmlns:a16="http://schemas.microsoft.com/office/drawing/2014/main" id="{62C8C669-D18F-4629-B234-964F5D0603FC}"/>
              </a:ext>
            </a:extLst>
          </p:cNvPr>
          <p:cNvPicPr>
            <a:picLocks noChangeAspect="1"/>
          </p:cNvPicPr>
          <p:nvPr/>
        </p:nvPicPr>
        <p:blipFill>
          <a:blip r:embed="rId4"/>
          <a:stretch>
            <a:fillRect/>
          </a:stretch>
        </p:blipFill>
        <p:spPr>
          <a:xfrm>
            <a:off x="7543800" y="3438099"/>
            <a:ext cx="3810000" cy="2543175"/>
          </a:xfrm>
          <a:prstGeom prst="rect">
            <a:avLst/>
          </a:prstGeom>
          <a:effectLst>
            <a:glow rad="25400">
              <a:schemeClr val="accent1">
                <a:alpha val="40000"/>
              </a:schemeClr>
            </a:glow>
          </a:effectLst>
        </p:spPr>
      </p:pic>
    </p:spTree>
    <p:extLst>
      <p:ext uri="{BB962C8B-B14F-4D97-AF65-F5344CB8AC3E}">
        <p14:creationId xmlns:p14="http://schemas.microsoft.com/office/powerpoint/2010/main" val="2306306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a3bfb88746_0_1"/>
          <p:cNvSpPr txBox="1">
            <a:spLocks noGrp="1"/>
          </p:cNvSpPr>
          <p:nvPr>
            <p:ph type="body" idx="4294967295"/>
          </p:nvPr>
        </p:nvSpPr>
        <p:spPr>
          <a:xfrm>
            <a:off x="685801" y="1577700"/>
            <a:ext cx="7010399" cy="3702600"/>
          </a:xfrm>
          <a:prstGeom prst="rect">
            <a:avLst/>
          </a:prstGeom>
          <a:noFill/>
          <a:ln>
            <a:noFill/>
          </a:ln>
        </p:spPr>
        <p:txBody>
          <a:bodyPr spcFirstLastPara="1" wrap="square" lIns="0" tIns="45700" rIns="0" bIns="45700" anchor="t" anchorCtr="0">
            <a:noAutofit/>
          </a:bodyPr>
          <a:lstStyle/>
          <a:p>
            <a:pPr marL="406400" lvl="0" indent="-381000">
              <a:spcBef>
                <a:spcPts val="0"/>
              </a:spcBef>
              <a:spcAft>
                <a:spcPts val="1200"/>
              </a:spcAft>
              <a:buSzPts val="2400"/>
              <a:buChar char="●"/>
            </a:pPr>
            <a:r>
              <a:rPr lang="en-US" sz="2000" dirty="0"/>
              <a:t>Plan must be exercised with staff as frequently as necessary – consider rotating counselors.</a:t>
            </a:r>
          </a:p>
          <a:p>
            <a:pPr marL="406400" lvl="0" indent="-381000">
              <a:spcBef>
                <a:spcPts val="0"/>
              </a:spcBef>
              <a:spcAft>
                <a:spcPts val="1200"/>
              </a:spcAft>
              <a:buSzPts val="2400"/>
              <a:buChar char="●"/>
            </a:pPr>
            <a:r>
              <a:rPr lang="en-US" sz="2000" dirty="0"/>
              <a:t>What about exercising it with campers – and teach them something about flooding, floodplains and flood risks?</a:t>
            </a:r>
          </a:p>
          <a:p>
            <a:pPr marL="406400" lvl="0" indent="-381000">
              <a:spcBef>
                <a:spcPts val="0"/>
              </a:spcBef>
              <a:spcAft>
                <a:spcPts val="1200"/>
              </a:spcAft>
              <a:buSzPts val="2400"/>
              <a:buChar char="●"/>
            </a:pPr>
            <a:r>
              <a:rPr lang="en-US" sz="2000" dirty="0"/>
              <a:t>EAPs must be rote to the point responsible individuals could “do it in their sleep.”  Delay could lead to death</a:t>
            </a:r>
          </a:p>
          <a:p>
            <a:pPr marL="406400" lvl="0" indent="-381000">
              <a:spcBef>
                <a:spcPts val="0"/>
              </a:spcBef>
              <a:spcAft>
                <a:spcPts val="1200"/>
              </a:spcAft>
              <a:buSzPts val="2400"/>
              <a:buChar char="●"/>
            </a:pPr>
            <a:r>
              <a:rPr lang="en-US" sz="2000" dirty="0"/>
              <a:t>Could tabletop exercises be helpful?</a:t>
            </a:r>
          </a:p>
          <a:p>
            <a:pPr marL="406400" lvl="0" indent="-381000">
              <a:spcBef>
                <a:spcPts val="0"/>
              </a:spcBef>
              <a:spcAft>
                <a:spcPts val="1200"/>
              </a:spcAft>
              <a:buSzPts val="2400"/>
              <a:buChar char="●"/>
            </a:pPr>
            <a:r>
              <a:rPr lang="en-US" sz="2000" dirty="0"/>
              <a:t>  </a:t>
            </a:r>
          </a:p>
          <a:p>
            <a:pPr marL="406400" lvl="0" indent="-381000">
              <a:spcBef>
                <a:spcPts val="0"/>
              </a:spcBef>
              <a:spcAft>
                <a:spcPts val="1200"/>
              </a:spcAft>
              <a:buSzPts val="2400"/>
              <a:buChar char="●"/>
            </a:pPr>
            <a:endParaRPr lang="en-US" sz="2000" dirty="0"/>
          </a:p>
          <a:p>
            <a:pPr marL="406400" lvl="0" indent="-381000">
              <a:spcBef>
                <a:spcPts val="0"/>
              </a:spcBef>
              <a:spcAft>
                <a:spcPts val="1200"/>
              </a:spcAft>
              <a:buSzPts val="2400"/>
              <a:buChar char="●"/>
            </a:pPr>
            <a:endParaRPr lang="en-US" sz="2000" dirty="0"/>
          </a:p>
          <a:p>
            <a:pPr marL="406400" lvl="0" indent="-381000">
              <a:spcBef>
                <a:spcPts val="0"/>
              </a:spcBef>
              <a:spcAft>
                <a:spcPts val="1200"/>
              </a:spcAft>
              <a:buSzPts val="2400"/>
              <a:buChar char="●"/>
            </a:pPr>
            <a:endParaRPr lang="en-US" sz="2000" dirty="0"/>
          </a:p>
        </p:txBody>
      </p:sp>
      <p:sp>
        <p:nvSpPr>
          <p:cNvPr id="130" name="Google Shape;130;ga3bfb88746_0_1"/>
          <p:cNvSpPr txBox="1">
            <a:spLocks noGrp="1"/>
          </p:cNvSpPr>
          <p:nvPr>
            <p:ph type="title" idx="4294967295"/>
          </p:nvPr>
        </p:nvSpPr>
        <p:spPr>
          <a:xfrm>
            <a:off x="944880" y="-170597"/>
            <a:ext cx="11247120" cy="1450800"/>
          </a:xfrm>
          <a:prstGeom prst="rect">
            <a:avLst/>
          </a:prstGeom>
          <a:noFill/>
          <a:ln>
            <a:noFill/>
          </a:ln>
        </p:spPr>
        <p:txBody>
          <a:bodyPr spcFirstLastPara="1" wrap="square" lIns="91425" tIns="45700" rIns="91425" bIns="45700" anchor="b" anchorCtr="0">
            <a:noAutofit/>
          </a:bodyPr>
          <a:lstStyle/>
          <a:p>
            <a:pPr lvl="0"/>
            <a:r>
              <a:rPr lang="en-US" b="1" dirty="0">
                <a:solidFill>
                  <a:srgbClr val="073763"/>
                </a:solidFill>
              </a:rPr>
              <a:t>Finding #4:  Plans must be practiced to be effective</a:t>
            </a:r>
          </a:p>
        </p:txBody>
      </p:sp>
      <p:sp>
        <p:nvSpPr>
          <p:cNvPr id="4" name="Footer Placeholder 4">
            <a:extLst>
              <a:ext uri="{FF2B5EF4-FFF2-40B4-BE49-F238E27FC236}">
                <a16:creationId xmlns:a16="http://schemas.microsoft.com/office/drawing/2014/main" id="{ACDBBD30-2B55-45E4-AA75-61F65547B473}"/>
              </a:ext>
            </a:extLst>
          </p:cNvPr>
          <p:cNvSpPr>
            <a:spLocks noGrp="1"/>
          </p:cNvSpPr>
          <p:nvPr>
            <p:ph type="ftr" sz="quarter" idx="11"/>
          </p:nvPr>
        </p:nvSpPr>
        <p:spPr>
          <a:xfrm>
            <a:off x="3686187" y="6459789"/>
            <a:ext cx="4822804" cy="365125"/>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Century Gothic"/>
                <a:ea typeface="+mn-ea"/>
                <a:cs typeface="+mn-cs"/>
              </a:rPr>
              <a:t>www.floods.org</a:t>
            </a:r>
          </a:p>
        </p:txBody>
      </p:sp>
      <p:pic>
        <p:nvPicPr>
          <p:cNvPr id="3" name="Picture 2">
            <a:extLst>
              <a:ext uri="{FF2B5EF4-FFF2-40B4-BE49-F238E27FC236}">
                <a16:creationId xmlns:a16="http://schemas.microsoft.com/office/drawing/2014/main" id="{0865B5D1-0C8A-4EC3-B749-2317F27926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96200" y="1690952"/>
            <a:ext cx="4267199" cy="2786062"/>
          </a:xfrm>
          <a:prstGeom prst="rect">
            <a:avLst/>
          </a:prstGeom>
        </p:spPr>
      </p:pic>
    </p:spTree>
    <p:extLst>
      <p:ext uri="{BB962C8B-B14F-4D97-AF65-F5344CB8AC3E}">
        <p14:creationId xmlns:p14="http://schemas.microsoft.com/office/powerpoint/2010/main" val="3292169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a3bfb88746_0_1"/>
          <p:cNvSpPr txBox="1">
            <a:spLocks noGrp="1"/>
          </p:cNvSpPr>
          <p:nvPr>
            <p:ph type="body" idx="4294967295"/>
          </p:nvPr>
        </p:nvSpPr>
        <p:spPr>
          <a:xfrm>
            <a:off x="685801" y="1577700"/>
            <a:ext cx="6400799" cy="3702600"/>
          </a:xfrm>
          <a:prstGeom prst="rect">
            <a:avLst/>
          </a:prstGeom>
          <a:noFill/>
          <a:ln>
            <a:noFill/>
          </a:ln>
        </p:spPr>
        <p:txBody>
          <a:bodyPr spcFirstLastPara="1" wrap="square" lIns="0" tIns="45700" rIns="0" bIns="45700" anchor="t" anchorCtr="0">
            <a:noAutofit/>
          </a:bodyPr>
          <a:lstStyle/>
          <a:p>
            <a:pPr marL="406400" lvl="0" indent="-381000">
              <a:spcBef>
                <a:spcPts val="0"/>
              </a:spcBef>
              <a:spcAft>
                <a:spcPts val="1200"/>
              </a:spcAft>
              <a:buSzPts val="2400"/>
              <a:buChar char="●"/>
            </a:pPr>
            <a:r>
              <a:rPr lang="en-US" sz="2000" dirty="0"/>
              <a:t>What are the hazards that could impact the camp?</a:t>
            </a:r>
          </a:p>
          <a:p>
            <a:pPr marL="406400" lvl="0" indent="-381000">
              <a:spcBef>
                <a:spcPts val="0"/>
              </a:spcBef>
              <a:spcAft>
                <a:spcPts val="1200"/>
              </a:spcAft>
              <a:buSzPts val="2400"/>
              <a:buChar char="●"/>
            </a:pPr>
            <a:r>
              <a:rPr lang="en-US" sz="2000" dirty="0"/>
              <a:t>Is the camp in a floodplain, a floodway?  What about the overnight </a:t>
            </a:r>
            <a:r>
              <a:rPr lang="en-US" sz="2000" dirty="0" err="1"/>
              <a:t>accomodations</a:t>
            </a:r>
            <a:r>
              <a:rPr lang="en-US" sz="2000" dirty="0"/>
              <a:t>?</a:t>
            </a:r>
          </a:p>
          <a:p>
            <a:pPr marL="406400" lvl="0" indent="-381000">
              <a:spcBef>
                <a:spcPts val="0"/>
              </a:spcBef>
              <a:spcAft>
                <a:spcPts val="1200"/>
              </a:spcAft>
              <a:buSzPts val="2400"/>
              <a:buChar char="●"/>
            </a:pPr>
            <a:r>
              <a:rPr lang="en-US" sz="2000" dirty="0"/>
              <a:t>What is are the specific procedures for flash floods?  Where is the specific evacuation point?</a:t>
            </a:r>
          </a:p>
          <a:p>
            <a:pPr marL="406400" lvl="0" indent="-381000">
              <a:spcBef>
                <a:spcPts val="0"/>
              </a:spcBef>
              <a:spcAft>
                <a:spcPts val="1200"/>
              </a:spcAft>
              <a:buSzPts val="2400"/>
              <a:buChar char="●"/>
            </a:pPr>
            <a:r>
              <a:rPr lang="en-US" sz="2000" dirty="0"/>
              <a:t>Is there anyone charged with staying awake at night in the event there is a flood watch (i.e., a duty officer?) </a:t>
            </a:r>
          </a:p>
          <a:p>
            <a:pPr marL="406400" lvl="0" indent="-381000">
              <a:spcBef>
                <a:spcPts val="0"/>
              </a:spcBef>
              <a:spcAft>
                <a:spcPts val="1200"/>
              </a:spcAft>
              <a:buSzPts val="2400"/>
              <a:buChar char="●"/>
            </a:pPr>
            <a:r>
              <a:rPr lang="en-US" sz="2000" dirty="0"/>
              <a:t>Is the camp accredited by the ACA?  </a:t>
            </a:r>
          </a:p>
          <a:p>
            <a:pPr marL="406400" lvl="0" indent="-381000">
              <a:spcBef>
                <a:spcPts val="0"/>
              </a:spcBef>
              <a:spcAft>
                <a:spcPts val="1200"/>
              </a:spcAft>
              <a:buSzPts val="2400"/>
              <a:buChar char="●"/>
            </a:pPr>
            <a:endParaRPr lang="en-US" sz="2000" dirty="0"/>
          </a:p>
          <a:p>
            <a:pPr marL="406400" lvl="0" indent="-381000">
              <a:spcBef>
                <a:spcPts val="0"/>
              </a:spcBef>
              <a:spcAft>
                <a:spcPts val="1200"/>
              </a:spcAft>
              <a:buSzPts val="2400"/>
              <a:buChar char="●"/>
            </a:pPr>
            <a:endParaRPr lang="en-US" sz="2000" dirty="0"/>
          </a:p>
          <a:p>
            <a:pPr marL="406400" lvl="0" indent="-381000">
              <a:spcBef>
                <a:spcPts val="0"/>
              </a:spcBef>
              <a:spcAft>
                <a:spcPts val="1200"/>
              </a:spcAft>
              <a:buSzPts val="2400"/>
              <a:buChar char="●"/>
            </a:pPr>
            <a:endParaRPr lang="en-US" sz="2000" dirty="0"/>
          </a:p>
        </p:txBody>
      </p:sp>
      <p:sp>
        <p:nvSpPr>
          <p:cNvPr id="130" name="Google Shape;130;ga3bfb88746_0_1"/>
          <p:cNvSpPr txBox="1">
            <a:spLocks noGrp="1"/>
          </p:cNvSpPr>
          <p:nvPr>
            <p:ph type="title" idx="4294967295"/>
          </p:nvPr>
        </p:nvSpPr>
        <p:spPr>
          <a:xfrm>
            <a:off x="944880" y="-170597"/>
            <a:ext cx="11247120" cy="1450800"/>
          </a:xfrm>
          <a:prstGeom prst="rect">
            <a:avLst/>
          </a:prstGeom>
          <a:noFill/>
          <a:ln>
            <a:noFill/>
          </a:ln>
        </p:spPr>
        <p:txBody>
          <a:bodyPr spcFirstLastPara="1" wrap="square" lIns="91425" tIns="45700" rIns="91425" bIns="45700" anchor="b" anchorCtr="0">
            <a:noAutofit/>
          </a:bodyPr>
          <a:lstStyle/>
          <a:p>
            <a:pPr lvl="0"/>
            <a:r>
              <a:rPr lang="en-US" b="1" dirty="0">
                <a:solidFill>
                  <a:srgbClr val="073763"/>
                </a:solidFill>
              </a:rPr>
              <a:t>Finding #5:  Parents need awareness and to ask the right questions</a:t>
            </a:r>
          </a:p>
        </p:txBody>
      </p:sp>
      <p:sp>
        <p:nvSpPr>
          <p:cNvPr id="4" name="Footer Placeholder 4">
            <a:extLst>
              <a:ext uri="{FF2B5EF4-FFF2-40B4-BE49-F238E27FC236}">
                <a16:creationId xmlns:a16="http://schemas.microsoft.com/office/drawing/2014/main" id="{ACDBBD30-2B55-45E4-AA75-61F65547B473}"/>
              </a:ext>
            </a:extLst>
          </p:cNvPr>
          <p:cNvSpPr>
            <a:spLocks noGrp="1"/>
          </p:cNvSpPr>
          <p:nvPr>
            <p:ph type="ftr" sz="quarter" idx="11"/>
          </p:nvPr>
        </p:nvSpPr>
        <p:spPr>
          <a:xfrm>
            <a:off x="3686187" y="6459789"/>
            <a:ext cx="4822804" cy="365125"/>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Century Gothic"/>
                <a:ea typeface="+mn-ea"/>
                <a:cs typeface="+mn-cs"/>
              </a:rPr>
              <a:t>www.floods.org</a:t>
            </a:r>
          </a:p>
        </p:txBody>
      </p:sp>
      <p:pic>
        <p:nvPicPr>
          <p:cNvPr id="3" name="Picture 2">
            <a:extLst>
              <a:ext uri="{FF2B5EF4-FFF2-40B4-BE49-F238E27FC236}">
                <a16:creationId xmlns:a16="http://schemas.microsoft.com/office/drawing/2014/main" id="{2C2100D4-37ED-4799-9B02-F4C3BD039F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91844" y="1259731"/>
            <a:ext cx="4505726" cy="3464669"/>
          </a:xfrm>
          <a:prstGeom prst="rect">
            <a:avLst/>
          </a:prstGeom>
        </p:spPr>
      </p:pic>
      <p:sp>
        <p:nvSpPr>
          <p:cNvPr id="5" name="TextBox 4">
            <a:extLst>
              <a:ext uri="{FF2B5EF4-FFF2-40B4-BE49-F238E27FC236}">
                <a16:creationId xmlns:a16="http://schemas.microsoft.com/office/drawing/2014/main" id="{BC9B100E-0B90-452E-9207-75000CCB1DD1}"/>
              </a:ext>
            </a:extLst>
          </p:cNvPr>
          <p:cNvSpPr txBox="1"/>
          <p:nvPr/>
        </p:nvSpPr>
        <p:spPr>
          <a:xfrm>
            <a:off x="7191844" y="4724400"/>
            <a:ext cx="3552356" cy="215444"/>
          </a:xfrm>
          <a:prstGeom prst="rect">
            <a:avLst/>
          </a:prstGeom>
          <a:noFill/>
        </p:spPr>
        <p:txBody>
          <a:bodyPr wrap="square" rtlCol="0">
            <a:spAutoFit/>
          </a:bodyPr>
          <a:lstStyle/>
          <a:p>
            <a:r>
              <a:rPr lang="en-US" sz="800" i="1" dirty="0"/>
              <a:t>Photo credit: iStock/kali9</a:t>
            </a:r>
            <a:endParaRPr lang="en-US" sz="800" dirty="0"/>
          </a:p>
        </p:txBody>
      </p:sp>
    </p:spTree>
    <p:extLst>
      <p:ext uri="{BB962C8B-B14F-4D97-AF65-F5344CB8AC3E}">
        <p14:creationId xmlns:p14="http://schemas.microsoft.com/office/powerpoint/2010/main" val="3950177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a3bfb88746_0_1"/>
          <p:cNvSpPr txBox="1">
            <a:spLocks noGrp="1"/>
          </p:cNvSpPr>
          <p:nvPr>
            <p:ph type="body" idx="4294967295"/>
          </p:nvPr>
        </p:nvSpPr>
        <p:spPr>
          <a:xfrm>
            <a:off x="685799" y="1399873"/>
            <a:ext cx="7823191" cy="3702600"/>
          </a:xfrm>
          <a:prstGeom prst="rect">
            <a:avLst/>
          </a:prstGeom>
          <a:noFill/>
          <a:ln>
            <a:noFill/>
          </a:ln>
        </p:spPr>
        <p:txBody>
          <a:bodyPr spcFirstLastPara="1" wrap="square" lIns="0" tIns="45700" rIns="0" bIns="45700" anchor="t" anchorCtr="0">
            <a:noAutofit/>
          </a:bodyPr>
          <a:lstStyle/>
          <a:p>
            <a:pPr marL="406400" lvl="0" indent="-381000">
              <a:spcBef>
                <a:spcPts val="0"/>
              </a:spcBef>
              <a:spcAft>
                <a:spcPts val="1200"/>
              </a:spcAft>
              <a:buSzPts val="2400"/>
              <a:buChar char="●"/>
            </a:pPr>
            <a:r>
              <a:rPr lang="en-US" sz="2000" dirty="0"/>
              <a:t>Develop/adopt standards for camps, campgrounds and RV parks for floodplain management ordinances.  State of PA is already considering updating their model ordinance.  Texas is considering SB 1 to considerably strengthen oversight</a:t>
            </a:r>
          </a:p>
          <a:p>
            <a:pPr marL="406400" lvl="0" indent="-381000">
              <a:spcBef>
                <a:spcPts val="0"/>
              </a:spcBef>
              <a:spcAft>
                <a:spcPts val="1200"/>
              </a:spcAft>
              <a:buSzPts val="2400"/>
              <a:buChar char="●"/>
            </a:pPr>
            <a:r>
              <a:rPr lang="en-US" sz="2000" dirty="0"/>
              <a:t>Better coordinate with local/state health department to understand licensing requirements, work together</a:t>
            </a:r>
          </a:p>
          <a:p>
            <a:pPr marL="406400" lvl="0" indent="-381000">
              <a:spcBef>
                <a:spcPts val="0"/>
              </a:spcBef>
              <a:spcAft>
                <a:spcPts val="1200"/>
              </a:spcAft>
              <a:buSzPts val="2400"/>
              <a:buChar char="●"/>
            </a:pPr>
            <a:r>
              <a:rPr lang="en-US" sz="2000" dirty="0"/>
              <a:t>Develop a model EAP specific to flash flooding that camp owners can easily use either voluntarily or tied to ordinance/oversight requirements</a:t>
            </a:r>
          </a:p>
          <a:p>
            <a:pPr marL="406400" lvl="0" indent="-381000">
              <a:spcBef>
                <a:spcPts val="0"/>
              </a:spcBef>
              <a:spcAft>
                <a:spcPts val="1200"/>
              </a:spcAft>
              <a:buSzPts val="2400"/>
              <a:buChar char="●"/>
            </a:pPr>
            <a:r>
              <a:rPr lang="en-US" sz="2000" dirty="0"/>
              <a:t>Work directly with campground owners, ACA</a:t>
            </a:r>
          </a:p>
          <a:p>
            <a:pPr marL="406400" lvl="0" indent="-381000">
              <a:spcBef>
                <a:spcPts val="0"/>
              </a:spcBef>
              <a:spcAft>
                <a:spcPts val="1200"/>
              </a:spcAft>
              <a:buSzPts val="2400"/>
              <a:buChar char="●"/>
            </a:pPr>
            <a:r>
              <a:rPr lang="en-US" sz="2000" dirty="0"/>
              <a:t>Develop a tabletop exercise to drill Camp Mystic scenario and test EAPs  </a:t>
            </a:r>
          </a:p>
          <a:p>
            <a:pPr marL="406400" lvl="0" indent="-381000">
              <a:spcBef>
                <a:spcPts val="0"/>
              </a:spcBef>
              <a:spcAft>
                <a:spcPts val="1200"/>
              </a:spcAft>
              <a:buSzPts val="2400"/>
              <a:buChar char="●"/>
            </a:pPr>
            <a:r>
              <a:rPr lang="en-US" sz="2000" dirty="0"/>
              <a:t>Develop a checklist for parents of campers of questions to ask </a:t>
            </a:r>
          </a:p>
          <a:p>
            <a:pPr marL="406400" lvl="0" indent="-381000">
              <a:spcBef>
                <a:spcPts val="0"/>
              </a:spcBef>
              <a:spcAft>
                <a:spcPts val="1200"/>
              </a:spcAft>
              <a:buSzPts val="2400"/>
              <a:buChar char="●"/>
            </a:pPr>
            <a:endParaRPr lang="en-US" sz="2000" dirty="0"/>
          </a:p>
          <a:p>
            <a:pPr marL="406400" lvl="0" indent="-381000">
              <a:spcBef>
                <a:spcPts val="0"/>
              </a:spcBef>
              <a:spcAft>
                <a:spcPts val="1200"/>
              </a:spcAft>
              <a:buSzPts val="2400"/>
              <a:buChar char="●"/>
            </a:pPr>
            <a:endParaRPr lang="en-US" sz="2000" dirty="0"/>
          </a:p>
        </p:txBody>
      </p:sp>
      <p:sp>
        <p:nvSpPr>
          <p:cNvPr id="130" name="Google Shape;130;ga3bfb88746_0_1"/>
          <p:cNvSpPr txBox="1">
            <a:spLocks noGrp="1"/>
          </p:cNvSpPr>
          <p:nvPr>
            <p:ph type="title" idx="4294967295"/>
          </p:nvPr>
        </p:nvSpPr>
        <p:spPr>
          <a:xfrm>
            <a:off x="944880" y="-170597"/>
            <a:ext cx="11247120" cy="1450800"/>
          </a:xfrm>
          <a:prstGeom prst="rect">
            <a:avLst/>
          </a:prstGeom>
          <a:noFill/>
          <a:ln>
            <a:noFill/>
          </a:ln>
        </p:spPr>
        <p:txBody>
          <a:bodyPr spcFirstLastPara="1" wrap="square" lIns="91425" tIns="45700" rIns="91425" bIns="45700" anchor="b" anchorCtr="0">
            <a:noAutofit/>
          </a:bodyPr>
          <a:lstStyle/>
          <a:p>
            <a:pPr lvl="0"/>
            <a:r>
              <a:rPr lang="en-US" b="1" dirty="0">
                <a:solidFill>
                  <a:srgbClr val="073763"/>
                </a:solidFill>
              </a:rPr>
              <a:t>Next Steps</a:t>
            </a:r>
          </a:p>
        </p:txBody>
      </p:sp>
      <p:sp>
        <p:nvSpPr>
          <p:cNvPr id="4" name="Footer Placeholder 4">
            <a:extLst>
              <a:ext uri="{FF2B5EF4-FFF2-40B4-BE49-F238E27FC236}">
                <a16:creationId xmlns:a16="http://schemas.microsoft.com/office/drawing/2014/main" id="{ACDBBD30-2B55-45E4-AA75-61F65547B473}"/>
              </a:ext>
            </a:extLst>
          </p:cNvPr>
          <p:cNvSpPr>
            <a:spLocks noGrp="1"/>
          </p:cNvSpPr>
          <p:nvPr>
            <p:ph type="ftr" sz="quarter" idx="11"/>
          </p:nvPr>
        </p:nvSpPr>
        <p:spPr>
          <a:xfrm>
            <a:off x="3686187" y="6459789"/>
            <a:ext cx="4822804" cy="365125"/>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Century Gothic"/>
                <a:ea typeface="+mn-ea"/>
                <a:cs typeface="+mn-cs"/>
              </a:rPr>
              <a:t>www.floods.org</a:t>
            </a:r>
          </a:p>
        </p:txBody>
      </p:sp>
      <p:pic>
        <p:nvPicPr>
          <p:cNvPr id="6" name="Picture 5">
            <a:extLst>
              <a:ext uri="{FF2B5EF4-FFF2-40B4-BE49-F238E27FC236}">
                <a16:creationId xmlns:a16="http://schemas.microsoft.com/office/drawing/2014/main" id="{35315F8B-64CC-432E-A247-852CDD7A208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1576196"/>
            <a:ext cx="2349788" cy="3349954"/>
          </a:xfrm>
          <a:prstGeom prst="rect">
            <a:avLst/>
          </a:prstGeom>
        </p:spPr>
      </p:pic>
    </p:spTree>
    <p:extLst>
      <p:ext uri="{BB962C8B-B14F-4D97-AF65-F5344CB8AC3E}">
        <p14:creationId xmlns:p14="http://schemas.microsoft.com/office/powerpoint/2010/main" val="3145067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4" name="Picture 2">
            <a:extLst>
              <a:ext uri="{FF2B5EF4-FFF2-40B4-BE49-F238E27FC236}">
                <a16:creationId xmlns:a16="http://schemas.microsoft.com/office/drawing/2014/main" id="{F1CD4277-5E16-4071-A1DC-818F31C10BB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21317" y="1783719"/>
            <a:ext cx="1881963" cy="2318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 name="Google Shape;130;ga3bfb88746_0_1"/>
          <p:cNvSpPr txBox="1">
            <a:spLocks noGrp="1"/>
          </p:cNvSpPr>
          <p:nvPr>
            <p:ph type="title" idx="4294967295"/>
          </p:nvPr>
        </p:nvSpPr>
        <p:spPr>
          <a:xfrm>
            <a:off x="944880" y="-170597"/>
            <a:ext cx="10058400" cy="1450800"/>
          </a:xfrm>
          <a:prstGeom prst="rect">
            <a:avLst/>
          </a:prstGeom>
          <a:noFill/>
          <a:ln>
            <a:noFill/>
          </a:ln>
        </p:spPr>
        <p:txBody>
          <a:bodyPr spcFirstLastPara="1" wrap="square" lIns="91425" tIns="45700" rIns="91425" bIns="45700" anchor="b" anchorCtr="0">
            <a:noAutofit/>
          </a:bodyPr>
          <a:lstStyle/>
          <a:p>
            <a:r>
              <a:rPr lang="en-US" b="1" dirty="0">
                <a:solidFill>
                  <a:srgbClr val="073763"/>
                </a:solidFill>
              </a:rPr>
              <a:t>Questions?</a:t>
            </a:r>
            <a:endParaRPr lang="en-US" dirty="0"/>
          </a:p>
        </p:txBody>
      </p:sp>
      <p:sp>
        <p:nvSpPr>
          <p:cNvPr id="5" name="Google Shape;255;ga4cb83fa3d_0_2">
            <a:extLst>
              <a:ext uri="{FF2B5EF4-FFF2-40B4-BE49-F238E27FC236}">
                <a16:creationId xmlns:a16="http://schemas.microsoft.com/office/drawing/2014/main" id="{837051DF-4944-4551-ABF8-204B45B4FEE4}"/>
              </a:ext>
            </a:extLst>
          </p:cNvPr>
          <p:cNvSpPr txBox="1">
            <a:spLocks/>
          </p:cNvSpPr>
          <p:nvPr/>
        </p:nvSpPr>
        <p:spPr>
          <a:xfrm>
            <a:off x="382121" y="5515448"/>
            <a:ext cx="8584121" cy="1143000"/>
          </a:xfrm>
          <a:prstGeom prst="rect">
            <a:avLst/>
          </a:prstGeom>
          <a:noFill/>
          <a:ln>
            <a:noFill/>
          </a:ln>
        </p:spPr>
        <p:txBody>
          <a:bodyPr spcFirstLastPara="1" vert="horz" wrap="square" lIns="91425" tIns="45700" rIns="91425" bIns="45700" rtlCol="0" anchor="t" anchorCtr="0">
            <a:noAutofit/>
          </a:bodyPr>
          <a:lstStyle>
            <a:lvl1pPr marL="91438" indent="-91438" algn="l" defTabSz="914377" rtl="0" eaLnBrk="1" latinLnBrk="0" hangingPunct="1">
              <a:lnSpc>
                <a:spcPct val="100000"/>
              </a:lnSpc>
              <a:spcBef>
                <a:spcPts val="1200"/>
              </a:spcBef>
              <a:spcAft>
                <a:spcPts val="4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548626" indent="-274313" algn="l" defTabSz="914377" rtl="0" eaLnBrk="1" latinLnBrk="0" hangingPunct="1">
              <a:lnSpc>
                <a:spcPct val="10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822939" indent="-274313" algn="l" defTabSz="914377" rtl="0" eaLnBrk="1" latinLnBrk="0" hangingPunct="1">
              <a:lnSpc>
                <a:spcPct val="10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1097253" indent="-274313" algn="l" defTabSz="914377" rtl="0" eaLnBrk="1" latinLnBrk="0" hangingPunct="1">
              <a:lnSpc>
                <a:spcPct val="10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4pPr>
            <a:lvl5pPr marL="1371566" indent="-274313" algn="l" defTabSz="914377" rtl="0" eaLnBrk="1" latinLnBrk="0" hangingPunct="1">
              <a:lnSpc>
                <a:spcPct val="10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5pPr>
            <a:lvl6pPr marL="1645879" indent="-274313" algn="l" defTabSz="914377" rtl="0" eaLnBrk="1" latinLnBrk="0" hangingPunct="1">
              <a:lnSpc>
                <a:spcPct val="100000"/>
              </a:lnSpc>
              <a:spcBef>
                <a:spcPts val="200"/>
              </a:spcBef>
              <a:spcAft>
                <a:spcPts val="400"/>
              </a:spcAft>
              <a:buClr>
                <a:schemeClr val="accent1"/>
              </a:buClr>
              <a:buFont typeface="Calibri" pitchFamily="34" charset="0"/>
              <a:buChar char="◦"/>
              <a:defRPr sz="1600" kern="1200" baseline="0">
                <a:solidFill>
                  <a:schemeClr val="tx1">
                    <a:lumMod val="75000"/>
                    <a:lumOff val="25000"/>
                  </a:schemeClr>
                </a:solidFill>
                <a:latin typeface="+mn-lt"/>
                <a:ea typeface="+mn-ea"/>
                <a:cs typeface="+mn-cs"/>
              </a:defRPr>
            </a:lvl6pPr>
            <a:lvl7pPr marL="1920192" indent="-274313" algn="l" defTabSz="914377" rtl="0" eaLnBrk="1" latinLnBrk="0" hangingPunct="1">
              <a:lnSpc>
                <a:spcPct val="10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2205936" indent="-285744" algn="l" defTabSz="914377" rtl="0" eaLnBrk="1" latinLnBrk="0" hangingPunct="1">
              <a:lnSpc>
                <a:spcPct val="10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mn-cs"/>
              </a:defRPr>
            </a:lvl8pPr>
            <a:lvl9pPr marL="2480249" indent="-285744" algn="l" defTabSz="914377" rtl="0" eaLnBrk="1" latinLnBrk="0" hangingPunct="1">
              <a:lnSpc>
                <a:spcPct val="10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mn-cs"/>
              </a:defRPr>
            </a:lvl9pPr>
          </a:lstStyle>
          <a:p>
            <a:pPr marL="0" indent="0" algn="ctr">
              <a:lnSpc>
                <a:spcPct val="90000"/>
              </a:lnSpc>
              <a:spcAft>
                <a:spcPts val="200"/>
              </a:spcAft>
              <a:buSzPts val="2400"/>
              <a:buFont typeface="Calibri" panose="020F0502020204030204" pitchFamily="34" charset="0"/>
              <a:buNone/>
            </a:pPr>
            <a:endParaRPr lang="en-US" b="1" dirty="0"/>
          </a:p>
        </p:txBody>
      </p:sp>
      <p:sp>
        <p:nvSpPr>
          <p:cNvPr id="6" name="Google Shape;129;ga3bfb88746_0_1">
            <a:extLst>
              <a:ext uri="{FF2B5EF4-FFF2-40B4-BE49-F238E27FC236}">
                <a16:creationId xmlns:a16="http://schemas.microsoft.com/office/drawing/2014/main" id="{3DAFECBE-E8CD-47F0-BEAD-A22ED92F9D24}"/>
              </a:ext>
            </a:extLst>
          </p:cNvPr>
          <p:cNvSpPr txBox="1">
            <a:spLocks/>
          </p:cNvSpPr>
          <p:nvPr/>
        </p:nvSpPr>
        <p:spPr>
          <a:xfrm>
            <a:off x="1024618" y="2093642"/>
            <a:ext cx="7293585" cy="3702600"/>
          </a:xfrm>
          <a:prstGeom prst="rect">
            <a:avLst/>
          </a:prstGeom>
          <a:noFill/>
          <a:ln>
            <a:noFill/>
          </a:ln>
        </p:spPr>
        <p:txBody>
          <a:bodyPr spcFirstLastPara="1" vert="horz" wrap="square" lIns="0" tIns="45700" rIns="0" bIns="45700" rtlCol="0" anchor="t" anchorCtr="0">
            <a:noAutofit/>
          </a:bodyPr>
          <a:lstStyle>
            <a:lvl1pPr marL="91438" indent="-91438" algn="l" defTabSz="914377" rtl="0" eaLnBrk="1" latinLnBrk="0" hangingPunct="1">
              <a:lnSpc>
                <a:spcPct val="100000"/>
              </a:lnSpc>
              <a:spcBef>
                <a:spcPts val="1200"/>
              </a:spcBef>
              <a:spcAft>
                <a:spcPts val="4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548626" indent="-274313" algn="l" defTabSz="914377" rtl="0" eaLnBrk="1" latinLnBrk="0" hangingPunct="1">
              <a:lnSpc>
                <a:spcPct val="10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822939" indent="-274313" algn="l" defTabSz="914377" rtl="0" eaLnBrk="1" latinLnBrk="0" hangingPunct="1">
              <a:lnSpc>
                <a:spcPct val="10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1097253" indent="-274313" algn="l" defTabSz="914377" rtl="0" eaLnBrk="1" latinLnBrk="0" hangingPunct="1">
              <a:lnSpc>
                <a:spcPct val="10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4pPr>
            <a:lvl5pPr marL="1371566" indent="-274313" algn="l" defTabSz="914377" rtl="0" eaLnBrk="1" latinLnBrk="0" hangingPunct="1">
              <a:lnSpc>
                <a:spcPct val="10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5pPr>
            <a:lvl6pPr marL="1645879" indent="-274313" algn="l" defTabSz="914377" rtl="0" eaLnBrk="1" latinLnBrk="0" hangingPunct="1">
              <a:lnSpc>
                <a:spcPct val="100000"/>
              </a:lnSpc>
              <a:spcBef>
                <a:spcPts val="200"/>
              </a:spcBef>
              <a:spcAft>
                <a:spcPts val="400"/>
              </a:spcAft>
              <a:buClr>
                <a:schemeClr val="accent1"/>
              </a:buClr>
              <a:buFont typeface="Calibri" pitchFamily="34" charset="0"/>
              <a:buChar char="◦"/>
              <a:defRPr sz="1600" kern="1200" baseline="0">
                <a:solidFill>
                  <a:schemeClr val="tx1">
                    <a:lumMod val="75000"/>
                    <a:lumOff val="25000"/>
                  </a:schemeClr>
                </a:solidFill>
                <a:latin typeface="+mn-lt"/>
                <a:ea typeface="+mn-ea"/>
                <a:cs typeface="+mn-cs"/>
              </a:defRPr>
            </a:lvl6pPr>
            <a:lvl7pPr marL="1920192" indent="-274313" algn="l" defTabSz="914377" rtl="0" eaLnBrk="1" latinLnBrk="0" hangingPunct="1">
              <a:lnSpc>
                <a:spcPct val="10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2205936" indent="-285744" algn="l" defTabSz="914377" rtl="0" eaLnBrk="1" latinLnBrk="0" hangingPunct="1">
              <a:lnSpc>
                <a:spcPct val="10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mn-cs"/>
              </a:defRPr>
            </a:lvl8pPr>
            <a:lvl9pPr marL="2480249" indent="-285744" algn="l" defTabSz="914377" rtl="0" eaLnBrk="1" latinLnBrk="0" hangingPunct="1">
              <a:lnSpc>
                <a:spcPct val="10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mn-cs"/>
              </a:defRPr>
            </a:lvl9pPr>
          </a:lstStyle>
          <a:p>
            <a:pPr marL="457200" indent="0">
              <a:spcBef>
                <a:spcPts val="0"/>
              </a:spcBef>
              <a:buSzPts val="2400"/>
              <a:buFont typeface="Calibri" panose="020F0502020204030204" pitchFamily="34" charset="0"/>
              <a:buNone/>
            </a:pPr>
            <a:r>
              <a:rPr lang="en-US" sz="2200" i="1" dirty="0"/>
              <a:t>The broad problem of flood-loss reduction is that the rate at which flood losses are being eliminated by construction of engineering or land-treatment works is of about the same magnitude as the rate at which new property is being subjected to damage.   </a:t>
            </a:r>
          </a:p>
          <a:p>
            <a:pPr marL="457200" indent="0">
              <a:spcBef>
                <a:spcPts val="0"/>
              </a:spcBef>
              <a:buSzPts val="2400"/>
              <a:buFont typeface="Calibri" panose="020F0502020204030204" pitchFamily="34" charset="0"/>
              <a:buNone/>
            </a:pPr>
            <a:endParaRPr lang="en-US" sz="2200" dirty="0"/>
          </a:p>
          <a:p>
            <a:pPr marL="457200" indent="0">
              <a:spcBef>
                <a:spcPts val="0"/>
              </a:spcBef>
              <a:buSzPts val="2400"/>
              <a:buFont typeface="Calibri" panose="020F0502020204030204" pitchFamily="34" charset="0"/>
              <a:buNone/>
            </a:pPr>
            <a:r>
              <a:rPr lang="en-US" sz="2200" dirty="0"/>
              <a:t>- Gilbert Fowler White</a:t>
            </a:r>
          </a:p>
        </p:txBody>
      </p:sp>
    </p:spTree>
    <p:extLst>
      <p:ext uri="{BB962C8B-B14F-4D97-AF65-F5344CB8AC3E}">
        <p14:creationId xmlns:p14="http://schemas.microsoft.com/office/powerpoint/2010/main" val="4987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ga3bfb88746_0_1"/>
          <p:cNvSpPr txBox="1">
            <a:spLocks noGrp="1"/>
          </p:cNvSpPr>
          <p:nvPr>
            <p:ph type="title" idx="4294967295"/>
          </p:nvPr>
        </p:nvSpPr>
        <p:spPr>
          <a:xfrm>
            <a:off x="944880" y="-170597"/>
            <a:ext cx="10058400" cy="1450800"/>
          </a:xfrm>
          <a:prstGeom prst="rect">
            <a:avLst/>
          </a:prstGeom>
          <a:noFill/>
          <a:ln>
            <a:noFill/>
          </a:ln>
        </p:spPr>
        <p:txBody>
          <a:bodyPr spcFirstLastPara="1" wrap="square" lIns="91425" tIns="45700" rIns="91425" bIns="45700" anchor="b" anchorCtr="0">
            <a:noAutofit/>
          </a:bodyPr>
          <a:lstStyle/>
          <a:p>
            <a:pPr lvl="0"/>
            <a:br>
              <a:rPr lang="en-US" b="1" dirty="0">
                <a:solidFill>
                  <a:srgbClr val="073763"/>
                </a:solidFill>
              </a:rPr>
            </a:br>
            <a:br>
              <a:rPr lang="en-US" b="1" dirty="0">
                <a:solidFill>
                  <a:srgbClr val="073763"/>
                </a:solidFill>
              </a:rPr>
            </a:br>
            <a:br>
              <a:rPr lang="en-US" b="1" dirty="0">
                <a:solidFill>
                  <a:srgbClr val="073763"/>
                </a:solidFill>
              </a:rPr>
            </a:br>
            <a:r>
              <a:rPr lang="en-US" b="1" dirty="0">
                <a:solidFill>
                  <a:srgbClr val="073763"/>
                </a:solidFill>
              </a:rPr>
              <a:t>Flash Flooding is a National Issue</a:t>
            </a:r>
            <a:endParaRPr dirty="0"/>
          </a:p>
        </p:txBody>
      </p:sp>
      <p:sp>
        <p:nvSpPr>
          <p:cNvPr id="3" name="Google Shape;129;ga3bfb88746_0_1">
            <a:extLst>
              <a:ext uri="{FF2B5EF4-FFF2-40B4-BE49-F238E27FC236}">
                <a16:creationId xmlns:a16="http://schemas.microsoft.com/office/drawing/2014/main" id="{FDE82988-7BE4-4254-9D45-D21AF1CF6ABA}"/>
              </a:ext>
            </a:extLst>
          </p:cNvPr>
          <p:cNvSpPr txBox="1">
            <a:spLocks/>
          </p:cNvSpPr>
          <p:nvPr/>
        </p:nvSpPr>
        <p:spPr>
          <a:xfrm>
            <a:off x="824793" y="1516342"/>
            <a:ext cx="6033207" cy="3702600"/>
          </a:xfrm>
          <a:prstGeom prst="rect">
            <a:avLst/>
          </a:prstGeom>
          <a:noFill/>
          <a:ln>
            <a:noFill/>
          </a:ln>
        </p:spPr>
        <p:txBody>
          <a:bodyPr spcFirstLastPara="1" vert="horz" wrap="square" lIns="0" tIns="45700" rIns="0" bIns="45700" rtlCol="0" anchor="t" anchorCtr="0">
            <a:noAutofit/>
          </a:bodyPr>
          <a:lstStyle>
            <a:lvl1pPr marL="91438" indent="-91438" algn="l" defTabSz="914377" rtl="0" eaLnBrk="1" latinLnBrk="0" hangingPunct="1">
              <a:lnSpc>
                <a:spcPct val="100000"/>
              </a:lnSpc>
              <a:spcBef>
                <a:spcPts val="1200"/>
              </a:spcBef>
              <a:spcAft>
                <a:spcPts val="4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548626" indent="-274313" algn="l" defTabSz="914377" rtl="0" eaLnBrk="1" latinLnBrk="0" hangingPunct="1">
              <a:lnSpc>
                <a:spcPct val="10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822939" indent="-274313" algn="l" defTabSz="914377" rtl="0" eaLnBrk="1" latinLnBrk="0" hangingPunct="1">
              <a:lnSpc>
                <a:spcPct val="10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1097253" indent="-274313" algn="l" defTabSz="914377" rtl="0" eaLnBrk="1" latinLnBrk="0" hangingPunct="1">
              <a:lnSpc>
                <a:spcPct val="10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4pPr>
            <a:lvl5pPr marL="1371566" indent="-274313" algn="l" defTabSz="914377" rtl="0" eaLnBrk="1" latinLnBrk="0" hangingPunct="1">
              <a:lnSpc>
                <a:spcPct val="10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5pPr>
            <a:lvl6pPr marL="1645879" indent="-274313" algn="l" defTabSz="914377" rtl="0" eaLnBrk="1" latinLnBrk="0" hangingPunct="1">
              <a:lnSpc>
                <a:spcPct val="100000"/>
              </a:lnSpc>
              <a:spcBef>
                <a:spcPts val="200"/>
              </a:spcBef>
              <a:spcAft>
                <a:spcPts val="400"/>
              </a:spcAft>
              <a:buClr>
                <a:schemeClr val="accent1"/>
              </a:buClr>
              <a:buFont typeface="Calibri" pitchFamily="34" charset="0"/>
              <a:buChar char="◦"/>
              <a:defRPr sz="1600" kern="1200" baseline="0">
                <a:solidFill>
                  <a:schemeClr val="tx1">
                    <a:lumMod val="75000"/>
                    <a:lumOff val="25000"/>
                  </a:schemeClr>
                </a:solidFill>
                <a:latin typeface="+mn-lt"/>
                <a:ea typeface="+mn-ea"/>
                <a:cs typeface="+mn-cs"/>
              </a:defRPr>
            </a:lvl6pPr>
            <a:lvl7pPr marL="1920192" indent="-274313" algn="l" defTabSz="914377" rtl="0" eaLnBrk="1" latinLnBrk="0" hangingPunct="1">
              <a:lnSpc>
                <a:spcPct val="10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2205936" indent="-285744" algn="l" defTabSz="914377" rtl="0" eaLnBrk="1" latinLnBrk="0" hangingPunct="1">
              <a:lnSpc>
                <a:spcPct val="10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mn-cs"/>
              </a:defRPr>
            </a:lvl8pPr>
            <a:lvl9pPr marL="2480249" indent="-285744" algn="l" defTabSz="914377" rtl="0" eaLnBrk="1" latinLnBrk="0" hangingPunct="1">
              <a:lnSpc>
                <a:spcPct val="10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mn-cs"/>
              </a:defRPr>
            </a:lvl9pPr>
          </a:lstStyle>
          <a:p>
            <a:pPr marL="0" indent="0">
              <a:spcBef>
                <a:spcPts val="0"/>
              </a:spcBef>
              <a:spcAft>
                <a:spcPts val="1800"/>
              </a:spcAft>
              <a:buSzPts val="2400"/>
              <a:buNone/>
            </a:pPr>
            <a:r>
              <a:rPr lang="en-US" sz="2400" b="1" dirty="0"/>
              <a:t>   Flash Flooding Profile</a:t>
            </a:r>
          </a:p>
          <a:p>
            <a:pPr marL="625475" lvl="1" indent="-381000">
              <a:spcBef>
                <a:spcPts val="0"/>
              </a:spcBef>
              <a:spcAft>
                <a:spcPts val="1800"/>
              </a:spcAft>
              <a:buSzPts val="2400"/>
              <a:buFont typeface="Wingdings" panose="05000000000000000000" pitchFamily="2" charset="2"/>
              <a:buChar char="§"/>
            </a:pPr>
            <a:r>
              <a:rPr lang="en-US" sz="2000" dirty="0"/>
              <a:t>NWS Definition:  Flooding that begins within 6 hours, and often within 3 hours, of the heavy rainfall (or other cause). </a:t>
            </a:r>
          </a:p>
          <a:p>
            <a:pPr marL="625475" lvl="1" indent="-381000">
              <a:spcBef>
                <a:spcPts val="0"/>
              </a:spcBef>
              <a:spcAft>
                <a:spcPts val="1800"/>
              </a:spcAft>
              <a:buSzPts val="2400"/>
              <a:buFont typeface="Wingdings" panose="05000000000000000000" pitchFamily="2" charset="2"/>
              <a:buChar char="§"/>
            </a:pPr>
            <a:r>
              <a:rPr lang="en-US" sz="2000" dirty="0"/>
              <a:t>Causes:  Extremely heavy rainfall from thunderstorms, dam or levee breaks, mudslides (debris flow), and </a:t>
            </a:r>
            <a:r>
              <a:rPr lang="en-US" sz="2000" dirty="0" err="1"/>
              <a:t>icejams</a:t>
            </a:r>
            <a:r>
              <a:rPr lang="en-US" sz="2000" dirty="0"/>
              <a:t> or rapid snowmelt</a:t>
            </a:r>
          </a:p>
          <a:p>
            <a:pPr marL="625475" lvl="1" indent="-381000">
              <a:spcBef>
                <a:spcPts val="0"/>
              </a:spcBef>
              <a:spcAft>
                <a:spcPts val="1800"/>
              </a:spcAft>
              <a:buSzPts val="2400"/>
              <a:buFont typeface="Wingdings" panose="05000000000000000000" pitchFamily="2" charset="2"/>
              <a:buChar char="§"/>
            </a:pPr>
            <a:r>
              <a:rPr lang="en-US" sz="2000" dirty="0"/>
              <a:t>Dangers:  Speed and force of water, debris, rapid rise, surprise factor </a:t>
            </a:r>
          </a:p>
          <a:p>
            <a:pPr marL="625475" lvl="1" indent="-381000">
              <a:spcBef>
                <a:spcPts val="0"/>
              </a:spcBef>
              <a:spcAft>
                <a:spcPts val="1800"/>
              </a:spcAft>
              <a:buSzPts val="2400"/>
              <a:buFont typeface="Wingdings" panose="05000000000000000000" pitchFamily="2" charset="2"/>
              <a:buChar char="§"/>
            </a:pPr>
            <a:r>
              <a:rPr lang="en-US" sz="2000" dirty="0"/>
              <a:t>Where:  Urban and rural areas – including camps and campgrounds (Discussion:  Why are camps and campgrounds susceptible?) </a:t>
            </a:r>
          </a:p>
          <a:p>
            <a:pPr marL="838188" lvl="1" indent="-381000">
              <a:spcBef>
                <a:spcPts val="0"/>
              </a:spcBef>
              <a:spcAft>
                <a:spcPts val="1800"/>
              </a:spcAft>
              <a:buSzPts val="2400"/>
              <a:buFont typeface="Calibri" panose="020F0502020204030204" pitchFamily="34" charset="0"/>
              <a:buChar char="●"/>
            </a:pPr>
            <a:endParaRPr lang="en-US" sz="2000" dirty="0"/>
          </a:p>
          <a:p>
            <a:pPr marL="381000" indent="-381000">
              <a:spcBef>
                <a:spcPts val="0"/>
              </a:spcBef>
              <a:spcAft>
                <a:spcPts val="1800"/>
              </a:spcAft>
              <a:buSzPts val="2400"/>
              <a:buFont typeface="Calibri" panose="020F0502020204030204" pitchFamily="34" charset="0"/>
              <a:buChar char="●"/>
            </a:pPr>
            <a:endParaRPr lang="en-US" sz="2400" b="1" dirty="0"/>
          </a:p>
          <a:p>
            <a:pPr marL="381000" indent="-381000">
              <a:spcBef>
                <a:spcPts val="0"/>
              </a:spcBef>
              <a:spcAft>
                <a:spcPts val="1800"/>
              </a:spcAft>
              <a:buSzPts val="2400"/>
              <a:buFont typeface="Calibri" panose="020F0502020204030204" pitchFamily="34" charset="0"/>
              <a:buChar char="●"/>
            </a:pPr>
            <a:endParaRPr lang="en-US" sz="2400" b="1" dirty="0"/>
          </a:p>
          <a:p>
            <a:pPr marL="381000" indent="-381000">
              <a:spcBef>
                <a:spcPts val="0"/>
              </a:spcBef>
              <a:spcAft>
                <a:spcPts val="1800"/>
              </a:spcAft>
              <a:buSzPts val="2400"/>
              <a:buFont typeface="Calibri" panose="020F0502020204030204" pitchFamily="34" charset="0"/>
              <a:buChar char="●"/>
            </a:pPr>
            <a:endParaRPr lang="en-US" sz="2400" b="1" dirty="0"/>
          </a:p>
          <a:p>
            <a:pPr marL="381000" indent="-381000">
              <a:spcBef>
                <a:spcPts val="0"/>
              </a:spcBef>
              <a:spcAft>
                <a:spcPts val="1800"/>
              </a:spcAft>
              <a:buSzPts val="2400"/>
              <a:buFont typeface="Calibri" panose="020F0502020204030204" pitchFamily="34" charset="0"/>
              <a:buChar char="●"/>
            </a:pPr>
            <a:endParaRPr lang="en-US" sz="2400" b="1" dirty="0"/>
          </a:p>
          <a:p>
            <a:pPr marL="381000" indent="-381000">
              <a:spcBef>
                <a:spcPts val="0"/>
              </a:spcBef>
              <a:spcAft>
                <a:spcPts val="1800"/>
              </a:spcAft>
              <a:buSzPts val="2400"/>
              <a:buFont typeface="Calibri" panose="020F0502020204030204" pitchFamily="34" charset="0"/>
              <a:buChar char="●"/>
            </a:pPr>
            <a:endParaRPr lang="en-US" sz="2000" dirty="0"/>
          </a:p>
        </p:txBody>
      </p:sp>
      <p:sp>
        <p:nvSpPr>
          <p:cNvPr id="6" name="Footer Placeholder 4">
            <a:extLst>
              <a:ext uri="{FF2B5EF4-FFF2-40B4-BE49-F238E27FC236}">
                <a16:creationId xmlns:a16="http://schemas.microsoft.com/office/drawing/2014/main" id="{67185085-1ACB-4D31-A947-606BFACB65AB}"/>
              </a:ext>
            </a:extLst>
          </p:cNvPr>
          <p:cNvSpPr>
            <a:spLocks noGrp="1"/>
          </p:cNvSpPr>
          <p:nvPr>
            <p:ph type="ftr" sz="quarter" idx="11"/>
          </p:nvPr>
        </p:nvSpPr>
        <p:spPr>
          <a:xfrm>
            <a:off x="3686187" y="6459789"/>
            <a:ext cx="4822804" cy="365125"/>
          </a:xfrm>
        </p:spPr>
        <p:txBody>
          <a:bodyPr/>
          <a:lstStyle/>
          <a:p>
            <a:pPr defTabSz="685800" fontAlgn="auto">
              <a:spcBef>
                <a:spcPts val="0"/>
              </a:spcBef>
              <a:spcAft>
                <a:spcPts val="0"/>
              </a:spcAft>
            </a:pPr>
            <a:r>
              <a:rPr lang="en-US" dirty="0">
                <a:latin typeface="Century Gothic"/>
              </a:rPr>
              <a:t>www.floods.org</a:t>
            </a:r>
          </a:p>
        </p:txBody>
      </p:sp>
      <p:pic>
        <p:nvPicPr>
          <p:cNvPr id="2" name="Picture 1">
            <a:extLst>
              <a:ext uri="{FF2B5EF4-FFF2-40B4-BE49-F238E27FC236}">
                <a16:creationId xmlns:a16="http://schemas.microsoft.com/office/drawing/2014/main" id="{3299BF28-D2AB-4BDD-99AA-1ACC3B7476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8262" y="1554442"/>
            <a:ext cx="4678266" cy="2632937"/>
          </a:xfrm>
          <a:prstGeom prst="rect">
            <a:avLst/>
          </a:prstGeom>
        </p:spPr>
      </p:pic>
      <p:sp>
        <p:nvSpPr>
          <p:cNvPr id="7" name="TextBox 6">
            <a:extLst>
              <a:ext uri="{FF2B5EF4-FFF2-40B4-BE49-F238E27FC236}">
                <a16:creationId xmlns:a16="http://schemas.microsoft.com/office/drawing/2014/main" id="{3E5BD7BC-D405-4386-9E46-2C48721B7174}"/>
              </a:ext>
            </a:extLst>
          </p:cNvPr>
          <p:cNvSpPr txBox="1"/>
          <p:nvPr/>
        </p:nvSpPr>
        <p:spPr>
          <a:xfrm>
            <a:off x="7467600" y="4419600"/>
            <a:ext cx="3899607" cy="1477328"/>
          </a:xfrm>
          <a:prstGeom prst="rect">
            <a:avLst/>
          </a:prstGeom>
          <a:noFill/>
        </p:spPr>
        <p:txBody>
          <a:bodyPr wrap="square" rtlCol="0">
            <a:spAutoFit/>
          </a:bodyPr>
          <a:lstStyle/>
          <a:p>
            <a:r>
              <a:rPr lang="en-US" dirty="0"/>
              <a:t>Three types of alerts:</a:t>
            </a:r>
          </a:p>
          <a:p>
            <a:endParaRPr lang="en-US" dirty="0"/>
          </a:p>
          <a:p>
            <a:r>
              <a:rPr lang="en-US" b="1" dirty="0"/>
              <a:t>Flash Flood Watch</a:t>
            </a:r>
          </a:p>
          <a:p>
            <a:r>
              <a:rPr lang="en-US" b="1" dirty="0"/>
              <a:t>Flash Flood Warning</a:t>
            </a:r>
          </a:p>
          <a:p>
            <a:r>
              <a:rPr lang="en-US" b="1" dirty="0"/>
              <a:t>Flash Flood Emergency (rare)</a:t>
            </a:r>
          </a:p>
        </p:txBody>
      </p:sp>
    </p:spTree>
    <p:extLst>
      <p:ext uri="{BB962C8B-B14F-4D97-AF65-F5344CB8AC3E}">
        <p14:creationId xmlns:p14="http://schemas.microsoft.com/office/powerpoint/2010/main" val="3511817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8"/>
        <p:cNvGrpSpPr/>
        <p:nvPr/>
      </p:nvGrpSpPr>
      <p:grpSpPr>
        <a:xfrm>
          <a:off x="0" y="0"/>
          <a:ext cx="0" cy="0"/>
          <a:chOff x="0" y="0"/>
          <a:chExt cx="0" cy="0"/>
        </a:xfrm>
      </p:grpSpPr>
      <p:sp>
        <p:nvSpPr>
          <p:cNvPr id="130" name="Google Shape;130;ga3bfb88746_0_1"/>
          <p:cNvSpPr txBox="1">
            <a:spLocks noGrp="1"/>
          </p:cNvSpPr>
          <p:nvPr>
            <p:ph type="title" idx="4294967295"/>
          </p:nvPr>
        </p:nvSpPr>
        <p:spPr>
          <a:xfrm>
            <a:off x="944880" y="-170597"/>
            <a:ext cx="10058400" cy="1450800"/>
          </a:xfrm>
          <a:prstGeom prst="rect">
            <a:avLst/>
          </a:prstGeom>
          <a:noFill/>
          <a:ln>
            <a:noFill/>
          </a:ln>
        </p:spPr>
        <p:txBody>
          <a:bodyPr spcFirstLastPara="1" wrap="square" lIns="91425" tIns="45700" rIns="91425" bIns="45700" anchor="b" anchorCtr="0">
            <a:noAutofit/>
          </a:bodyPr>
          <a:lstStyle/>
          <a:p>
            <a:pPr lvl="0"/>
            <a:br>
              <a:rPr lang="en-US" b="1" dirty="0">
                <a:solidFill>
                  <a:srgbClr val="073763"/>
                </a:solidFill>
              </a:rPr>
            </a:br>
            <a:br>
              <a:rPr lang="en-US" b="1" dirty="0">
                <a:solidFill>
                  <a:srgbClr val="073763"/>
                </a:solidFill>
              </a:rPr>
            </a:br>
            <a:br>
              <a:rPr lang="en-US" b="1" dirty="0">
                <a:solidFill>
                  <a:srgbClr val="073763"/>
                </a:solidFill>
              </a:rPr>
            </a:br>
            <a:r>
              <a:rPr lang="en-US" b="1" dirty="0">
                <a:solidFill>
                  <a:srgbClr val="073763"/>
                </a:solidFill>
              </a:rPr>
              <a:t>Flash Flooding is an Ohio Issue Too! </a:t>
            </a:r>
            <a:endParaRPr dirty="0"/>
          </a:p>
        </p:txBody>
      </p:sp>
      <p:sp>
        <p:nvSpPr>
          <p:cNvPr id="3" name="Google Shape;129;ga3bfb88746_0_1">
            <a:extLst>
              <a:ext uri="{FF2B5EF4-FFF2-40B4-BE49-F238E27FC236}">
                <a16:creationId xmlns:a16="http://schemas.microsoft.com/office/drawing/2014/main" id="{FDE82988-7BE4-4254-9D45-D21AF1CF6ABA}"/>
              </a:ext>
            </a:extLst>
          </p:cNvPr>
          <p:cNvSpPr txBox="1">
            <a:spLocks/>
          </p:cNvSpPr>
          <p:nvPr/>
        </p:nvSpPr>
        <p:spPr>
          <a:xfrm>
            <a:off x="1021075" y="1516342"/>
            <a:ext cx="4731543" cy="3702600"/>
          </a:xfrm>
          <a:prstGeom prst="rect">
            <a:avLst/>
          </a:prstGeom>
          <a:noFill/>
          <a:ln>
            <a:noFill/>
          </a:ln>
        </p:spPr>
        <p:txBody>
          <a:bodyPr spcFirstLastPara="1" vert="horz" wrap="square" lIns="0" tIns="45700" rIns="0" bIns="45700" rtlCol="0" anchor="t" anchorCtr="0">
            <a:noAutofit/>
          </a:bodyPr>
          <a:lstStyle>
            <a:lvl1pPr marL="91438" indent="-91438" algn="l" defTabSz="914377" rtl="0" eaLnBrk="1" latinLnBrk="0" hangingPunct="1">
              <a:lnSpc>
                <a:spcPct val="100000"/>
              </a:lnSpc>
              <a:spcBef>
                <a:spcPts val="1200"/>
              </a:spcBef>
              <a:spcAft>
                <a:spcPts val="4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548626" indent="-274313" algn="l" defTabSz="914377" rtl="0" eaLnBrk="1" latinLnBrk="0" hangingPunct="1">
              <a:lnSpc>
                <a:spcPct val="10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822939" indent="-274313" algn="l" defTabSz="914377" rtl="0" eaLnBrk="1" latinLnBrk="0" hangingPunct="1">
              <a:lnSpc>
                <a:spcPct val="10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1097253" indent="-274313" algn="l" defTabSz="914377" rtl="0" eaLnBrk="1" latinLnBrk="0" hangingPunct="1">
              <a:lnSpc>
                <a:spcPct val="10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4pPr>
            <a:lvl5pPr marL="1371566" indent="-274313" algn="l" defTabSz="914377" rtl="0" eaLnBrk="1" latinLnBrk="0" hangingPunct="1">
              <a:lnSpc>
                <a:spcPct val="10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5pPr>
            <a:lvl6pPr marL="1645879" indent="-274313" algn="l" defTabSz="914377" rtl="0" eaLnBrk="1" latinLnBrk="0" hangingPunct="1">
              <a:lnSpc>
                <a:spcPct val="100000"/>
              </a:lnSpc>
              <a:spcBef>
                <a:spcPts val="200"/>
              </a:spcBef>
              <a:spcAft>
                <a:spcPts val="400"/>
              </a:spcAft>
              <a:buClr>
                <a:schemeClr val="accent1"/>
              </a:buClr>
              <a:buFont typeface="Calibri" pitchFamily="34" charset="0"/>
              <a:buChar char="◦"/>
              <a:defRPr sz="1600" kern="1200" baseline="0">
                <a:solidFill>
                  <a:schemeClr val="tx1">
                    <a:lumMod val="75000"/>
                    <a:lumOff val="25000"/>
                  </a:schemeClr>
                </a:solidFill>
                <a:latin typeface="+mn-lt"/>
                <a:ea typeface="+mn-ea"/>
                <a:cs typeface="+mn-cs"/>
              </a:defRPr>
            </a:lvl6pPr>
            <a:lvl7pPr marL="1920192" indent="-274313" algn="l" defTabSz="914377" rtl="0" eaLnBrk="1" latinLnBrk="0" hangingPunct="1">
              <a:lnSpc>
                <a:spcPct val="10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2205936" indent="-285744" algn="l" defTabSz="914377" rtl="0" eaLnBrk="1" latinLnBrk="0" hangingPunct="1">
              <a:lnSpc>
                <a:spcPct val="10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mn-cs"/>
              </a:defRPr>
            </a:lvl8pPr>
            <a:lvl9pPr marL="2480249" indent="-285744" algn="l" defTabSz="914377" rtl="0" eaLnBrk="1" latinLnBrk="0" hangingPunct="1">
              <a:lnSpc>
                <a:spcPct val="10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mn-cs"/>
              </a:defRPr>
            </a:lvl9pPr>
          </a:lstStyle>
          <a:p>
            <a:pPr marL="838188" lvl="1" indent="-381000">
              <a:spcBef>
                <a:spcPts val="0"/>
              </a:spcBef>
              <a:spcAft>
                <a:spcPts val="1800"/>
              </a:spcAft>
              <a:buSzPts val="2400"/>
              <a:buFont typeface="Calibri" panose="020F0502020204030204" pitchFamily="34" charset="0"/>
              <a:buChar char="●"/>
            </a:pPr>
            <a:r>
              <a:rPr lang="en-US" sz="2000" dirty="0"/>
              <a:t>Campgrounds and RV parks can be found throughout Ohio. </a:t>
            </a:r>
          </a:p>
          <a:p>
            <a:pPr marL="838188" lvl="1" indent="-381000">
              <a:spcBef>
                <a:spcPts val="0"/>
              </a:spcBef>
              <a:spcAft>
                <a:spcPts val="1800"/>
              </a:spcAft>
              <a:buSzPts val="2400"/>
              <a:buFont typeface="Calibri" panose="020F0502020204030204" pitchFamily="34" charset="0"/>
              <a:buChar char="●"/>
            </a:pPr>
            <a:r>
              <a:rPr lang="en-US" sz="2000" b="1" dirty="0"/>
              <a:t>Camping or recreating along streams or rivers</a:t>
            </a:r>
            <a:r>
              <a:rPr lang="en-US" sz="2000" dirty="0"/>
              <a:t> can be a risk if there are thunderstorms in the area. A creek only 15 cm deep in mountainous areas can swell to a 3 m deep raging river in less than an hour if a thunderstorm lingers over an area for an extended period of time (NWS)</a:t>
            </a:r>
            <a:endParaRPr lang="en-US" sz="2000" b="1" dirty="0"/>
          </a:p>
          <a:p>
            <a:pPr marL="381000" indent="-381000">
              <a:spcBef>
                <a:spcPts val="0"/>
              </a:spcBef>
              <a:spcAft>
                <a:spcPts val="1800"/>
              </a:spcAft>
              <a:buSzPts val="2400"/>
              <a:buFont typeface="Calibri" panose="020F0502020204030204" pitchFamily="34" charset="0"/>
              <a:buChar char="●"/>
            </a:pPr>
            <a:endParaRPr lang="en-US" sz="2400" b="1" dirty="0"/>
          </a:p>
          <a:p>
            <a:pPr marL="381000" indent="-381000">
              <a:spcBef>
                <a:spcPts val="0"/>
              </a:spcBef>
              <a:spcAft>
                <a:spcPts val="1800"/>
              </a:spcAft>
              <a:buSzPts val="2400"/>
              <a:buFont typeface="Calibri" panose="020F0502020204030204" pitchFamily="34" charset="0"/>
              <a:buChar char="●"/>
            </a:pPr>
            <a:endParaRPr lang="en-US" sz="2400" b="1" dirty="0"/>
          </a:p>
          <a:p>
            <a:pPr marL="381000" indent="-381000">
              <a:spcBef>
                <a:spcPts val="0"/>
              </a:spcBef>
              <a:spcAft>
                <a:spcPts val="1800"/>
              </a:spcAft>
              <a:buSzPts val="2400"/>
              <a:buFont typeface="Calibri" panose="020F0502020204030204" pitchFamily="34" charset="0"/>
              <a:buChar char="●"/>
            </a:pPr>
            <a:endParaRPr lang="en-US" sz="2400" b="1" dirty="0"/>
          </a:p>
          <a:p>
            <a:pPr marL="381000" indent="-381000">
              <a:spcBef>
                <a:spcPts val="0"/>
              </a:spcBef>
              <a:spcAft>
                <a:spcPts val="1800"/>
              </a:spcAft>
              <a:buSzPts val="2400"/>
              <a:buFont typeface="Calibri" panose="020F0502020204030204" pitchFamily="34" charset="0"/>
              <a:buChar char="●"/>
            </a:pPr>
            <a:endParaRPr lang="en-US" sz="2400" b="1" dirty="0"/>
          </a:p>
          <a:p>
            <a:pPr marL="381000" indent="-381000">
              <a:spcBef>
                <a:spcPts val="0"/>
              </a:spcBef>
              <a:spcAft>
                <a:spcPts val="1800"/>
              </a:spcAft>
              <a:buSzPts val="2400"/>
              <a:buFont typeface="Calibri" panose="020F0502020204030204" pitchFamily="34" charset="0"/>
              <a:buChar char="●"/>
            </a:pPr>
            <a:endParaRPr lang="en-US" sz="2000" dirty="0"/>
          </a:p>
        </p:txBody>
      </p:sp>
      <p:sp>
        <p:nvSpPr>
          <p:cNvPr id="7" name="Footer Placeholder 4">
            <a:extLst>
              <a:ext uri="{FF2B5EF4-FFF2-40B4-BE49-F238E27FC236}">
                <a16:creationId xmlns:a16="http://schemas.microsoft.com/office/drawing/2014/main" id="{BCFB64AA-1087-4249-A94C-D8162CBFC8FB}"/>
              </a:ext>
            </a:extLst>
          </p:cNvPr>
          <p:cNvSpPr>
            <a:spLocks noGrp="1"/>
          </p:cNvSpPr>
          <p:nvPr>
            <p:ph type="ftr" sz="quarter" idx="11"/>
          </p:nvPr>
        </p:nvSpPr>
        <p:spPr>
          <a:xfrm>
            <a:off x="3686187" y="6459789"/>
            <a:ext cx="4822804" cy="365125"/>
          </a:xfrm>
        </p:spPr>
        <p:txBody>
          <a:bodyPr/>
          <a:lstStyle/>
          <a:p>
            <a:pPr defTabSz="685800" fontAlgn="auto">
              <a:spcBef>
                <a:spcPts val="0"/>
              </a:spcBef>
              <a:spcAft>
                <a:spcPts val="0"/>
              </a:spcAft>
            </a:pPr>
            <a:r>
              <a:rPr lang="en-US" dirty="0">
                <a:latin typeface="Century Gothic"/>
              </a:rPr>
              <a:t>www.floods.org</a:t>
            </a:r>
          </a:p>
        </p:txBody>
      </p:sp>
      <p:pic>
        <p:nvPicPr>
          <p:cNvPr id="2" name="Picture 1">
            <a:extLst>
              <a:ext uri="{FF2B5EF4-FFF2-40B4-BE49-F238E27FC236}">
                <a16:creationId xmlns:a16="http://schemas.microsoft.com/office/drawing/2014/main" id="{7B19CB27-E700-4D95-A639-595BA4552B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6600" y="1423519"/>
            <a:ext cx="4278435" cy="2895600"/>
          </a:xfrm>
          <a:prstGeom prst="rect">
            <a:avLst/>
          </a:prstGeom>
        </p:spPr>
      </p:pic>
      <p:pic>
        <p:nvPicPr>
          <p:cNvPr id="5" name="Picture 4">
            <a:extLst>
              <a:ext uri="{FF2B5EF4-FFF2-40B4-BE49-F238E27FC236}">
                <a16:creationId xmlns:a16="http://schemas.microsoft.com/office/drawing/2014/main" id="{C2CDDCD9-7448-4762-9D1C-43A3D470B8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39384" y="3605681"/>
            <a:ext cx="2438400" cy="1828800"/>
          </a:xfrm>
          <a:prstGeom prst="rect">
            <a:avLst/>
          </a:prstGeom>
          <a:effectLst>
            <a:glow rad="38100">
              <a:schemeClr val="accent1">
                <a:alpha val="40000"/>
              </a:schemeClr>
            </a:glow>
            <a:softEdge rad="38100"/>
          </a:effectLst>
        </p:spPr>
      </p:pic>
      <p:sp>
        <p:nvSpPr>
          <p:cNvPr id="8" name="TextBox 7">
            <a:extLst>
              <a:ext uri="{FF2B5EF4-FFF2-40B4-BE49-F238E27FC236}">
                <a16:creationId xmlns:a16="http://schemas.microsoft.com/office/drawing/2014/main" id="{361911ED-76D7-4D6E-B112-FE4D2F13D612}"/>
              </a:ext>
            </a:extLst>
          </p:cNvPr>
          <p:cNvSpPr txBox="1"/>
          <p:nvPr/>
        </p:nvSpPr>
        <p:spPr>
          <a:xfrm>
            <a:off x="7239000" y="5434481"/>
            <a:ext cx="4278435" cy="923330"/>
          </a:xfrm>
          <a:prstGeom prst="rect">
            <a:avLst/>
          </a:prstGeom>
          <a:noFill/>
        </p:spPr>
        <p:txBody>
          <a:bodyPr wrap="square" rtlCol="0">
            <a:spAutoFit/>
          </a:bodyPr>
          <a:lstStyle/>
          <a:p>
            <a:r>
              <a:rPr lang="en-US" dirty="0"/>
              <a:t>Wally World Riverside Resort and Campground on the Mohican River, Loudonville OH</a:t>
            </a:r>
          </a:p>
        </p:txBody>
      </p:sp>
      <p:pic>
        <p:nvPicPr>
          <p:cNvPr id="4" name="Picture 3">
            <a:extLst>
              <a:ext uri="{FF2B5EF4-FFF2-40B4-BE49-F238E27FC236}">
                <a16:creationId xmlns:a16="http://schemas.microsoft.com/office/drawing/2014/main" id="{8A423524-BF63-476B-9AA1-E3CF352A8BC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68909" y="4423135"/>
            <a:ext cx="1905000" cy="990600"/>
          </a:xfrm>
          <a:prstGeom prst="rect">
            <a:avLst/>
          </a:prstGeom>
        </p:spPr>
      </p:pic>
    </p:spTree>
    <p:extLst>
      <p:ext uri="{BB962C8B-B14F-4D97-AF65-F5344CB8AC3E}">
        <p14:creationId xmlns:p14="http://schemas.microsoft.com/office/powerpoint/2010/main" val="2875979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8"/>
        <p:cNvGrpSpPr/>
        <p:nvPr/>
      </p:nvGrpSpPr>
      <p:grpSpPr>
        <a:xfrm>
          <a:off x="0" y="0"/>
          <a:ext cx="0" cy="0"/>
          <a:chOff x="0" y="0"/>
          <a:chExt cx="0" cy="0"/>
        </a:xfrm>
      </p:grpSpPr>
      <p:sp>
        <p:nvSpPr>
          <p:cNvPr id="130" name="Google Shape;130;ga3bfb88746_0_1"/>
          <p:cNvSpPr txBox="1">
            <a:spLocks noGrp="1"/>
          </p:cNvSpPr>
          <p:nvPr>
            <p:ph type="title" idx="4294967295"/>
          </p:nvPr>
        </p:nvSpPr>
        <p:spPr>
          <a:xfrm>
            <a:off x="944880" y="-170597"/>
            <a:ext cx="10058400" cy="1450800"/>
          </a:xfrm>
          <a:prstGeom prst="rect">
            <a:avLst/>
          </a:prstGeom>
          <a:noFill/>
          <a:ln>
            <a:noFill/>
          </a:ln>
        </p:spPr>
        <p:txBody>
          <a:bodyPr spcFirstLastPara="1" wrap="square" lIns="91425" tIns="45700" rIns="91425" bIns="45700" anchor="b" anchorCtr="0">
            <a:noAutofit/>
          </a:bodyPr>
          <a:lstStyle/>
          <a:p>
            <a:pPr lvl="0"/>
            <a:br>
              <a:rPr lang="en-US" b="1" dirty="0">
                <a:solidFill>
                  <a:srgbClr val="073763"/>
                </a:solidFill>
              </a:rPr>
            </a:br>
            <a:br>
              <a:rPr lang="en-US" b="1" dirty="0">
                <a:solidFill>
                  <a:srgbClr val="073763"/>
                </a:solidFill>
              </a:rPr>
            </a:br>
            <a:br>
              <a:rPr lang="en-US" b="1" dirty="0">
                <a:solidFill>
                  <a:srgbClr val="073763"/>
                </a:solidFill>
              </a:rPr>
            </a:br>
            <a:r>
              <a:rPr lang="en-US" b="1" dirty="0">
                <a:solidFill>
                  <a:srgbClr val="073763"/>
                </a:solidFill>
              </a:rPr>
              <a:t>Flash Flooding is an Ohio Issue Too! </a:t>
            </a:r>
            <a:endParaRPr dirty="0"/>
          </a:p>
        </p:txBody>
      </p:sp>
      <p:sp>
        <p:nvSpPr>
          <p:cNvPr id="3" name="Google Shape;129;ga3bfb88746_0_1">
            <a:extLst>
              <a:ext uri="{FF2B5EF4-FFF2-40B4-BE49-F238E27FC236}">
                <a16:creationId xmlns:a16="http://schemas.microsoft.com/office/drawing/2014/main" id="{FDE82988-7BE4-4254-9D45-D21AF1CF6ABA}"/>
              </a:ext>
            </a:extLst>
          </p:cNvPr>
          <p:cNvSpPr txBox="1">
            <a:spLocks/>
          </p:cNvSpPr>
          <p:nvPr/>
        </p:nvSpPr>
        <p:spPr>
          <a:xfrm>
            <a:off x="457200" y="1516342"/>
            <a:ext cx="5393674" cy="4198658"/>
          </a:xfrm>
          <a:prstGeom prst="rect">
            <a:avLst/>
          </a:prstGeom>
          <a:noFill/>
          <a:ln>
            <a:noFill/>
          </a:ln>
        </p:spPr>
        <p:txBody>
          <a:bodyPr spcFirstLastPara="1" vert="horz" wrap="square" lIns="0" tIns="45700" rIns="0" bIns="45700" rtlCol="0" anchor="t" anchorCtr="0">
            <a:noAutofit/>
          </a:bodyPr>
          <a:lstStyle>
            <a:lvl1pPr marL="91438" indent="-91438" algn="l" defTabSz="914377" rtl="0" eaLnBrk="1" latinLnBrk="0" hangingPunct="1">
              <a:lnSpc>
                <a:spcPct val="100000"/>
              </a:lnSpc>
              <a:spcBef>
                <a:spcPts val="1200"/>
              </a:spcBef>
              <a:spcAft>
                <a:spcPts val="4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548626" indent="-274313" algn="l" defTabSz="914377" rtl="0" eaLnBrk="1" latinLnBrk="0" hangingPunct="1">
              <a:lnSpc>
                <a:spcPct val="10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822939" indent="-274313" algn="l" defTabSz="914377" rtl="0" eaLnBrk="1" latinLnBrk="0" hangingPunct="1">
              <a:lnSpc>
                <a:spcPct val="10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1097253" indent="-274313" algn="l" defTabSz="914377" rtl="0" eaLnBrk="1" latinLnBrk="0" hangingPunct="1">
              <a:lnSpc>
                <a:spcPct val="10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4pPr>
            <a:lvl5pPr marL="1371566" indent="-274313" algn="l" defTabSz="914377" rtl="0" eaLnBrk="1" latinLnBrk="0" hangingPunct="1">
              <a:lnSpc>
                <a:spcPct val="10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5pPr>
            <a:lvl6pPr marL="1645879" indent="-274313" algn="l" defTabSz="914377" rtl="0" eaLnBrk="1" latinLnBrk="0" hangingPunct="1">
              <a:lnSpc>
                <a:spcPct val="100000"/>
              </a:lnSpc>
              <a:spcBef>
                <a:spcPts val="200"/>
              </a:spcBef>
              <a:spcAft>
                <a:spcPts val="400"/>
              </a:spcAft>
              <a:buClr>
                <a:schemeClr val="accent1"/>
              </a:buClr>
              <a:buFont typeface="Calibri" pitchFamily="34" charset="0"/>
              <a:buChar char="◦"/>
              <a:defRPr sz="1600" kern="1200" baseline="0">
                <a:solidFill>
                  <a:schemeClr val="tx1">
                    <a:lumMod val="75000"/>
                    <a:lumOff val="25000"/>
                  </a:schemeClr>
                </a:solidFill>
                <a:latin typeface="+mn-lt"/>
                <a:ea typeface="+mn-ea"/>
                <a:cs typeface="+mn-cs"/>
              </a:defRPr>
            </a:lvl6pPr>
            <a:lvl7pPr marL="1920192" indent="-274313" algn="l" defTabSz="914377" rtl="0" eaLnBrk="1" latinLnBrk="0" hangingPunct="1">
              <a:lnSpc>
                <a:spcPct val="10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2205936" indent="-285744" algn="l" defTabSz="914377" rtl="0" eaLnBrk="1" latinLnBrk="0" hangingPunct="1">
              <a:lnSpc>
                <a:spcPct val="10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mn-cs"/>
              </a:defRPr>
            </a:lvl8pPr>
            <a:lvl9pPr marL="2480249" indent="-285744" algn="l" defTabSz="914377" rtl="0" eaLnBrk="1" latinLnBrk="0" hangingPunct="1">
              <a:lnSpc>
                <a:spcPct val="10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mn-cs"/>
              </a:defRPr>
            </a:lvl9pPr>
          </a:lstStyle>
          <a:p>
            <a:pPr marL="0" indent="0">
              <a:spcBef>
                <a:spcPts val="0"/>
              </a:spcBef>
              <a:spcAft>
                <a:spcPts val="1800"/>
              </a:spcAft>
              <a:buSzPts val="2400"/>
              <a:buNone/>
            </a:pPr>
            <a:r>
              <a:rPr lang="en-US" sz="2400" b="1" dirty="0"/>
              <a:t>Mohican River, July 10, 2006</a:t>
            </a:r>
          </a:p>
          <a:p>
            <a:pPr marL="838188" lvl="1" indent="-381000">
              <a:spcBef>
                <a:spcPts val="0"/>
              </a:spcBef>
              <a:spcAft>
                <a:spcPts val="1800"/>
              </a:spcAft>
              <a:buSzPts val="2400"/>
              <a:buFont typeface="Calibri" panose="020F0502020204030204" pitchFamily="34" charset="0"/>
              <a:buChar char="●"/>
            </a:pPr>
            <a:r>
              <a:rPr lang="en-US" sz="2000" dirty="0"/>
              <a:t>Afternoon supercell thunderstorm developed and moved through Ashland County becoming nearly stationary near Loudonville in 4-corner region</a:t>
            </a:r>
          </a:p>
          <a:p>
            <a:pPr marL="838188" lvl="1" indent="-381000">
              <a:spcBef>
                <a:spcPts val="0"/>
              </a:spcBef>
              <a:spcAft>
                <a:spcPts val="1800"/>
              </a:spcAft>
              <a:buSzPts val="2400"/>
              <a:buFont typeface="Calibri" panose="020F0502020204030204" pitchFamily="34" charset="0"/>
              <a:buChar char="●"/>
            </a:pPr>
            <a:r>
              <a:rPr lang="en-US" sz="2000" dirty="0"/>
              <a:t>Up to 19 cm of rain in 2 hour period</a:t>
            </a:r>
          </a:p>
          <a:p>
            <a:pPr marL="838188" lvl="1" indent="-381000">
              <a:spcBef>
                <a:spcPts val="0"/>
              </a:spcBef>
              <a:spcAft>
                <a:spcPts val="1800"/>
              </a:spcAft>
              <a:buSzPts val="2400"/>
              <a:buFont typeface="Calibri" panose="020F0502020204030204" pitchFamily="34" charset="0"/>
              <a:buChar char="●"/>
            </a:pPr>
            <a:r>
              <a:rPr lang="en-US" sz="2000" dirty="0"/>
              <a:t>More than 700 people evacuated at Mohican State Park mostly by boat</a:t>
            </a:r>
          </a:p>
          <a:p>
            <a:pPr marL="838188" lvl="1" indent="-381000">
              <a:spcBef>
                <a:spcPts val="0"/>
              </a:spcBef>
              <a:spcAft>
                <a:spcPts val="1800"/>
              </a:spcAft>
              <a:buSzPts val="2400"/>
              <a:buFont typeface="Calibri" panose="020F0502020204030204" pitchFamily="34" charset="0"/>
              <a:buChar char="●"/>
            </a:pPr>
            <a:r>
              <a:rPr lang="en-US" sz="2000" dirty="0"/>
              <a:t>At least 15 roads washed out in the area</a:t>
            </a:r>
          </a:p>
          <a:p>
            <a:pPr marL="838188" lvl="1" indent="-381000">
              <a:spcBef>
                <a:spcPts val="0"/>
              </a:spcBef>
              <a:spcAft>
                <a:spcPts val="1800"/>
              </a:spcAft>
              <a:buSzPts val="2400"/>
              <a:buFont typeface="Calibri" panose="020F0502020204030204" pitchFamily="34" charset="0"/>
              <a:buChar char="●"/>
            </a:pPr>
            <a:endParaRPr lang="en-US" sz="2000" b="1" dirty="0"/>
          </a:p>
          <a:p>
            <a:pPr marL="381000" indent="-381000">
              <a:spcBef>
                <a:spcPts val="0"/>
              </a:spcBef>
              <a:spcAft>
                <a:spcPts val="1800"/>
              </a:spcAft>
              <a:buSzPts val="2400"/>
              <a:buFont typeface="Calibri" panose="020F0502020204030204" pitchFamily="34" charset="0"/>
              <a:buChar char="●"/>
            </a:pPr>
            <a:endParaRPr lang="en-US" sz="2400" b="1" dirty="0"/>
          </a:p>
          <a:p>
            <a:pPr marL="381000" indent="-381000">
              <a:spcBef>
                <a:spcPts val="0"/>
              </a:spcBef>
              <a:spcAft>
                <a:spcPts val="1800"/>
              </a:spcAft>
              <a:buSzPts val="2400"/>
              <a:buFont typeface="Calibri" panose="020F0502020204030204" pitchFamily="34" charset="0"/>
              <a:buChar char="●"/>
            </a:pPr>
            <a:endParaRPr lang="en-US" sz="2400" b="1" dirty="0"/>
          </a:p>
          <a:p>
            <a:pPr marL="381000" indent="-381000">
              <a:spcBef>
                <a:spcPts val="0"/>
              </a:spcBef>
              <a:spcAft>
                <a:spcPts val="1800"/>
              </a:spcAft>
              <a:buSzPts val="2400"/>
              <a:buFont typeface="Calibri" panose="020F0502020204030204" pitchFamily="34" charset="0"/>
              <a:buChar char="●"/>
            </a:pPr>
            <a:endParaRPr lang="en-US" sz="2400" b="1" dirty="0"/>
          </a:p>
          <a:p>
            <a:pPr marL="381000" indent="-381000">
              <a:spcBef>
                <a:spcPts val="0"/>
              </a:spcBef>
              <a:spcAft>
                <a:spcPts val="1800"/>
              </a:spcAft>
              <a:buSzPts val="2400"/>
              <a:buFont typeface="Calibri" panose="020F0502020204030204" pitchFamily="34" charset="0"/>
              <a:buChar char="●"/>
            </a:pPr>
            <a:endParaRPr lang="en-US" sz="2400" b="1" dirty="0"/>
          </a:p>
          <a:p>
            <a:pPr marL="381000" indent="-381000">
              <a:spcBef>
                <a:spcPts val="0"/>
              </a:spcBef>
              <a:spcAft>
                <a:spcPts val="1800"/>
              </a:spcAft>
              <a:buSzPts val="2400"/>
              <a:buFont typeface="Calibri" panose="020F0502020204030204" pitchFamily="34" charset="0"/>
              <a:buChar char="●"/>
            </a:pPr>
            <a:endParaRPr lang="en-US" sz="2000" dirty="0"/>
          </a:p>
        </p:txBody>
      </p:sp>
      <p:sp>
        <p:nvSpPr>
          <p:cNvPr id="7" name="Footer Placeholder 4">
            <a:extLst>
              <a:ext uri="{FF2B5EF4-FFF2-40B4-BE49-F238E27FC236}">
                <a16:creationId xmlns:a16="http://schemas.microsoft.com/office/drawing/2014/main" id="{BCFB64AA-1087-4249-A94C-D8162CBFC8FB}"/>
              </a:ext>
            </a:extLst>
          </p:cNvPr>
          <p:cNvSpPr>
            <a:spLocks noGrp="1"/>
          </p:cNvSpPr>
          <p:nvPr>
            <p:ph type="ftr" sz="quarter" idx="11"/>
          </p:nvPr>
        </p:nvSpPr>
        <p:spPr>
          <a:xfrm>
            <a:off x="3686187" y="6459789"/>
            <a:ext cx="4822804" cy="365125"/>
          </a:xfrm>
        </p:spPr>
        <p:txBody>
          <a:bodyPr/>
          <a:lstStyle/>
          <a:p>
            <a:pPr defTabSz="685800" fontAlgn="auto">
              <a:spcBef>
                <a:spcPts val="0"/>
              </a:spcBef>
              <a:spcAft>
                <a:spcPts val="0"/>
              </a:spcAft>
            </a:pPr>
            <a:r>
              <a:rPr lang="en-US" dirty="0">
                <a:latin typeface="Century Gothic"/>
              </a:rPr>
              <a:t>www.floods.org</a:t>
            </a:r>
          </a:p>
        </p:txBody>
      </p:sp>
      <p:sp>
        <p:nvSpPr>
          <p:cNvPr id="8" name="TextBox 7">
            <a:extLst>
              <a:ext uri="{FF2B5EF4-FFF2-40B4-BE49-F238E27FC236}">
                <a16:creationId xmlns:a16="http://schemas.microsoft.com/office/drawing/2014/main" id="{361911ED-76D7-4D6E-B112-FE4D2F13D612}"/>
              </a:ext>
            </a:extLst>
          </p:cNvPr>
          <p:cNvSpPr txBox="1"/>
          <p:nvPr/>
        </p:nvSpPr>
        <p:spPr>
          <a:xfrm>
            <a:off x="6309125" y="5152157"/>
            <a:ext cx="5173323" cy="1200329"/>
          </a:xfrm>
          <a:prstGeom prst="rect">
            <a:avLst/>
          </a:prstGeom>
          <a:noFill/>
        </p:spPr>
        <p:txBody>
          <a:bodyPr wrap="square" rtlCol="0">
            <a:spAutoFit/>
          </a:bodyPr>
          <a:lstStyle/>
          <a:p>
            <a:r>
              <a:rPr lang="en-US" dirty="0"/>
              <a:t>Photos of flood water in trailer parks along the Mohican River in Loudonville on July 10, 2006. Photos courtesy of Ashland and Richland County EMAs.</a:t>
            </a:r>
          </a:p>
        </p:txBody>
      </p:sp>
      <p:pic>
        <p:nvPicPr>
          <p:cNvPr id="4" name="Picture 3">
            <a:extLst>
              <a:ext uri="{FF2B5EF4-FFF2-40B4-BE49-F238E27FC236}">
                <a16:creationId xmlns:a16="http://schemas.microsoft.com/office/drawing/2014/main" id="{4D32E7CA-2731-4AC8-A35F-35621033B0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2783" y="1303144"/>
            <a:ext cx="3306009" cy="2092669"/>
          </a:xfrm>
          <a:prstGeom prst="rect">
            <a:avLst/>
          </a:prstGeom>
        </p:spPr>
      </p:pic>
      <p:pic>
        <p:nvPicPr>
          <p:cNvPr id="6" name="Picture 5">
            <a:extLst>
              <a:ext uri="{FF2B5EF4-FFF2-40B4-BE49-F238E27FC236}">
                <a16:creationId xmlns:a16="http://schemas.microsoft.com/office/drawing/2014/main" id="{FF43163D-DCE4-46E9-9A1F-2C9E59B172C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41127" y="3425853"/>
            <a:ext cx="2243138" cy="1660685"/>
          </a:xfrm>
          <a:prstGeom prst="rect">
            <a:avLst/>
          </a:prstGeom>
        </p:spPr>
      </p:pic>
      <p:pic>
        <p:nvPicPr>
          <p:cNvPr id="9" name="Picture 8">
            <a:extLst>
              <a:ext uri="{FF2B5EF4-FFF2-40B4-BE49-F238E27FC236}">
                <a16:creationId xmlns:a16="http://schemas.microsoft.com/office/drawing/2014/main" id="{B41D72FE-CD7C-412A-8FC9-A0845A56FB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28145" y="3462188"/>
            <a:ext cx="2275135" cy="1687100"/>
          </a:xfrm>
          <a:prstGeom prst="rect">
            <a:avLst/>
          </a:prstGeom>
        </p:spPr>
      </p:pic>
    </p:spTree>
    <p:extLst>
      <p:ext uri="{BB962C8B-B14F-4D97-AF65-F5344CB8AC3E}">
        <p14:creationId xmlns:p14="http://schemas.microsoft.com/office/powerpoint/2010/main" val="3082392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a3bfb88746_0_1"/>
          <p:cNvSpPr txBox="1">
            <a:spLocks noGrp="1"/>
          </p:cNvSpPr>
          <p:nvPr>
            <p:ph type="body" idx="4294967295"/>
          </p:nvPr>
        </p:nvSpPr>
        <p:spPr>
          <a:xfrm>
            <a:off x="747017" y="1280202"/>
            <a:ext cx="5196583" cy="4206197"/>
          </a:xfrm>
          <a:prstGeom prst="rect">
            <a:avLst/>
          </a:prstGeom>
          <a:noFill/>
          <a:ln>
            <a:noFill/>
          </a:ln>
        </p:spPr>
        <p:txBody>
          <a:bodyPr spcFirstLastPara="1" wrap="square" lIns="0" tIns="45700" rIns="0" bIns="45700" anchor="t" anchorCtr="0">
            <a:noAutofit/>
          </a:bodyPr>
          <a:lstStyle/>
          <a:p>
            <a:pPr marL="406400" lvl="0" indent="-381000">
              <a:spcBef>
                <a:spcPts val="0"/>
              </a:spcBef>
              <a:spcAft>
                <a:spcPts val="1200"/>
              </a:spcAft>
              <a:buSzPts val="2400"/>
              <a:buChar char="●"/>
            </a:pPr>
            <a:r>
              <a:rPr lang="en-US" sz="2000" dirty="0"/>
              <a:t>Occurred in Texas hill country in an area known as Flash Flood Alley on the Guadalupe River</a:t>
            </a:r>
          </a:p>
          <a:p>
            <a:pPr marL="406400" lvl="0" indent="-381000">
              <a:spcBef>
                <a:spcPts val="0"/>
              </a:spcBef>
              <a:spcAft>
                <a:spcPts val="1200"/>
              </a:spcAft>
              <a:buSzPts val="2400"/>
              <a:buChar char="●"/>
            </a:pPr>
            <a:r>
              <a:rPr lang="en-US" sz="2000" dirty="0"/>
              <a:t>Guadalupe River has long history of deadly flash floods</a:t>
            </a:r>
          </a:p>
          <a:p>
            <a:pPr marL="406400" lvl="0" indent="-381000">
              <a:spcBef>
                <a:spcPts val="0"/>
              </a:spcBef>
              <a:spcAft>
                <a:spcPts val="1200"/>
              </a:spcAft>
              <a:buSzPts val="2400"/>
              <a:buChar char="●"/>
            </a:pPr>
            <a:r>
              <a:rPr lang="en-US" sz="2000" dirty="0"/>
              <a:t>138 deaths (119 of them in Kerr County)</a:t>
            </a:r>
          </a:p>
          <a:p>
            <a:pPr marL="406400" lvl="0" indent="-381000">
              <a:spcBef>
                <a:spcPts val="0"/>
              </a:spcBef>
              <a:spcAft>
                <a:spcPts val="1200"/>
              </a:spcAft>
              <a:buSzPts val="2400"/>
              <a:buChar char="●"/>
            </a:pPr>
            <a:r>
              <a:rPr lang="en-US" sz="2000" dirty="0"/>
              <a:t>$18 billion in estimated damages (flash flooding occurred in TX through 7/12)</a:t>
            </a:r>
          </a:p>
          <a:p>
            <a:pPr marL="406400" lvl="0" indent="-381000">
              <a:spcBef>
                <a:spcPts val="0"/>
              </a:spcBef>
              <a:spcAft>
                <a:spcPts val="1200"/>
              </a:spcAft>
              <a:buSzPts val="2400"/>
              <a:buChar char="●"/>
            </a:pPr>
            <a:r>
              <a:rPr lang="en-US" sz="2000" dirty="0"/>
              <a:t>Check out documentary “Flash Flood Alley” by Marshall </a:t>
            </a:r>
            <a:r>
              <a:rPr lang="en-US" sz="2000" dirty="0" err="1"/>
              <a:t>Frech</a:t>
            </a:r>
            <a:r>
              <a:rPr lang="en-US" sz="2000" dirty="0"/>
              <a:t> on Vimeo</a:t>
            </a:r>
          </a:p>
          <a:p>
            <a:pPr marL="406400" lvl="0" indent="-381000">
              <a:spcBef>
                <a:spcPts val="0"/>
              </a:spcBef>
              <a:spcAft>
                <a:spcPts val="1200"/>
              </a:spcAft>
              <a:buSzPts val="2400"/>
              <a:buChar char="●"/>
            </a:pPr>
            <a:endParaRPr lang="en-US" sz="2400" dirty="0"/>
          </a:p>
          <a:p>
            <a:pPr marL="406400" lvl="0" indent="-381000">
              <a:spcBef>
                <a:spcPts val="0"/>
              </a:spcBef>
              <a:spcAft>
                <a:spcPts val="1200"/>
              </a:spcAft>
              <a:buSzPts val="2400"/>
              <a:buChar char="●"/>
            </a:pPr>
            <a:endParaRPr lang="en-US" sz="2400" dirty="0"/>
          </a:p>
          <a:p>
            <a:pPr marL="406400" lvl="0" indent="-381000">
              <a:spcBef>
                <a:spcPts val="0"/>
              </a:spcBef>
              <a:spcAft>
                <a:spcPts val="1200"/>
              </a:spcAft>
              <a:buSzPts val="2400"/>
              <a:buChar char="●"/>
            </a:pPr>
            <a:endParaRPr lang="en-US" sz="2400" dirty="0"/>
          </a:p>
        </p:txBody>
      </p:sp>
      <p:sp>
        <p:nvSpPr>
          <p:cNvPr id="130" name="Google Shape;130;ga3bfb88746_0_1"/>
          <p:cNvSpPr txBox="1">
            <a:spLocks noGrp="1"/>
          </p:cNvSpPr>
          <p:nvPr>
            <p:ph type="title" idx="4294967295"/>
          </p:nvPr>
        </p:nvSpPr>
        <p:spPr>
          <a:xfrm>
            <a:off x="944880" y="-170597"/>
            <a:ext cx="11247120" cy="1450800"/>
          </a:xfrm>
          <a:prstGeom prst="rect">
            <a:avLst/>
          </a:prstGeom>
          <a:noFill/>
          <a:ln>
            <a:noFill/>
          </a:ln>
        </p:spPr>
        <p:txBody>
          <a:bodyPr spcFirstLastPara="1" wrap="square" lIns="91425" tIns="45700" rIns="91425" bIns="45700" anchor="b" anchorCtr="0">
            <a:noAutofit/>
          </a:bodyPr>
          <a:lstStyle/>
          <a:p>
            <a:pPr lvl="0"/>
            <a:r>
              <a:rPr lang="en-US" b="1" dirty="0">
                <a:solidFill>
                  <a:srgbClr val="073763"/>
                </a:solidFill>
              </a:rPr>
              <a:t>2025 Independence Day Flash Flood, Texas</a:t>
            </a:r>
          </a:p>
        </p:txBody>
      </p:sp>
      <p:sp>
        <p:nvSpPr>
          <p:cNvPr id="4" name="Footer Placeholder 4">
            <a:extLst>
              <a:ext uri="{FF2B5EF4-FFF2-40B4-BE49-F238E27FC236}">
                <a16:creationId xmlns:a16="http://schemas.microsoft.com/office/drawing/2014/main" id="{ACDBBD30-2B55-45E4-AA75-61F65547B473}"/>
              </a:ext>
            </a:extLst>
          </p:cNvPr>
          <p:cNvSpPr>
            <a:spLocks noGrp="1"/>
          </p:cNvSpPr>
          <p:nvPr>
            <p:ph type="ftr" sz="quarter" idx="11"/>
          </p:nvPr>
        </p:nvSpPr>
        <p:spPr>
          <a:xfrm>
            <a:off x="3686187" y="6459789"/>
            <a:ext cx="4822804" cy="365125"/>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Century Gothic"/>
                <a:ea typeface="+mn-ea"/>
                <a:cs typeface="+mn-cs"/>
              </a:rPr>
              <a:t>www.floods.org</a:t>
            </a:r>
          </a:p>
        </p:txBody>
      </p:sp>
      <p:pic>
        <p:nvPicPr>
          <p:cNvPr id="3" name="Picture 2">
            <a:extLst>
              <a:ext uri="{FF2B5EF4-FFF2-40B4-BE49-F238E27FC236}">
                <a16:creationId xmlns:a16="http://schemas.microsoft.com/office/drawing/2014/main" id="{4E4E196C-48B3-4B0D-BD0C-86099404FD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0800" y="1392411"/>
            <a:ext cx="3615587" cy="2722989"/>
          </a:xfrm>
          <a:prstGeom prst="rect">
            <a:avLst/>
          </a:prstGeom>
        </p:spPr>
      </p:pic>
      <p:pic>
        <p:nvPicPr>
          <p:cNvPr id="5" name="Picture 4">
            <a:extLst>
              <a:ext uri="{FF2B5EF4-FFF2-40B4-BE49-F238E27FC236}">
                <a16:creationId xmlns:a16="http://schemas.microsoft.com/office/drawing/2014/main" id="{B7D709AF-88BA-407D-90E6-C8B2F079A8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3810000"/>
            <a:ext cx="4205982" cy="2102991"/>
          </a:xfrm>
          <a:prstGeom prst="rect">
            <a:avLst/>
          </a:prstGeom>
        </p:spPr>
      </p:pic>
      <p:sp>
        <p:nvSpPr>
          <p:cNvPr id="7" name="TextBox 6">
            <a:extLst>
              <a:ext uri="{FF2B5EF4-FFF2-40B4-BE49-F238E27FC236}">
                <a16:creationId xmlns:a16="http://schemas.microsoft.com/office/drawing/2014/main" id="{DF29E529-4F82-4514-AC8B-4F201605709E}"/>
              </a:ext>
            </a:extLst>
          </p:cNvPr>
          <p:cNvSpPr txBox="1"/>
          <p:nvPr/>
        </p:nvSpPr>
        <p:spPr>
          <a:xfrm>
            <a:off x="7162800" y="5920482"/>
            <a:ext cx="3823388" cy="338554"/>
          </a:xfrm>
          <a:prstGeom prst="rect">
            <a:avLst/>
          </a:prstGeom>
          <a:noFill/>
        </p:spPr>
        <p:txBody>
          <a:bodyPr wrap="square" rtlCol="0">
            <a:spAutoFit/>
          </a:bodyPr>
          <a:lstStyle/>
          <a:p>
            <a:r>
              <a:rPr lang="en-US" sz="800" dirty="0"/>
              <a:t>By William L. Farr - Own work, CC BY-SA 4.0, https://commons.wikimedia.org/w/index.php?curid=91265742</a:t>
            </a:r>
          </a:p>
        </p:txBody>
      </p:sp>
    </p:spTree>
    <p:extLst>
      <p:ext uri="{BB962C8B-B14F-4D97-AF65-F5344CB8AC3E}">
        <p14:creationId xmlns:p14="http://schemas.microsoft.com/office/powerpoint/2010/main" val="3402700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a3bfb88746_0_1"/>
          <p:cNvSpPr txBox="1">
            <a:spLocks noGrp="1"/>
          </p:cNvSpPr>
          <p:nvPr>
            <p:ph type="body" idx="4294967295"/>
          </p:nvPr>
        </p:nvSpPr>
        <p:spPr>
          <a:xfrm>
            <a:off x="640773" y="1303106"/>
            <a:ext cx="5455227" cy="3702600"/>
          </a:xfrm>
          <a:prstGeom prst="rect">
            <a:avLst/>
          </a:prstGeom>
          <a:noFill/>
          <a:ln>
            <a:noFill/>
          </a:ln>
        </p:spPr>
        <p:txBody>
          <a:bodyPr spcFirstLastPara="1" wrap="square" lIns="0" tIns="45700" rIns="0" bIns="45700" anchor="t" anchorCtr="0">
            <a:noAutofit/>
          </a:bodyPr>
          <a:lstStyle/>
          <a:p>
            <a:pPr marL="406400" lvl="0" indent="-381000">
              <a:spcBef>
                <a:spcPts val="0"/>
              </a:spcBef>
              <a:spcAft>
                <a:spcPts val="1200"/>
              </a:spcAft>
              <a:buSzPts val="2400"/>
              <a:buChar char="●"/>
            </a:pPr>
            <a:r>
              <a:rPr lang="en-US" sz="2000" dirty="0"/>
              <a:t>27 campers and counsellors died</a:t>
            </a:r>
          </a:p>
          <a:p>
            <a:pPr marL="406400" lvl="0" indent="-381000">
              <a:spcBef>
                <a:spcPts val="0"/>
              </a:spcBef>
              <a:spcAft>
                <a:spcPts val="1200"/>
              </a:spcAft>
              <a:buSzPts val="2400"/>
              <a:buChar char="●"/>
            </a:pPr>
            <a:r>
              <a:rPr lang="en-US" sz="2000" dirty="0"/>
              <a:t>Early warning had been provided by the National Weather Service:  Flood Watch 7/3 @ 1:18PM, Flash Flood Warning 7/4 @ 1:14AM, Flash Flood Emergency @ 4:03 AM</a:t>
            </a:r>
          </a:p>
          <a:p>
            <a:pPr marL="406400" lvl="0" indent="-381000">
              <a:spcBef>
                <a:spcPts val="0"/>
              </a:spcBef>
              <a:spcAft>
                <a:spcPts val="1200"/>
              </a:spcAft>
              <a:buSzPts val="2400"/>
              <a:buChar char="●"/>
            </a:pPr>
            <a:r>
              <a:rPr lang="en-US" sz="2000" dirty="0"/>
              <a:t>Local warnings were not provided by Kerr County &amp; there were no sirens in the vicinity of Camp Mystic</a:t>
            </a:r>
          </a:p>
          <a:p>
            <a:pPr marL="406400" lvl="0" indent="-381000">
              <a:spcBef>
                <a:spcPts val="0"/>
              </a:spcBef>
              <a:spcAft>
                <a:spcPts val="1200"/>
              </a:spcAft>
              <a:buSzPts val="2400"/>
              <a:buChar char="●"/>
            </a:pPr>
            <a:r>
              <a:rPr lang="en-US" sz="2000" dirty="0"/>
              <a:t>Camp Mystic is in a spotty cell phone reception area limiting delivery of wireless emergency alerts. </a:t>
            </a:r>
          </a:p>
          <a:p>
            <a:pPr marL="406400" lvl="0" indent="-381000">
              <a:spcBef>
                <a:spcPts val="0"/>
              </a:spcBef>
              <a:spcAft>
                <a:spcPts val="1200"/>
              </a:spcAft>
              <a:buSzPts val="2400"/>
              <a:buChar char="●"/>
            </a:pPr>
            <a:endParaRPr lang="en-US" sz="2000" dirty="0"/>
          </a:p>
          <a:p>
            <a:pPr marL="406400" lvl="0" indent="-381000">
              <a:spcBef>
                <a:spcPts val="0"/>
              </a:spcBef>
              <a:spcAft>
                <a:spcPts val="1200"/>
              </a:spcAft>
              <a:buSzPts val="2400"/>
              <a:buChar char="●"/>
            </a:pPr>
            <a:endParaRPr lang="en-US" sz="2400" dirty="0"/>
          </a:p>
        </p:txBody>
      </p:sp>
      <p:sp>
        <p:nvSpPr>
          <p:cNvPr id="130" name="Google Shape;130;ga3bfb88746_0_1"/>
          <p:cNvSpPr txBox="1">
            <a:spLocks noGrp="1"/>
          </p:cNvSpPr>
          <p:nvPr>
            <p:ph type="title" idx="4294967295"/>
          </p:nvPr>
        </p:nvSpPr>
        <p:spPr>
          <a:xfrm>
            <a:off x="944880" y="-170597"/>
            <a:ext cx="11247120" cy="1450800"/>
          </a:xfrm>
          <a:prstGeom prst="rect">
            <a:avLst/>
          </a:prstGeom>
          <a:noFill/>
          <a:ln>
            <a:noFill/>
          </a:ln>
        </p:spPr>
        <p:txBody>
          <a:bodyPr spcFirstLastPara="1" wrap="square" lIns="91425" tIns="45700" rIns="91425" bIns="45700" anchor="b" anchorCtr="0">
            <a:noAutofit/>
          </a:bodyPr>
          <a:lstStyle/>
          <a:p>
            <a:pPr lvl="0"/>
            <a:r>
              <a:rPr lang="en-US" b="1" dirty="0">
                <a:solidFill>
                  <a:srgbClr val="073763"/>
                </a:solidFill>
              </a:rPr>
              <a:t>Camp Mystic Catastrophe</a:t>
            </a:r>
          </a:p>
        </p:txBody>
      </p:sp>
      <p:sp>
        <p:nvSpPr>
          <p:cNvPr id="4" name="Footer Placeholder 4">
            <a:extLst>
              <a:ext uri="{FF2B5EF4-FFF2-40B4-BE49-F238E27FC236}">
                <a16:creationId xmlns:a16="http://schemas.microsoft.com/office/drawing/2014/main" id="{ACDBBD30-2B55-45E4-AA75-61F65547B473}"/>
              </a:ext>
            </a:extLst>
          </p:cNvPr>
          <p:cNvSpPr>
            <a:spLocks noGrp="1"/>
          </p:cNvSpPr>
          <p:nvPr>
            <p:ph type="ftr" sz="quarter" idx="11"/>
          </p:nvPr>
        </p:nvSpPr>
        <p:spPr>
          <a:xfrm>
            <a:off x="3686187" y="6459789"/>
            <a:ext cx="4822804" cy="365125"/>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Century Gothic"/>
                <a:ea typeface="+mn-ea"/>
                <a:cs typeface="+mn-cs"/>
              </a:rPr>
              <a:t>www.floods.org</a:t>
            </a:r>
          </a:p>
        </p:txBody>
      </p:sp>
      <p:pic>
        <p:nvPicPr>
          <p:cNvPr id="2" name="Picture 1">
            <a:extLst>
              <a:ext uri="{FF2B5EF4-FFF2-40B4-BE49-F238E27FC236}">
                <a16:creationId xmlns:a16="http://schemas.microsoft.com/office/drawing/2014/main" id="{FA6E045C-C6B2-4953-B81D-9EB2D8218A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5750" y="1478301"/>
            <a:ext cx="3457575" cy="2305050"/>
          </a:xfrm>
          <a:prstGeom prst="rect">
            <a:avLst/>
          </a:prstGeom>
        </p:spPr>
      </p:pic>
      <p:pic>
        <p:nvPicPr>
          <p:cNvPr id="6" name="Picture 5">
            <a:extLst>
              <a:ext uri="{FF2B5EF4-FFF2-40B4-BE49-F238E27FC236}">
                <a16:creationId xmlns:a16="http://schemas.microsoft.com/office/drawing/2014/main" id="{D1D73A76-8824-421A-AB77-A8CAAA803B35}"/>
              </a:ext>
            </a:extLst>
          </p:cNvPr>
          <p:cNvPicPr>
            <a:picLocks noChangeAspect="1"/>
          </p:cNvPicPr>
          <p:nvPr/>
        </p:nvPicPr>
        <p:blipFill>
          <a:blip r:embed="rId4"/>
          <a:stretch>
            <a:fillRect/>
          </a:stretch>
        </p:blipFill>
        <p:spPr>
          <a:xfrm>
            <a:off x="7453312" y="3962400"/>
            <a:ext cx="3910013" cy="2200718"/>
          </a:xfrm>
          <a:prstGeom prst="rect">
            <a:avLst/>
          </a:prstGeom>
        </p:spPr>
      </p:pic>
    </p:spTree>
    <p:extLst>
      <p:ext uri="{BB962C8B-B14F-4D97-AF65-F5344CB8AC3E}">
        <p14:creationId xmlns:p14="http://schemas.microsoft.com/office/powerpoint/2010/main" val="2531544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a3bfb88746_0_1"/>
          <p:cNvSpPr txBox="1">
            <a:spLocks noGrp="1"/>
          </p:cNvSpPr>
          <p:nvPr>
            <p:ph type="body" idx="4294967295"/>
          </p:nvPr>
        </p:nvSpPr>
        <p:spPr>
          <a:xfrm>
            <a:off x="640773" y="1303106"/>
            <a:ext cx="5455227" cy="3702600"/>
          </a:xfrm>
          <a:prstGeom prst="rect">
            <a:avLst/>
          </a:prstGeom>
          <a:noFill/>
          <a:ln>
            <a:noFill/>
          </a:ln>
        </p:spPr>
        <p:txBody>
          <a:bodyPr spcFirstLastPara="1" wrap="square" lIns="0" tIns="45700" rIns="0" bIns="45700" anchor="t" anchorCtr="0">
            <a:noAutofit/>
          </a:bodyPr>
          <a:lstStyle/>
          <a:p>
            <a:pPr marL="406400" lvl="0" indent="-381000">
              <a:spcBef>
                <a:spcPts val="0"/>
              </a:spcBef>
              <a:spcAft>
                <a:spcPts val="1200"/>
              </a:spcAft>
              <a:buSzPts val="2400"/>
              <a:buChar char="●"/>
            </a:pPr>
            <a:r>
              <a:rPr lang="en-US" sz="2000" dirty="0"/>
              <a:t>According the flood hydrograph – the Guadalupe River rose over 7.6 meters in 2 hours between 3:00 AM and 5:15 AM</a:t>
            </a:r>
          </a:p>
          <a:p>
            <a:pPr marL="406400" lvl="0" indent="-381000">
              <a:spcBef>
                <a:spcPts val="0"/>
              </a:spcBef>
              <a:spcAft>
                <a:spcPts val="1200"/>
              </a:spcAft>
              <a:buSzPts val="2400"/>
              <a:buChar char="●"/>
            </a:pPr>
            <a:r>
              <a:rPr lang="en-US" sz="2000" dirty="0"/>
              <a:t>There appeared to be a delay in evacuations of up to 75 minutes at Camp Mystic after NWS flash flood warnings were issued</a:t>
            </a:r>
          </a:p>
          <a:p>
            <a:pPr marL="406400" lvl="0" indent="-381000">
              <a:spcBef>
                <a:spcPts val="0"/>
              </a:spcBef>
              <a:spcAft>
                <a:spcPts val="1200"/>
              </a:spcAft>
              <a:buSzPts val="2400"/>
              <a:buChar char="●"/>
            </a:pPr>
            <a:r>
              <a:rPr lang="en-US" sz="2000" dirty="0"/>
              <a:t>Based on interviews the Camp Mystic director conferred with employees how to respond to the alert and then the camp “descended into chaos as the floodwaters rose.”</a:t>
            </a:r>
          </a:p>
          <a:p>
            <a:pPr marL="406400" indent="-381000">
              <a:spcBef>
                <a:spcPts val="0"/>
              </a:spcBef>
              <a:spcAft>
                <a:spcPts val="1200"/>
              </a:spcAft>
              <a:buSzPts val="2400"/>
              <a:buFont typeface="Calibri" panose="020F0502020204030204" pitchFamily="34" charset="0"/>
              <a:buChar char="●"/>
            </a:pPr>
            <a:r>
              <a:rPr lang="en-US" sz="2000" dirty="0"/>
              <a:t>On the afternoon of 7/3 and during the peak of the event 7/4 the county EM director was indisposed</a:t>
            </a:r>
          </a:p>
          <a:p>
            <a:pPr marL="406400" lvl="0" indent="-381000">
              <a:spcBef>
                <a:spcPts val="0"/>
              </a:spcBef>
              <a:spcAft>
                <a:spcPts val="1200"/>
              </a:spcAft>
              <a:buSzPts val="2400"/>
              <a:buChar char="●"/>
            </a:pPr>
            <a:endParaRPr lang="en-US" sz="2000" dirty="0"/>
          </a:p>
        </p:txBody>
      </p:sp>
      <p:sp>
        <p:nvSpPr>
          <p:cNvPr id="130" name="Google Shape;130;ga3bfb88746_0_1"/>
          <p:cNvSpPr txBox="1">
            <a:spLocks noGrp="1"/>
          </p:cNvSpPr>
          <p:nvPr>
            <p:ph type="title" idx="4294967295"/>
          </p:nvPr>
        </p:nvSpPr>
        <p:spPr>
          <a:xfrm>
            <a:off x="944880" y="-170597"/>
            <a:ext cx="11247120" cy="1450800"/>
          </a:xfrm>
          <a:prstGeom prst="rect">
            <a:avLst/>
          </a:prstGeom>
          <a:noFill/>
          <a:ln>
            <a:noFill/>
          </a:ln>
        </p:spPr>
        <p:txBody>
          <a:bodyPr spcFirstLastPara="1" wrap="square" lIns="91425" tIns="45700" rIns="91425" bIns="45700" anchor="b" anchorCtr="0">
            <a:noAutofit/>
          </a:bodyPr>
          <a:lstStyle/>
          <a:p>
            <a:pPr lvl="0"/>
            <a:r>
              <a:rPr lang="en-US" b="1" dirty="0">
                <a:solidFill>
                  <a:srgbClr val="073763"/>
                </a:solidFill>
              </a:rPr>
              <a:t>Camp Mystic Catastrophe</a:t>
            </a:r>
          </a:p>
        </p:txBody>
      </p:sp>
      <p:sp>
        <p:nvSpPr>
          <p:cNvPr id="4" name="Footer Placeholder 4">
            <a:extLst>
              <a:ext uri="{FF2B5EF4-FFF2-40B4-BE49-F238E27FC236}">
                <a16:creationId xmlns:a16="http://schemas.microsoft.com/office/drawing/2014/main" id="{ACDBBD30-2B55-45E4-AA75-61F65547B473}"/>
              </a:ext>
            </a:extLst>
          </p:cNvPr>
          <p:cNvSpPr>
            <a:spLocks noGrp="1"/>
          </p:cNvSpPr>
          <p:nvPr>
            <p:ph type="ftr" sz="quarter" idx="11"/>
          </p:nvPr>
        </p:nvSpPr>
        <p:spPr>
          <a:xfrm>
            <a:off x="3686187" y="6459789"/>
            <a:ext cx="4822804" cy="365125"/>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Century Gothic"/>
                <a:ea typeface="+mn-ea"/>
                <a:cs typeface="+mn-cs"/>
              </a:rPr>
              <a:t>www.floods.org</a:t>
            </a:r>
          </a:p>
        </p:txBody>
      </p:sp>
      <p:pic>
        <p:nvPicPr>
          <p:cNvPr id="2" name="Picture 1">
            <a:extLst>
              <a:ext uri="{FF2B5EF4-FFF2-40B4-BE49-F238E27FC236}">
                <a16:creationId xmlns:a16="http://schemas.microsoft.com/office/drawing/2014/main" id="{FA6E045C-C6B2-4953-B81D-9EB2D8218A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5750" y="1478301"/>
            <a:ext cx="3457575" cy="2305050"/>
          </a:xfrm>
          <a:prstGeom prst="rect">
            <a:avLst/>
          </a:prstGeom>
        </p:spPr>
      </p:pic>
      <p:pic>
        <p:nvPicPr>
          <p:cNvPr id="6" name="Picture 5">
            <a:extLst>
              <a:ext uri="{FF2B5EF4-FFF2-40B4-BE49-F238E27FC236}">
                <a16:creationId xmlns:a16="http://schemas.microsoft.com/office/drawing/2014/main" id="{D1D73A76-8824-421A-AB77-A8CAAA803B35}"/>
              </a:ext>
            </a:extLst>
          </p:cNvPr>
          <p:cNvPicPr>
            <a:picLocks noChangeAspect="1"/>
          </p:cNvPicPr>
          <p:nvPr/>
        </p:nvPicPr>
        <p:blipFill>
          <a:blip r:embed="rId4"/>
          <a:stretch>
            <a:fillRect/>
          </a:stretch>
        </p:blipFill>
        <p:spPr>
          <a:xfrm>
            <a:off x="7453312" y="3962400"/>
            <a:ext cx="3910013" cy="2200718"/>
          </a:xfrm>
          <a:prstGeom prst="rect">
            <a:avLst/>
          </a:prstGeom>
        </p:spPr>
      </p:pic>
    </p:spTree>
    <p:extLst>
      <p:ext uri="{BB962C8B-B14F-4D97-AF65-F5344CB8AC3E}">
        <p14:creationId xmlns:p14="http://schemas.microsoft.com/office/powerpoint/2010/main" val="2093447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a3bfb88746_0_1"/>
          <p:cNvSpPr txBox="1">
            <a:spLocks noGrp="1"/>
          </p:cNvSpPr>
          <p:nvPr>
            <p:ph type="body" idx="4294967295"/>
          </p:nvPr>
        </p:nvSpPr>
        <p:spPr>
          <a:xfrm>
            <a:off x="685800" y="1577700"/>
            <a:ext cx="6979227" cy="3702600"/>
          </a:xfrm>
          <a:prstGeom prst="rect">
            <a:avLst/>
          </a:prstGeom>
          <a:noFill/>
          <a:ln>
            <a:noFill/>
          </a:ln>
        </p:spPr>
        <p:txBody>
          <a:bodyPr spcFirstLastPara="1" wrap="square" lIns="0" tIns="45700" rIns="0" bIns="45700" anchor="t" anchorCtr="0">
            <a:noAutofit/>
          </a:bodyPr>
          <a:lstStyle/>
          <a:p>
            <a:pPr marL="406400" lvl="0" indent="-381000">
              <a:spcBef>
                <a:spcPts val="0"/>
              </a:spcBef>
              <a:spcAft>
                <a:spcPts val="1200"/>
              </a:spcAft>
              <a:buSzPts val="2400"/>
              <a:buChar char="●"/>
            </a:pPr>
            <a:r>
              <a:rPr lang="en-US" sz="2000" dirty="0"/>
              <a:t>Typical floodplain regulations don’t do much, occasionally there are zoning standards.  Most likely standard is through local or state health departments which tend to license campgrounds</a:t>
            </a:r>
          </a:p>
          <a:p>
            <a:pPr marL="406400" lvl="0" indent="-381000">
              <a:spcBef>
                <a:spcPts val="0"/>
              </a:spcBef>
              <a:spcAft>
                <a:spcPts val="1200"/>
              </a:spcAft>
              <a:buSzPts val="2400"/>
              <a:buChar char="●"/>
            </a:pPr>
            <a:r>
              <a:rPr lang="en-US" dirty="0"/>
              <a:t>The NFIP does not have minimum requirements for recreational vehicle parks or campgrounds other than the limitations on the placement of recreational vehicles</a:t>
            </a:r>
          </a:p>
          <a:p>
            <a:pPr marL="406400" lvl="0" indent="-381000">
              <a:spcBef>
                <a:spcPts val="0"/>
              </a:spcBef>
              <a:spcAft>
                <a:spcPts val="1200"/>
              </a:spcAft>
              <a:buSzPts val="2400"/>
              <a:buChar char="●"/>
            </a:pPr>
            <a:r>
              <a:rPr lang="en-US" sz="2000" dirty="0"/>
              <a:t>FEMA suggest that while such uses are good for floodplains where seasonal flooding occurs, they should not be permitted in flash flood areas (FEMA 480)</a:t>
            </a:r>
          </a:p>
          <a:p>
            <a:pPr marL="406400" lvl="0" indent="-381000">
              <a:spcBef>
                <a:spcPts val="0"/>
              </a:spcBef>
              <a:spcAft>
                <a:spcPts val="1200"/>
              </a:spcAft>
              <a:buSzPts val="2400"/>
              <a:buChar char="●"/>
            </a:pPr>
            <a:r>
              <a:rPr lang="en-US" sz="2000" dirty="0"/>
              <a:t>Consider prohibitions for new cabins/sites, land use standards for temporary or overnight occupancy on existing sites, requirements for warning systems/EAPs</a:t>
            </a:r>
          </a:p>
          <a:p>
            <a:pPr marL="406400" lvl="0" indent="-381000">
              <a:spcBef>
                <a:spcPts val="0"/>
              </a:spcBef>
              <a:spcAft>
                <a:spcPts val="1200"/>
              </a:spcAft>
              <a:buSzPts val="2400"/>
              <a:buChar char="●"/>
            </a:pPr>
            <a:endParaRPr lang="en-US" sz="2000" dirty="0"/>
          </a:p>
          <a:p>
            <a:pPr marL="406400" lvl="0" indent="-381000">
              <a:spcBef>
                <a:spcPts val="0"/>
              </a:spcBef>
              <a:spcAft>
                <a:spcPts val="1200"/>
              </a:spcAft>
              <a:buSzPts val="2400"/>
              <a:buChar char="●"/>
            </a:pPr>
            <a:endParaRPr lang="en-US" sz="2000" dirty="0"/>
          </a:p>
          <a:p>
            <a:pPr marL="406400" lvl="0" indent="-381000">
              <a:spcBef>
                <a:spcPts val="0"/>
              </a:spcBef>
              <a:spcAft>
                <a:spcPts val="1200"/>
              </a:spcAft>
              <a:buSzPts val="2400"/>
              <a:buChar char="●"/>
            </a:pPr>
            <a:endParaRPr lang="en-US" sz="2000" dirty="0"/>
          </a:p>
        </p:txBody>
      </p:sp>
      <p:sp>
        <p:nvSpPr>
          <p:cNvPr id="130" name="Google Shape;130;ga3bfb88746_0_1"/>
          <p:cNvSpPr txBox="1">
            <a:spLocks noGrp="1"/>
          </p:cNvSpPr>
          <p:nvPr>
            <p:ph type="title" idx="4294967295"/>
          </p:nvPr>
        </p:nvSpPr>
        <p:spPr>
          <a:xfrm>
            <a:off x="944880" y="-170597"/>
            <a:ext cx="11247120" cy="1450800"/>
          </a:xfrm>
          <a:prstGeom prst="rect">
            <a:avLst/>
          </a:prstGeom>
          <a:noFill/>
          <a:ln>
            <a:noFill/>
          </a:ln>
        </p:spPr>
        <p:txBody>
          <a:bodyPr spcFirstLastPara="1" wrap="square" lIns="91425" tIns="45700" rIns="91425" bIns="45700" anchor="b" anchorCtr="0">
            <a:noAutofit/>
          </a:bodyPr>
          <a:lstStyle/>
          <a:p>
            <a:pPr lvl="0"/>
            <a:r>
              <a:rPr lang="en-US" b="1" dirty="0">
                <a:solidFill>
                  <a:srgbClr val="073763"/>
                </a:solidFill>
              </a:rPr>
              <a:t>Finding #1:  Regulatory/oversight gaps leave camps and campgrounds vulnerable</a:t>
            </a:r>
          </a:p>
        </p:txBody>
      </p:sp>
      <p:sp>
        <p:nvSpPr>
          <p:cNvPr id="4" name="Footer Placeholder 4">
            <a:extLst>
              <a:ext uri="{FF2B5EF4-FFF2-40B4-BE49-F238E27FC236}">
                <a16:creationId xmlns:a16="http://schemas.microsoft.com/office/drawing/2014/main" id="{ACDBBD30-2B55-45E4-AA75-61F65547B473}"/>
              </a:ext>
            </a:extLst>
          </p:cNvPr>
          <p:cNvSpPr>
            <a:spLocks noGrp="1"/>
          </p:cNvSpPr>
          <p:nvPr>
            <p:ph type="ftr" sz="quarter" idx="11"/>
          </p:nvPr>
        </p:nvSpPr>
        <p:spPr>
          <a:xfrm>
            <a:off x="3686187" y="6459789"/>
            <a:ext cx="4822804" cy="365125"/>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Century Gothic"/>
                <a:ea typeface="+mn-ea"/>
                <a:cs typeface="+mn-cs"/>
              </a:rPr>
              <a:t>www.floods.org</a:t>
            </a:r>
          </a:p>
        </p:txBody>
      </p:sp>
      <p:pic>
        <p:nvPicPr>
          <p:cNvPr id="3" name="Picture 2">
            <a:extLst>
              <a:ext uri="{FF2B5EF4-FFF2-40B4-BE49-F238E27FC236}">
                <a16:creationId xmlns:a16="http://schemas.microsoft.com/office/drawing/2014/main" id="{EFD21F2E-077B-479D-B8AC-8EA47032B247}"/>
              </a:ext>
            </a:extLst>
          </p:cNvPr>
          <p:cNvPicPr>
            <a:picLocks noChangeAspect="1"/>
          </p:cNvPicPr>
          <p:nvPr/>
        </p:nvPicPr>
        <p:blipFill>
          <a:blip r:embed="rId3"/>
          <a:stretch>
            <a:fillRect/>
          </a:stretch>
        </p:blipFill>
        <p:spPr>
          <a:xfrm>
            <a:off x="8305800" y="1599309"/>
            <a:ext cx="3019662" cy="3908700"/>
          </a:xfrm>
          <a:prstGeom prst="rect">
            <a:avLst/>
          </a:prstGeom>
        </p:spPr>
      </p:pic>
    </p:spTree>
    <p:extLst>
      <p:ext uri="{BB962C8B-B14F-4D97-AF65-F5344CB8AC3E}">
        <p14:creationId xmlns:p14="http://schemas.microsoft.com/office/powerpoint/2010/main" val="2517658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a3bfb88746_0_1"/>
          <p:cNvSpPr txBox="1">
            <a:spLocks noGrp="1"/>
          </p:cNvSpPr>
          <p:nvPr>
            <p:ph type="body" idx="4294967295"/>
          </p:nvPr>
        </p:nvSpPr>
        <p:spPr>
          <a:xfrm>
            <a:off x="685801" y="1577700"/>
            <a:ext cx="8229599" cy="3702600"/>
          </a:xfrm>
          <a:prstGeom prst="rect">
            <a:avLst/>
          </a:prstGeom>
          <a:noFill/>
          <a:ln>
            <a:noFill/>
          </a:ln>
        </p:spPr>
        <p:txBody>
          <a:bodyPr spcFirstLastPara="1" wrap="square" lIns="0" tIns="45700" rIns="0" bIns="45700" anchor="t" anchorCtr="0">
            <a:noAutofit/>
          </a:bodyPr>
          <a:lstStyle/>
          <a:p>
            <a:pPr marL="406400" lvl="0" indent="-381000">
              <a:spcBef>
                <a:spcPts val="0"/>
              </a:spcBef>
              <a:spcAft>
                <a:spcPts val="1200"/>
              </a:spcAft>
              <a:buSzPts val="2400"/>
              <a:buChar char="●"/>
            </a:pPr>
            <a:r>
              <a:rPr lang="en-US" sz="2000" dirty="0"/>
              <a:t>Monitoring and warning devices do not, by themselves, constitute an effective warning system  </a:t>
            </a:r>
          </a:p>
          <a:p>
            <a:pPr marL="406400" lvl="0" indent="-381000">
              <a:spcBef>
                <a:spcPts val="0"/>
              </a:spcBef>
              <a:spcAft>
                <a:spcPts val="1200"/>
              </a:spcAft>
              <a:buSzPts val="2400"/>
              <a:buChar char="●"/>
            </a:pPr>
            <a:r>
              <a:rPr lang="en-US" sz="2000" dirty="0"/>
              <a:t>They must be paired with procedures, and actions, and effective warning messages</a:t>
            </a:r>
          </a:p>
          <a:p>
            <a:pPr marL="406400" indent="-381000">
              <a:spcBef>
                <a:spcPts val="0"/>
              </a:spcBef>
              <a:spcAft>
                <a:spcPts val="1200"/>
              </a:spcAft>
              <a:buSzPts val="2400"/>
              <a:buFont typeface="Calibri" panose="020F0502020204030204" pitchFamily="34" charset="0"/>
              <a:buChar char="●"/>
            </a:pPr>
            <a:r>
              <a:rPr lang="en-US" sz="2000" dirty="0"/>
              <a:t>Significant progress in past five years on low-cost flood sensors for monitoring and warning</a:t>
            </a:r>
          </a:p>
          <a:p>
            <a:pPr marL="406400" lvl="0" indent="-381000">
              <a:spcBef>
                <a:spcPts val="0"/>
              </a:spcBef>
              <a:spcAft>
                <a:spcPts val="1200"/>
              </a:spcAft>
              <a:buSzPts val="2400"/>
              <a:buChar char="●"/>
            </a:pPr>
            <a:r>
              <a:rPr lang="en-US" sz="2000" dirty="0"/>
              <a:t>Recent social science research resulted in the Warning Lexicon in 2023 – tool to help craft effective warning messages</a:t>
            </a:r>
          </a:p>
          <a:p>
            <a:pPr marL="406400" lvl="0" indent="-381000">
              <a:spcBef>
                <a:spcPts val="0"/>
              </a:spcBef>
              <a:spcAft>
                <a:spcPts val="1200"/>
              </a:spcAft>
              <a:buSzPts val="2400"/>
              <a:buChar char="●"/>
            </a:pPr>
            <a:r>
              <a:rPr lang="en-US" sz="2000" dirty="0"/>
              <a:t>Many ways to monitor and warn of flash flooding – from NWS weather radios to sophisticated flood sensors tied into a local warning system.  </a:t>
            </a:r>
          </a:p>
          <a:p>
            <a:pPr marL="406400" lvl="0" indent="-381000">
              <a:spcBef>
                <a:spcPts val="0"/>
              </a:spcBef>
              <a:spcAft>
                <a:spcPts val="1200"/>
              </a:spcAft>
              <a:buSzPts val="2400"/>
              <a:buChar char="●"/>
            </a:pPr>
            <a:endParaRPr lang="en-US" sz="2000" dirty="0"/>
          </a:p>
          <a:p>
            <a:pPr marL="406400" lvl="0" indent="-381000">
              <a:spcBef>
                <a:spcPts val="0"/>
              </a:spcBef>
              <a:spcAft>
                <a:spcPts val="1200"/>
              </a:spcAft>
              <a:buSzPts val="2400"/>
              <a:buChar char="●"/>
            </a:pPr>
            <a:endParaRPr lang="en-US" sz="2000" dirty="0"/>
          </a:p>
          <a:p>
            <a:pPr marL="406400" lvl="0" indent="-381000">
              <a:spcBef>
                <a:spcPts val="0"/>
              </a:spcBef>
              <a:spcAft>
                <a:spcPts val="1200"/>
              </a:spcAft>
              <a:buSzPts val="2400"/>
              <a:buChar char="●"/>
            </a:pPr>
            <a:endParaRPr lang="en-US" sz="2000" dirty="0"/>
          </a:p>
        </p:txBody>
      </p:sp>
      <p:sp>
        <p:nvSpPr>
          <p:cNvPr id="130" name="Google Shape;130;ga3bfb88746_0_1"/>
          <p:cNvSpPr txBox="1">
            <a:spLocks noGrp="1"/>
          </p:cNvSpPr>
          <p:nvPr>
            <p:ph type="title" idx="4294967295"/>
          </p:nvPr>
        </p:nvSpPr>
        <p:spPr>
          <a:xfrm>
            <a:off x="944880" y="-170597"/>
            <a:ext cx="11247120" cy="1450800"/>
          </a:xfrm>
          <a:prstGeom prst="rect">
            <a:avLst/>
          </a:prstGeom>
          <a:noFill/>
          <a:ln>
            <a:noFill/>
          </a:ln>
        </p:spPr>
        <p:txBody>
          <a:bodyPr spcFirstLastPara="1" wrap="square" lIns="91425" tIns="45700" rIns="91425" bIns="45700" anchor="b" anchorCtr="0">
            <a:noAutofit/>
          </a:bodyPr>
          <a:lstStyle/>
          <a:p>
            <a:pPr lvl="0"/>
            <a:r>
              <a:rPr lang="en-US" b="1" dirty="0">
                <a:solidFill>
                  <a:srgbClr val="073763"/>
                </a:solidFill>
              </a:rPr>
              <a:t>Finding #2:  Advanced warnings only work when paired with action plans</a:t>
            </a:r>
          </a:p>
        </p:txBody>
      </p:sp>
      <p:sp>
        <p:nvSpPr>
          <p:cNvPr id="4" name="Footer Placeholder 4">
            <a:extLst>
              <a:ext uri="{FF2B5EF4-FFF2-40B4-BE49-F238E27FC236}">
                <a16:creationId xmlns:a16="http://schemas.microsoft.com/office/drawing/2014/main" id="{ACDBBD30-2B55-45E4-AA75-61F65547B473}"/>
              </a:ext>
            </a:extLst>
          </p:cNvPr>
          <p:cNvSpPr>
            <a:spLocks noGrp="1"/>
          </p:cNvSpPr>
          <p:nvPr>
            <p:ph type="ftr" sz="quarter" idx="11"/>
          </p:nvPr>
        </p:nvSpPr>
        <p:spPr>
          <a:xfrm>
            <a:off x="3686187" y="6459789"/>
            <a:ext cx="4822804" cy="365125"/>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Century Gothic"/>
                <a:ea typeface="+mn-ea"/>
                <a:cs typeface="+mn-cs"/>
              </a:rPr>
              <a:t>www.floods.org</a:t>
            </a:r>
          </a:p>
        </p:txBody>
      </p:sp>
      <p:pic>
        <p:nvPicPr>
          <p:cNvPr id="2" name="Picture 1">
            <a:extLst>
              <a:ext uri="{FF2B5EF4-FFF2-40B4-BE49-F238E27FC236}">
                <a16:creationId xmlns:a16="http://schemas.microsoft.com/office/drawing/2014/main" id="{A8D04786-129A-4AD6-B6EE-79200058BFCD}"/>
              </a:ext>
            </a:extLst>
          </p:cNvPr>
          <p:cNvPicPr>
            <a:picLocks noChangeAspect="1"/>
          </p:cNvPicPr>
          <p:nvPr/>
        </p:nvPicPr>
        <p:blipFill>
          <a:blip r:embed="rId3"/>
          <a:stretch>
            <a:fillRect/>
          </a:stretch>
        </p:blipFill>
        <p:spPr>
          <a:xfrm>
            <a:off x="10210800" y="1455298"/>
            <a:ext cx="1481313" cy="2228142"/>
          </a:xfrm>
          <a:prstGeom prst="rect">
            <a:avLst/>
          </a:prstGeom>
        </p:spPr>
      </p:pic>
      <p:pic>
        <p:nvPicPr>
          <p:cNvPr id="3" name="Picture 2">
            <a:extLst>
              <a:ext uri="{FF2B5EF4-FFF2-40B4-BE49-F238E27FC236}">
                <a16:creationId xmlns:a16="http://schemas.microsoft.com/office/drawing/2014/main" id="{43811D20-2EFF-40C8-B686-7E7A682FF5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15400" y="3733800"/>
            <a:ext cx="2285657" cy="2362199"/>
          </a:xfrm>
          <a:prstGeom prst="rect">
            <a:avLst/>
          </a:prstGeom>
        </p:spPr>
      </p:pic>
    </p:spTree>
    <p:extLst>
      <p:ext uri="{BB962C8B-B14F-4D97-AF65-F5344CB8AC3E}">
        <p14:creationId xmlns:p14="http://schemas.microsoft.com/office/powerpoint/2010/main" val="914976132"/>
      </p:ext>
    </p:extLst>
  </p:cSld>
  <p:clrMapOvr>
    <a:masterClrMapping/>
  </p:clrMapOvr>
</p:sld>
</file>

<file path=ppt/theme/theme1.xml><?xml version="1.0" encoding="utf-8"?>
<a:theme xmlns:a="http://schemas.openxmlformats.org/drawingml/2006/main" name="Theme1">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25000" smtClean="0">
            <a:ln>
              <a:noFill/>
            </a:ln>
            <a:solidFill>
              <a:schemeClr val="tx2"/>
            </a:solidFill>
            <a:effectLst/>
            <a:latin typeface="Bradley Hand ITC"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25000" smtClean="0">
            <a:ln>
              <a:noFill/>
            </a:ln>
            <a:solidFill>
              <a:schemeClr val="tx2"/>
            </a:solidFill>
            <a:effectLst/>
            <a:latin typeface="Bradley Hand ITC"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etrospect">
  <a:themeElements>
    <a:clrScheme name="Custom 3">
      <a:dk1>
        <a:srgbClr val="202020"/>
      </a:dk1>
      <a:lt1>
        <a:srgbClr val="EDF2F5"/>
      </a:lt1>
      <a:dk2>
        <a:srgbClr val="000000"/>
      </a:dk2>
      <a:lt2>
        <a:srgbClr val="D6E2E8"/>
      </a:lt2>
      <a:accent1>
        <a:srgbClr val="37A4C5"/>
      </a:accent1>
      <a:accent2>
        <a:srgbClr val="006088"/>
      </a:accent2>
      <a:accent3>
        <a:srgbClr val="003852"/>
      </a:accent3>
      <a:accent4>
        <a:srgbClr val="37A4C5"/>
      </a:accent4>
      <a:accent5>
        <a:srgbClr val="006088"/>
      </a:accent5>
      <a:accent6>
        <a:srgbClr val="003852"/>
      </a:accent6>
      <a:hlink>
        <a:srgbClr val="006088"/>
      </a:hlink>
      <a:folHlink>
        <a:srgbClr val="003852"/>
      </a:folHlink>
    </a:clrScheme>
    <a:fontScheme name="Custom 1">
      <a:majorFont>
        <a:latin typeface="Century Gothic"/>
        <a:ea typeface=""/>
        <a:cs typeface=""/>
      </a:majorFont>
      <a:minorFont>
        <a:latin typeface="Gadug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ASFPM_FSC_Presentation_Template_20201209.potx" id="{910CA20E-14BA-409A-9E90-21DF2CBB45B1}" vid="{AA27A93D-F132-4573-9CDC-6EF1350BCE30}"/>
    </a:ext>
  </a:extLst>
</a:theme>
</file>

<file path=ppt/theme/theme3.xml><?xml version="1.0" encoding="utf-8"?>
<a:theme xmlns:a="http://schemas.openxmlformats.org/drawingml/2006/main" name="1_Retrospect">
  <a:themeElements>
    <a:clrScheme name="Custom 3">
      <a:dk1>
        <a:srgbClr val="202020"/>
      </a:dk1>
      <a:lt1>
        <a:srgbClr val="EDF2F5"/>
      </a:lt1>
      <a:dk2>
        <a:srgbClr val="000000"/>
      </a:dk2>
      <a:lt2>
        <a:srgbClr val="D6E2E8"/>
      </a:lt2>
      <a:accent1>
        <a:srgbClr val="37A4C5"/>
      </a:accent1>
      <a:accent2>
        <a:srgbClr val="006088"/>
      </a:accent2>
      <a:accent3>
        <a:srgbClr val="003852"/>
      </a:accent3>
      <a:accent4>
        <a:srgbClr val="37A4C5"/>
      </a:accent4>
      <a:accent5>
        <a:srgbClr val="006088"/>
      </a:accent5>
      <a:accent6>
        <a:srgbClr val="003852"/>
      </a:accent6>
      <a:hlink>
        <a:srgbClr val="006088"/>
      </a:hlink>
      <a:folHlink>
        <a:srgbClr val="003852"/>
      </a:folHlink>
    </a:clrScheme>
    <a:fontScheme name="Custom 1">
      <a:majorFont>
        <a:latin typeface="Century Gothic"/>
        <a:ea typeface=""/>
        <a:cs typeface=""/>
      </a:majorFont>
      <a:minorFont>
        <a:latin typeface="Gadug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ASFPM_FSC_Presentation_Template_20201209.potx" id="{910CA20E-14BA-409A-9E90-21DF2CBB45B1}" vid="{AA27A93D-F132-4573-9CDC-6EF1350BCE3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 presentation slides</Template>
  <TotalTime>8358</TotalTime>
  <Words>4870</Words>
  <Application>Microsoft Office PowerPoint</Application>
  <PresentationFormat>Widescreen</PresentationFormat>
  <Paragraphs>329</Paragraphs>
  <Slides>14</Slides>
  <Notes>14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Arial</vt:lpstr>
      <vt:lpstr>Calibri</vt:lpstr>
      <vt:lpstr>Century Gothic</vt:lpstr>
      <vt:lpstr>Gadugi</vt:lpstr>
      <vt:lpstr>Roboto Medium</vt:lpstr>
      <vt:lpstr>Times New Roman</vt:lpstr>
      <vt:lpstr>Wingdings</vt:lpstr>
      <vt:lpstr>Theme1</vt:lpstr>
      <vt:lpstr>Retrospect</vt:lpstr>
      <vt:lpstr>1_Retrospect</vt:lpstr>
      <vt:lpstr>Research Lessons from Texas Floods</vt:lpstr>
      <vt:lpstr>   Flash Flooding is a National Issue</vt:lpstr>
      <vt:lpstr>   Flash Flooding is an Ohio Issue Too! </vt:lpstr>
      <vt:lpstr>   Flash Flooding is an Ohio Issue Too! </vt:lpstr>
      <vt:lpstr>2025 Independence Day Flash Flood, Texas</vt:lpstr>
      <vt:lpstr>Camp Mystic Catastrophe</vt:lpstr>
      <vt:lpstr>Camp Mystic Catastrophe</vt:lpstr>
      <vt:lpstr>Finding #1:  Regulatory/oversight gaps leave camps and campgrounds vulnerable</vt:lpstr>
      <vt:lpstr>Finding #2:  Advanced warnings only work when paired with action plans</vt:lpstr>
      <vt:lpstr>Finding #3:  EAPs for flash flooding in campgrounds or RV Parks are non-existent or usually insufficient</vt:lpstr>
      <vt:lpstr>Finding #4:  Plans must be practiced to be effective</vt:lpstr>
      <vt:lpstr>Finding #5:  Parents need awareness and to ask the right questions</vt:lpstr>
      <vt:lpstr>Next Steps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User</dc:creator>
  <cp:lastModifiedBy>Chad Berginnis</cp:lastModifiedBy>
  <cp:revision>595</cp:revision>
  <cp:lastPrinted>2019-10-23T21:08:13Z</cp:lastPrinted>
  <dcterms:created xsi:type="dcterms:W3CDTF">2009-06-06T01:42:58Z</dcterms:created>
  <dcterms:modified xsi:type="dcterms:W3CDTF">2025-09-03T20:33:02Z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TC011367961033</vt:lpwstr>
  </property>
</Properties>
</file>