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omments/modernComment_A97_E776196D.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AFC_DA85417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Ex2.xml" ContentType="application/vnd.ms-office.chartex+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4" r:id="rId6"/>
  </p:sldMasterIdLst>
  <p:notesMasterIdLst>
    <p:notesMasterId r:id="rId35"/>
  </p:notesMasterIdLst>
  <p:sldIdLst>
    <p:sldId id="2773" r:id="rId7"/>
    <p:sldId id="2836" r:id="rId8"/>
    <p:sldId id="2835" r:id="rId9"/>
    <p:sldId id="2822" r:id="rId10"/>
    <p:sldId id="2865" r:id="rId11"/>
    <p:sldId id="2848" r:id="rId12"/>
    <p:sldId id="2867" r:id="rId13"/>
    <p:sldId id="2859" r:id="rId14"/>
    <p:sldId id="2711" r:id="rId15"/>
    <p:sldId id="2820" r:id="rId16"/>
    <p:sldId id="2855" r:id="rId17"/>
    <p:sldId id="2856" r:id="rId18"/>
    <p:sldId id="2812" r:id="rId19"/>
    <p:sldId id="2853" r:id="rId20"/>
    <p:sldId id="2857" r:id="rId21"/>
    <p:sldId id="2858" r:id="rId22"/>
    <p:sldId id="2879" r:id="rId23"/>
    <p:sldId id="2862" r:id="rId24"/>
    <p:sldId id="2870" r:id="rId25"/>
    <p:sldId id="2863" r:id="rId26"/>
    <p:sldId id="2877" r:id="rId27"/>
    <p:sldId id="2819" r:id="rId28"/>
    <p:sldId id="2843" r:id="rId29"/>
    <p:sldId id="2878" r:id="rId30"/>
    <p:sldId id="2876" r:id="rId31"/>
    <p:sldId id="2880" r:id="rId32"/>
    <p:sldId id="2809"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3D834E-5B24-4EA9-9AF3-E09BB3DBD7DF}">
          <p14:sldIdLst>
            <p14:sldId id="2773"/>
          </p14:sldIdLst>
        </p14:section>
        <p14:section name="Intro (Carla)" id="{25F03133-FD2F-4B8C-B448-9D9503C4E629}">
          <p14:sldIdLst>
            <p14:sldId id="2836"/>
            <p14:sldId id="2835"/>
            <p14:sldId id="2822"/>
            <p14:sldId id="2865"/>
            <p14:sldId id="2848"/>
            <p14:sldId id="2867"/>
          </p14:sldIdLst>
        </p14:section>
        <p14:section name="Case Studies (Karen + David)" id="{4ADF00A4-9BC7-4D26-ABFC-FEB84569CF5F}">
          <p14:sldIdLst>
            <p14:sldId id="2859"/>
            <p14:sldId id="2711"/>
            <p14:sldId id="2820"/>
            <p14:sldId id="2855"/>
            <p14:sldId id="2856"/>
            <p14:sldId id="2812"/>
            <p14:sldId id="2853"/>
            <p14:sldId id="2857"/>
            <p14:sldId id="2858"/>
            <p14:sldId id="2879"/>
          </p14:sldIdLst>
        </p14:section>
        <p14:section name="Survey (Vicki)" id="{A29E926F-74EE-43CE-A2BE-C9573AE915FC}">
          <p14:sldIdLst>
            <p14:sldId id="2862"/>
            <p14:sldId id="2870"/>
            <p14:sldId id="2863"/>
            <p14:sldId id="2877"/>
            <p14:sldId id="2819"/>
          </p14:sldIdLst>
        </p14:section>
        <p14:section name="Close (Carla)" id="{3E466A23-A63B-401C-9ED6-A8E949ACD547}">
          <p14:sldIdLst>
            <p14:sldId id="2843"/>
            <p14:sldId id="2878"/>
            <p14:sldId id="2876"/>
            <p14:sldId id="2880"/>
            <p14:sldId id="2809"/>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789E18-CC36-1B37-A9B7-727A5EDA8510}" name="David Wilke" initials="DW" userId="S::david.wilke@bom.gov.au::8219f0b6-e819-43a8-82fb-f480e37d7adf" providerId="AD"/>
  <p188:author id="{9A092A3A-FA5B-35C4-37E1-498724A6E360}" name="Carla Mooney" initials="CM" userId="S::carla.mooney@bom.gov.au::94435382-add9-4af1-bcea-982c71c42bb6" providerId="AD"/>
  <p188:author id="{F95EC961-2750-A76B-E5A3-DB69C02A45F2}" name="Victoria Heinrich" initials="VH" userId="S::vicki.heinrich@bom.gov.au::c8a8a846-0716-4f64-b2da-e1c3d4658519" providerId="AD"/>
  <p188:author id="{B5926669-1F91-1897-F531-466C691BE96D}" name="Karen Hudson" initials="KH" userId="S::karen.hudson@bom.gov.au::a91a6753-ca39-4670-96f9-a91a5cc6d6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8DBE2"/>
    <a:srgbClr val="D5D5D5"/>
    <a:srgbClr val="DBBCCE"/>
    <a:srgbClr val="E0CECF"/>
    <a:srgbClr val="F0EBE3"/>
    <a:srgbClr val="F0E4D0"/>
    <a:srgbClr val="F6F8F1"/>
    <a:srgbClr val="E8EDDD"/>
    <a:srgbClr val="FDF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12"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Mooney" userId="94435382-add9-4af1-bcea-982c71c42bb6" providerId="ADAL" clId="{BD17E147-A5BD-435A-AEC4-B4BCB9DB568C}"/>
    <pc:docChg chg="delSld modSection">
      <pc:chgData name="Carla Mooney" userId="94435382-add9-4af1-bcea-982c71c42bb6" providerId="ADAL" clId="{BD17E147-A5BD-435A-AEC4-B4BCB9DB568C}" dt="2025-02-27T08:00:32.543" v="0" actId="47"/>
      <pc:docMkLst>
        <pc:docMk/>
      </pc:docMkLst>
      <pc:sldChg chg="del">
        <pc:chgData name="Carla Mooney" userId="94435382-add9-4af1-bcea-982c71c42bb6" providerId="ADAL" clId="{BD17E147-A5BD-435A-AEC4-B4BCB9DB568C}" dt="2025-02-27T08:00:32.543" v="0" actId="47"/>
        <pc:sldMkLst>
          <pc:docMk/>
          <pc:sldMk cId="3837784525" sldId="28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om365-my.sharepoint.com/personal/vicki_heinrich_bom_gov_au/Documents/FF%20project%20NHRA%202023_4/FlashFlood_data/Coding%20notes%20calcs%20Heavy%20rain%20and%20severe%20weather%20survey%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om365-my.sharepoint.com/personal/vicki_heinrich_bom_gov_au/Documents/FF%20project%20NHRA%202023_4/FlashFlood_data/Coding%20notes%20calcs%20Heavy%20rain%20and%20severe%20weather%20survey%202024.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https://bom365-my.sharepoint.com/personal/vicki_heinrich_bom_gov_au/Documents/FF%20project%20NHRA%202023_4/FlashFlood_data/Coding%20notes%20calcs%20Heavy%20rain%20and%20severe%20weather%20survey%202024.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bom365-my.sharepoint.com/personal/vicki_heinrich_bom_gov_au/Documents/FF%20project%20NHRA%202023_4/FlashFlood_data/Coding%20notes%20calcs%20Heavy%20rain%20and%20severe%20weather%20survey%202024.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bom365-my.sharepoint.com/personal/vicki_heinrich_bom_gov_au/Documents/FF%20project%20NHRA%202023_4/FlashFlood_data/Coding%20notes%20calcs%20Heavy%20rain%20and%20severe%20weather%20survey%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046784183877503"/>
          <c:y val="0.10991055441601089"/>
          <c:w val="0.37584807299851442"/>
          <c:h val="0.61208662470185948"/>
        </c:manualLayout>
      </c:layout>
      <c:pieChart>
        <c:varyColors val="1"/>
        <c: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8546-401A-BA40-8C79D7E663B4}"/>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8546-401A-BA40-8C79D7E663B4}"/>
              </c:ext>
            </c:extLst>
          </c:dPt>
          <c:dLbls>
            <c:dLbl>
              <c:idx val="0"/>
              <c:layout>
                <c:manualLayout>
                  <c:x val="-2.9725926313378718E-3"/>
                  <c:y val="3.18506507169628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46-401A-BA40-8C79D7E663B4}"/>
                </c:ext>
              </c:extLst>
            </c:dLbl>
            <c:dLbl>
              <c:idx val="1"/>
              <c:layout>
                <c:manualLayout>
                  <c:x val="3.0416742295213696E-3"/>
                  <c:y val="9.22128449234302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546-401A-BA40-8C79D7E663B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'Stats for slides 02052024'!$B$671:$B$672</c:f>
              <c:strCache>
                <c:ptCount val="2"/>
                <c:pt idx="0">
                  <c:v>No flood experience</c:v>
                </c:pt>
                <c:pt idx="1">
                  <c:v>Yes, flood experience</c:v>
                </c:pt>
              </c:strCache>
            </c:strRef>
          </c:cat>
          <c:val>
            <c:numRef>
              <c:f>'Stats for slides 02052024'!$C$671:$C$672</c:f>
              <c:numCache>
                <c:formatCode>General</c:formatCode>
                <c:ptCount val="2"/>
                <c:pt idx="0">
                  <c:v>560</c:v>
                </c:pt>
                <c:pt idx="1">
                  <c:v>675</c:v>
                </c:pt>
              </c:numCache>
            </c:numRef>
          </c:val>
          <c:extLst>
            <c:ext xmlns:c16="http://schemas.microsoft.com/office/drawing/2014/chart" uri="{C3380CC4-5D6E-409C-BE32-E72D297353CC}">
              <c16:uniqueId val="{00000004-8546-401A-BA40-8C79D7E663B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0738445945622921"/>
          <c:y val="0.18024041744185315"/>
          <c:w val="0.35450855528304864"/>
          <c:h val="0.46449927649258638"/>
        </c:manualLayout>
      </c:layout>
      <c:pieChart>
        <c:varyColors val="1"/>
        <c: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99A2-4D00-B798-C7F1C1E7F7D1}"/>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99A2-4D00-B798-C7F1C1E7F7D1}"/>
              </c:ext>
            </c:extLst>
          </c:dPt>
          <c:dLbls>
            <c:dLbl>
              <c:idx val="0"/>
              <c:layout>
                <c:manualLayout>
                  <c:x val="-2.4791436589551991E-3"/>
                  <c:y val="3.777548092884570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9A2-4D00-B798-C7F1C1E7F7D1}"/>
                </c:ext>
              </c:extLst>
            </c:dLbl>
            <c:dLbl>
              <c:idx val="1"/>
              <c:layout>
                <c:manualLayout>
                  <c:x val="9.7146326654523382E-3"/>
                  <c:y val="7.3412887828162285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225865209471767"/>
                      <c:h val="0.27287191726332538"/>
                    </c:manualLayout>
                  </c15:layout>
                </c:ext>
                <c:ext xmlns:c16="http://schemas.microsoft.com/office/drawing/2014/chart" uri="{C3380CC4-5D6E-409C-BE32-E72D297353CC}">
                  <c16:uniqueId val="{00000003-99A2-4D00-B798-C7F1C1E7F7D1}"/>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'Stats for slides 02052024'!$B$195:$B$196</c:f>
              <c:strCache>
                <c:ptCount val="2"/>
                <c:pt idx="0">
                  <c:v>Lay person </c:v>
                </c:pt>
                <c:pt idx="1">
                  <c:v>Emergency management &amp; related </c:v>
                </c:pt>
              </c:strCache>
            </c:strRef>
          </c:cat>
          <c:val>
            <c:numRef>
              <c:f>'Stats for slides 02052024'!$C$195:$C$196</c:f>
              <c:numCache>
                <c:formatCode>General</c:formatCode>
                <c:ptCount val="2"/>
                <c:pt idx="0">
                  <c:v>855</c:v>
                </c:pt>
                <c:pt idx="1">
                  <c:v>380</c:v>
                </c:pt>
              </c:numCache>
            </c:numRef>
          </c:val>
          <c:extLst>
            <c:ext xmlns:c16="http://schemas.microsoft.com/office/drawing/2014/chart" uri="{C3380CC4-5D6E-409C-BE32-E72D297353CC}">
              <c16:uniqueId val="{00000004-99A2-4D00-B798-C7F1C1E7F7D1}"/>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8529766655880346"/>
          <c:y val="0.18793888254561097"/>
          <c:w val="0.40221694444444445"/>
          <c:h val="0.51046634062920104"/>
        </c:manualLayout>
      </c:layout>
      <c:barChart>
        <c:barDir val="bar"/>
        <c:grouping val="percentStacked"/>
        <c:varyColors val="0"/>
        <c:ser>
          <c:idx val="0"/>
          <c:order val="0"/>
          <c:tx>
            <c:strRef>
              <c:f>'Stats for slides 02052024'!$AE$475</c:f>
              <c:strCache>
                <c:ptCount val="1"/>
                <c:pt idx="0">
                  <c:v>Not at all important</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invertIfNegative val="0"/>
          <c:cat>
            <c:strRef>
              <c:f>'Stats for slides 02052024'!$AD$476:$AD$482</c:f>
              <c:strCache>
                <c:ptCount val="7"/>
                <c:pt idx="1">
                  <c:v>Amount of rainfall over the past month</c:v>
                </c:pt>
                <c:pt idx="2">
                  <c:v>How built-up or urbanised an area is</c:v>
                </c:pt>
                <c:pt idx="3">
                  <c:v>How steep or flat the land is</c:v>
                </c:pt>
                <c:pt idx="4">
                  <c:v>Past history of flash flooding at the location</c:v>
                </c:pt>
                <c:pt idx="5">
                  <c:v>How close the location is to a waterway</c:v>
                </c:pt>
                <c:pt idx="6">
                  <c:v>Amount of rainfall during the last 24 hrs</c:v>
                </c:pt>
              </c:strCache>
            </c:strRef>
          </c:cat>
          <c:val>
            <c:numRef>
              <c:f>'Stats for slides 02052024'!$AE$476:$AE$482</c:f>
              <c:numCache>
                <c:formatCode>General</c:formatCode>
                <c:ptCount val="7"/>
                <c:pt idx="1">
                  <c:v>31</c:v>
                </c:pt>
                <c:pt idx="2">
                  <c:v>20</c:v>
                </c:pt>
                <c:pt idx="3">
                  <c:v>8</c:v>
                </c:pt>
                <c:pt idx="4">
                  <c:v>11</c:v>
                </c:pt>
                <c:pt idx="5">
                  <c:v>10</c:v>
                </c:pt>
                <c:pt idx="6">
                  <c:v>3</c:v>
                </c:pt>
              </c:numCache>
            </c:numRef>
          </c:val>
          <c:extLst>
            <c:ext xmlns:c16="http://schemas.microsoft.com/office/drawing/2014/chart" uri="{C3380CC4-5D6E-409C-BE32-E72D297353CC}">
              <c16:uniqueId val="{00000000-5BE3-4F67-8052-B593FD30A2F9}"/>
            </c:ext>
          </c:extLst>
        </c:ser>
        <c:ser>
          <c:idx val="1"/>
          <c:order val="1"/>
          <c:tx>
            <c:strRef>
              <c:f>'Stats for slides 02052024'!$AF$475</c:f>
              <c:strCache>
                <c:ptCount val="1"/>
                <c:pt idx="0">
                  <c:v>Not very important</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invertIfNegative val="0"/>
          <c:cat>
            <c:strRef>
              <c:f>'Stats for slides 02052024'!$AD$476:$AD$482</c:f>
              <c:strCache>
                <c:ptCount val="7"/>
                <c:pt idx="1">
                  <c:v>Amount of rainfall over the past month</c:v>
                </c:pt>
                <c:pt idx="2">
                  <c:v>How built-up or urbanised an area is</c:v>
                </c:pt>
                <c:pt idx="3">
                  <c:v>How steep or flat the land is</c:v>
                </c:pt>
                <c:pt idx="4">
                  <c:v>Past history of flash flooding at the location</c:v>
                </c:pt>
                <c:pt idx="5">
                  <c:v>How close the location is to a waterway</c:v>
                </c:pt>
                <c:pt idx="6">
                  <c:v>Amount of rainfall during the last 24 hrs</c:v>
                </c:pt>
              </c:strCache>
            </c:strRef>
          </c:cat>
          <c:val>
            <c:numRef>
              <c:f>'Stats for slides 02052024'!$AF$476:$AF$482</c:f>
              <c:numCache>
                <c:formatCode>General</c:formatCode>
                <c:ptCount val="7"/>
                <c:pt idx="1">
                  <c:v>122</c:v>
                </c:pt>
                <c:pt idx="2">
                  <c:v>88</c:v>
                </c:pt>
                <c:pt idx="3">
                  <c:v>30</c:v>
                </c:pt>
                <c:pt idx="4">
                  <c:v>33</c:v>
                </c:pt>
                <c:pt idx="5">
                  <c:v>29</c:v>
                </c:pt>
                <c:pt idx="6">
                  <c:v>13</c:v>
                </c:pt>
              </c:numCache>
            </c:numRef>
          </c:val>
          <c:extLst>
            <c:ext xmlns:c16="http://schemas.microsoft.com/office/drawing/2014/chart" uri="{C3380CC4-5D6E-409C-BE32-E72D297353CC}">
              <c16:uniqueId val="{00000001-5BE3-4F67-8052-B593FD30A2F9}"/>
            </c:ext>
          </c:extLst>
        </c:ser>
        <c:ser>
          <c:idx val="2"/>
          <c:order val="2"/>
          <c:tx>
            <c:strRef>
              <c:f>'Stats for slides 02052024'!$AG$475</c:f>
              <c:strCache>
                <c:ptCount val="1"/>
                <c:pt idx="0">
                  <c:v>Somewhat important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invertIfNegative val="0"/>
          <c:cat>
            <c:strRef>
              <c:f>'Stats for slides 02052024'!$AD$476:$AD$482</c:f>
              <c:strCache>
                <c:ptCount val="7"/>
                <c:pt idx="1">
                  <c:v>Amount of rainfall over the past month</c:v>
                </c:pt>
                <c:pt idx="2">
                  <c:v>How built-up or urbanised an area is</c:v>
                </c:pt>
                <c:pt idx="3">
                  <c:v>How steep or flat the land is</c:v>
                </c:pt>
                <c:pt idx="4">
                  <c:v>Past history of flash flooding at the location</c:v>
                </c:pt>
                <c:pt idx="5">
                  <c:v>How close the location is to a waterway</c:v>
                </c:pt>
                <c:pt idx="6">
                  <c:v>Amount of rainfall during the last 24 hrs</c:v>
                </c:pt>
              </c:strCache>
            </c:strRef>
          </c:cat>
          <c:val>
            <c:numRef>
              <c:f>'Stats for slides 02052024'!$AG$476:$AG$482</c:f>
              <c:numCache>
                <c:formatCode>General</c:formatCode>
                <c:ptCount val="7"/>
                <c:pt idx="1">
                  <c:v>410</c:v>
                </c:pt>
                <c:pt idx="2">
                  <c:v>337</c:v>
                </c:pt>
                <c:pt idx="3">
                  <c:v>194</c:v>
                </c:pt>
                <c:pt idx="4">
                  <c:v>182</c:v>
                </c:pt>
                <c:pt idx="5">
                  <c:v>170</c:v>
                </c:pt>
                <c:pt idx="6">
                  <c:v>112</c:v>
                </c:pt>
              </c:numCache>
            </c:numRef>
          </c:val>
          <c:extLst>
            <c:ext xmlns:c16="http://schemas.microsoft.com/office/drawing/2014/chart" uri="{C3380CC4-5D6E-409C-BE32-E72D297353CC}">
              <c16:uniqueId val="{00000002-5BE3-4F67-8052-B593FD30A2F9}"/>
            </c:ext>
          </c:extLst>
        </c:ser>
        <c:ser>
          <c:idx val="3"/>
          <c:order val="3"/>
          <c:tx>
            <c:strRef>
              <c:f>'Stats for slides 02052024'!$AH$475</c:f>
              <c:strCache>
                <c:ptCount val="1"/>
                <c:pt idx="0">
                  <c:v>Very important</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invertIfNegative val="0"/>
          <c:cat>
            <c:strRef>
              <c:f>'Stats for slides 02052024'!$AD$476:$AD$482</c:f>
              <c:strCache>
                <c:ptCount val="7"/>
                <c:pt idx="1">
                  <c:v>Amount of rainfall over the past month</c:v>
                </c:pt>
                <c:pt idx="2">
                  <c:v>How built-up or urbanised an area is</c:v>
                </c:pt>
                <c:pt idx="3">
                  <c:v>How steep or flat the land is</c:v>
                </c:pt>
                <c:pt idx="4">
                  <c:v>Past history of flash flooding at the location</c:v>
                </c:pt>
                <c:pt idx="5">
                  <c:v>How close the location is to a waterway</c:v>
                </c:pt>
                <c:pt idx="6">
                  <c:v>Amount of rainfall during the last 24 hrs</c:v>
                </c:pt>
              </c:strCache>
            </c:strRef>
          </c:cat>
          <c:val>
            <c:numRef>
              <c:f>'Stats for slides 02052024'!$AH$476:$AH$482</c:f>
              <c:numCache>
                <c:formatCode>General</c:formatCode>
                <c:ptCount val="7"/>
                <c:pt idx="1">
                  <c:v>392</c:v>
                </c:pt>
                <c:pt idx="2">
                  <c:v>435</c:v>
                </c:pt>
                <c:pt idx="3">
                  <c:v>462</c:v>
                </c:pt>
                <c:pt idx="4">
                  <c:v>393</c:v>
                </c:pt>
                <c:pt idx="5">
                  <c:v>375</c:v>
                </c:pt>
                <c:pt idx="6">
                  <c:v>403</c:v>
                </c:pt>
              </c:numCache>
            </c:numRef>
          </c:val>
          <c:extLst>
            <c:ext xmlns:c16="http://schemas.microsoft.com/office/drawing/2014/chart" uri="{C3380CC4-5D6E-409C-BE32-E72D297353CC}">
              <c16:uniqueId val="{00000003-5BE3-4F67-8052-B593FD30A2F9}"/>
            </c:ext>
          </c:extLst>
        </c:ser>
        <c:ser>
          <c:idx val="4"/>
          <c:order val="4"/>
          <c:tx>
            <c:strRef>
              <c:f>'Stats for slides 02052024'!$AI$475</c:f>
              <c:strCache>
                <c:ptCount val="1"/>
                <c:pt idx="0">
                  <c:v>Extremely important</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invertIfNegative val="0"/>
          <c:cat>
            <c:strRef>
              <c:f>'Stats for slides 02052024'!$AD$476:$AD$482</c:f>
              <c:strCache>
                <c:ptCount val="7"/>
                <c:pt idx="1">
                  <c:v>Amount of rainfall over the past month</c:v>
                </c:pt>
                <c:pt idx="2">
                  <c:v>How built-up or urbanised an area is</c:v>
                </c:pt>
                <c:pt idx="3">
                  <c:v>How steep or flat the land is</c:v>
                </c:pt>
                <c:pt idx="4">
                  <c:v>Past history of flash flooding at the location</c:v>
                </c:pt>
                <c:pt idx="5">
                  <c:v>How close the location is to a waterway</c:v>
                </c:pt>
                <c:pt idx="6">
                  <c:v>Amount of rainfall during the last 24 hrs</c:v>
                </c:pt>
              </c:strCache>
            </c:strRef>
          </c:cat>
          <c:val>
            <c:numRef>
              <c:f>'Stats for slides 02052024'!$AI$476:$AI$482</c:f>
              <c:numCache>
                <c:formatCode>General</c:formatCode>
                <c:ptCount val="7"/>
                <c:pt idx="1">
                  <c:v>271</c:v>
                </c:pt>
                <c:pt idx="2">
                  <c:v>338</c:v>
                </c:pt>
                <c:pt idx="3">
                  <c:v>534</c:v>
                </c:pt>
                <c:pt idx="4">
                  <c:v>610</c:v>
                </c:pt>
                <c:pt idx="5">
                  <c:v>648</c:v>
                </c:pt>
                <c:pt idx="6">
                  <c:v>703</c:v>
                </c:pt>
              </c:numCache>
            </c:numRef>
          </c:val>
          <c:extLst>
            <c:ext xmlns:c16="http://schemas.microsoft.com/office/drawing/2014/chart" uri="{C3380CC4-5D6E-409C-BE32-E72D297353CC}">
              <c16:uniqueId val="{00000004-5BE3-4F67-8052-B593FD30A2F9}"/>
            </c:ext>
          </c:extLst>
        </c:ser>
        <c:dLbls>
          <c:showLegendKey val="0"/>
          <c:showVal val="0"/>
          <c:showCatName val="0"/>
          <c:showSerName val="0"/>
          <c:showPercent val="0"/>
          <c:showBubbleSize val="0"/>
        </c:dLbls>
        <c:gapWidth val="150"/>
        <c:overlap val="100"/>
        <c:axId val="1020805168"/>
        <c:axId val="1020805528"/>
      </c:barChart>
      <c:catAx>
        <c:axId val="1020805168"/>
        <c:scaling>
          <c:orientation val="minMax"/>
        </c:scaling>
        <c:delete val="0"/>
        <c:axPos val="l"/>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AU"/>
                  <a:t>Risk factors</a:t>
                </a:r>
              </a:p>
            </c:rich>
          </c:tx>
          <c:layout>
            <c:manualLayout>
              <c:xMode val="edge"/>
              <c:yMode val="edge"/>
              <c:x val="3.3668668128812658E-3"/>
              <c:y val="0.33711172127907346"/>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805528"/>
        <c:crosses val="autoZero"/>
        <c:auto val="1"/>
        <c:lblAlgn val="ctr"/>
        <c:lblOffset val="100"/>
        <c:noMultiLvlLbl val="0"/>
      </c:catAx>
      <c:valAx>
        <c:axId val="1020805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AU"/>
                  <a:t>Percent</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80516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'Stats for slides 02052024'!$B$639:$B$646</cx:f>
        <cx:lvl ptCount="8">
          <cx:pt idx="0">ACT</cx:pt>
          <cx:pt idx="1">NSW</cx:pt>
          <cx:pt idx="2">NT</cx:pt>
          <cx:pt idx="3">QLD</cx:pt>
          <cx:pt idx="4">SA</cx:pt>
          <cx:pt idx="5">TAS</cx:pt>
          <cx:pt idx="6">VIC</cx:pt>
          <cx:pt idx="7">WA</cx:pt>
        </cx:lvl>
      </cx:strDim>
      <cx:numDim type="size">
        <cx:f dir="row">'Stats for slides 02052024'!$C$639:$C$646</cx:f>
        <cx:lvl ptCount="8" formatCode="General">
          <cx:pt idx="0">34</cx:pt>
          <cx:pt idx="1">342</cx:pt>
          <cx:pt idx="2">13</cx:pt>
          <cx:pt idx="3">247</cx:pt>
          <cx:pt idx="4">124</cx:pt>
          <cx:pt idx="5">91</cx:pt>
          <cx:pt idx="6">274</cx:pt>
          <cx:pt idx="7">94</cx:pt>
        </cx:lvl>
      </cx:numDim>
    </cx:data>
  </cx:chartData>
  <cx:chart>
    <cx:plotArea>
      <cx:plotAreaRegion>
        <cx:series layoutId="treemap" uniqueId="{6F8AD931-0C63-4437-9143-01DCC84E74AF}">
          <cx:dataLabels>
            <cx:txPr>
              <a:bodyPr vertOverflow="overflow" horzOverflow="overflow" wrap="square" lIns="0" tIns="0" rIns="0" bIns="0"/>
              <a:lstStyle/>
              <a:p>
                <a:pPr algn="ctr" rtl="0">
                  <a:defRPr sz="1197" b="0" i="0">
                    <a:solidFill>
                      <a:schemeClr val="bg1"/>
                    </a:solidFill>
                    <a:latin typeface="Arial" panose="020B0604020202020204" pitchFamily="34" charset="0"/>
                    <a:ea typeface="Arial" panose="020B0604020202020204" pitchFamily="34" charset="0"/>
                    <a:cs typeface="Arial" panose="020B0604020202020204" pitchFamily="34" charset="0"/>
                  </a:defRPr>
                </a:pPr>
                <a:endParaRPr lang="en-AU">
                  <a:solidFill>
                    <a:schemeClr val="bg1"/>
                  </a:solidFill>
                </a:endParaRPr>
              </a:p>
            </cx:txPr>
            <cx:visibility seriesName="0" categoryName="1" value="1"/>
            <cx:separator>, </cx:separator>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'prob ranges'!$A$2:$A$1236</cx:f>
        <cx:lvl ptCount="1235" formatCode="General">
          <cx:pt idx="0">30</cx:pt>
          <cx:pt idx="2">75</cx:pt>
          <cx:pt idx="3">80</cx:pt>
          <cx:pt idx="7">60</cx:pt>
          <cx:pt idx="10">50</cx:pt>
          <cx:pt idx="11">50</cx:pt>
          <cx:pt idx="12">60</cx:pt>
          <cx:pt idx="13">75</cx:pt>
          <cx:pt idx="15">60</cx:pt>
          <cx:pt idx="17">75</cx:pt>
          <cx:pt idx="19">75</cx:pt>
          <cx:pt idx="20">35</cx:pt>
          <cx:pt idx="22">60</cx:pt>
          <cx:pt idx="25">50</cx:pt>
          <cx:pt idx="27">80</cx:pt>
          <cx:pt idx="28">30</cx:pt>
          <cx:pt idx="29">65</cx:pt>
          <cx:pt idx="30">50</cx:pt>
          <cx:pt idx="31">40</cx:pt>
          <cx:pt idx="32">90</cx:pt>
          <cx:pt idx="34">75</cx:pt>
          <cx:pt idx="35">51</cx:pt>
          <cx:pt idx="36">50</cx:pt>
          <cx:pt idx="37">20</cx:pt>
          <cx:pt idx="38">70</cx:pt>
          <cx:pt idx="39">25</cx:pt>
          <cx:pt idx="40">50</cx:pt>
          <cx:pt idx="41">50</cx:pt>
          <cx:pt idx="46">50</cx:pt>
          <cx:pt idx="50">70</cx:pt>
          <cx:pt idx="52">75</cx:pt>
          <cx:pt idx="53">75</cx:pt>
          <cx:pt idx="54">50</cx:pt>
          <cx:pt idx="55">65</cx:pt>
          <cx:pt idx="56">80</cx:pt>
          <cx:pt idx="58">50</cx:pt>
          <cx:pt idx="60">50</cx:pt>
          <cx:pt idx="61">50</cx:pt>
          <cx:pt idx="62">40</cx:pt>
          <cx:pt idx="63">70</cx:pt>
          <cx:pt idx="64">50</cx:pt>
          <cx:pt idx="65">50</cx:pt>
          <cx:pt idx="68">50</cx:pt>
          <cx:pt idx="70">80</cx:pt>
          <cx:pt idx="71">50</cx:pt>
          <cx:pt idx="72">100</cx:pt>
          <cx:pt idx="73">60</cx:pt>
          <cx:pt idx="74">75</cx:pt>
          <cx:pt idx="76">50</cx:pt>
          <cx:pt idx="77">10</cx:pt>
          <cx:pt idx="78">90</cx:pt>
          <cx:pt idx="79">5</cx:pt>
          <cx:pt idx="80">75</cx:pt>
          <cx:pt idx="83">5</cx:pt>
          <cx:pt idx="85">50</cx:pt>
          <cx:pt idx="87">40</cx:pt>
          <cx:pt idx="88">15</cx:pt>
          <cx:pt idx="90">75</cx:pt>
          <cx:pt idx="94">85</cx:pt>
          <cx:pt idx="95">50</cx:pt>
          <cx:pt idx="96">50</cx:pt>
          <cx:pt idx="98">10</cx:pt>
          <cx:pt idx="99">90</cx:pt>
          <cx:pt idx="100">75</cx:pt>
          <cx:pt idx="101">60</cx:pt>
          <cx:pt idx="103">30</cx:pt>
          <cx:pt idx="104">25</cx:pt>
          <cx:pt idx="105">30</cx:pt>
          <cx:pt idx="106">20</cx:pt>
          <cx:pt idx="107">50</cx:pt>
          <cx:pt idx="109">65</cx:pt>
          <cx:pt idx="110">70</cx:pt>
          <cx:pt idx="111">50</cx:pt>
          <cx:pt idx="112">50</cx:pt>
          <cx:pt idx="114">10</cx:pt>
          <cx:pt idx="116">70</cx:pt>
          <cx:pt idx="118">40</cx:pt>
          <cx:pt idx="119">10</cx:pt>
          <cx:pt idx="120">70</cx:pt>
          <cx:pt idx="125">75</cx:pt>
          <cx:pt idx="127">80</cx:pt>
          <cx:pt idx="132">60</cx:pt>
          <cx:pt idx="133">80</cx:pt>
          <cx:pt idx="134">75</cx:pt>
          <cx:pt idx="136">65</cx:pt>
          <cx:pt idx="138">2</cx:pt>
          <cx:pt idx="140">60</cx:pt>
          <cx:pt idx="142">50</cx:pt>
          <cx:pt idx="145">50</cx:pt>
          <cx:pt idx="146">50</cx:pt>
          <cx:pt idx="148">0</cx:pt>
          <cx:pt idx="149">80</cx:pt>
          <cx:pt idx="150">80</cx:pt>
          <cx:pt idx="151">20</cx:pt>
          <cx:pt idx="152">50</cx:pt>
          <cx:pt idx="155">15</cx:pt>
          <cx:pt idx="157">80</cx:pt>
          <cx:pt idx="158">80</cx:pt>
          <cx:pt idx="160">75</cx:pt>
          <cx:pt idx="161">55</cx:pt>
          <cx:pt idx="168">70</cx:pt>
          <cx:pt idx="169">50</cx:pt>
          <cx:pt idx="170">50</cx:pt>
          <cx:pt idx="172">20</cx:pt>
          <cx:pt idx="174">60</cx:pt>
          <cx:pt idx="176">50</cx:pt>
          <cx:pt idx="178">50</cx:pt>
          <cx:pt idx="180">50</cx:pt>
          <cx:pt idx="181">80</cx:pt>
          <cx:pt idx="183">75</cx:pt>
          <cx:pt idx="185">70</cx:pt>
          <cx:pt idx="186">85</cx:pt>
          <cx:pt idx="187">25</cx:pt>
          <cx:pt idx="189">25</cx:pt>
          <cx:pt idx="190">1</cx:pt>
          <cx:pt idx="192">10</cx:pt>
          <cx:pt idx="194">80</cx:pt>
          <cx:pt idx="197">60</cx:pt>
          <cx:pt idx="198">25</cx:pt>
          <cx:pt idx="202">75</cx:pt>
          <cx:pt idx="204">80</cx:pt>
          <cx:pt idx="205">70</cx:pt>
          <cx:pt idx="207">50</cx:pt>
          <cx:pt idx="208">70</cx:pt>
          <cx:pt idx="214">51</cx:pt>
          <cx:pt idx="216">25</cx:pt>
          <cx:pt idx="219">60</cx:pt>
          <cx:pt idx="221">80</cx:pt>
          <cx:pt idx="228">40</cx:pt>
          <cx:pt idx="231">60</cx:pt>
          <cx:pt idx="235">10</cx:pt>
          <cx:pt idx="236">50</cx:pt>
          <cx:pt idx="237">55</cx:pt>
          <cx:pt idx="239">75</cx:pt>
          <cx:pt idx="242">50</cx:pt>
          <cx:pt idx="243">50</cx:pt>
          <cx:pt idx="245">35</cx:pt>
          <cx:pt idx="249">80</cx:pt>
          <cx:pt idx="252">10</cx:pt>
          <cx:pt idx="254">20</cx:pt>
          <cx:pt idx="256">30</cx:pt>
          <cx:pt idx="257">75</cx:pt>
          <cx:pt idx="261">80</cx:pt>
          <cx:pt idx="262">30</cx:pt>
          <cx:pt idx="263">70</cx:pt>
          <cx:pt idx="265">50</cx:pt>
          <cx:pt idx="266">25</cx:pt>
          <cx:pt idx="267">25</cx:pt>
          <cx:pt idx="269">40</cx:pt>
          <cx:pt idx="270">50</cx:pt>
          <cx:pt idx="271">80</cx:pt>
          <cx:pt idx="272">60</cx:pt>
          <cx:pt idx="274">10</cx:pt>
          <cx:pt idx="276">80</cx:pt>
          <cx:pt idx="277">60</cx:pt>
          <cx:pt idx="281">75</cx:pt>
          <cx:pt idx="283">50</cx:pt>
          <cx:pt idx="291">50</cx:pt>
          <cx:pt idx="294">15</cx:pt>
          <cx:pt idx="295">50</cx:pt>
          <cx:pt idx="299">50</cx:pt>
          <cx:pt idx="301">15</cx:pt>
          <cx:pt idx="303">90</cx:pt>
          <cx:pt idx="304">10</cx:pt>
          <cx:pt idx="305">50</cx:pt>
          <cx:pt idx="306">70</cx:pt>
          <cx:pt idx="310">20</cx:pt>
          <cx:pt idx="314">25</cx:pt>
          <cx:pt idx="316">75</cx:pt>
          <cx:pt idx="318">70</cx:pt>
          <cx:pt idx="320">80</cx:pt>
          <cx:pt idx="322">50</cx:pt>
          <cx:pt idx="323">50</cx:pt>
          <cx:pt idx="324">50</cx:pt>
          <cx:pt idx="327">70</cx:pt>
          <cx:pt idx="328">50</cx:pt>
          <cx:pt idx="329">30</cx:pt>
          <cx:pt idx="331">80</cx:pt>
          <cx:pt idx="332">50</cx:pt>
          <cx:pt idx="333">75</cx:pt>
          <cx:pt idx="334">40</cx:pt>
          <cx:pt idx="335">85</cx:pt>
          <cx:pt idx="337">60</cx:pt>
          <cx:pt idx="344">80</cx:pt>
          <cx:pt idx="346">15</cx:pt>
          <cx:pt idx="349">75</cx:pt>
          <cx:pt idx="352">50</cx:pt>
          <cx:pt idx="358">10</cx:pt>
          <cx:pt idx="360">60</cx:pt>
          <cx:pt idx="361">50</cx:pt>
          <cx:pt idx="363">25</cx:pt>
          <cx:pt idx="365">50</cx:pt>
          <cx:pt idx="366">75</cx:pt>
          <cx:pt idx="367">70</cx:pt>
          <cx:pt idx="368">50</cx:pt>
          <cx:pt idx="373">25</cx:pt>
          <cx:pt idx="374">80</cx:pt>
          <cx:pt idx="376">50</cx:pt>
          <cx:pt idx="377">60</cx:pt>
          <cx:pt idx="380">25</cx:pt>
          <cx:pt idx="381">50</cx:pt>
          <cx:pt idx="384">80</cx:pt>
          <cx:pt idx="385">45</cx:pt>
          <cx:pt idx="389">50</cx:pt>
          <cx:pt idx="391">50</cx:pt>
          <cx:pt idx="392">25</cx:pt>
          <cx:pt idx="393">50</cx:pt>
          <cx:pt idx="395">75</cx:pt>
          <cx:pt idx="396">100</cx:pt>
          <cx:pt idx="398">40</cx:pt>
          <cx:pt idx="399">50</cx:pt>
          <cx:pt idx="403">86</cx:pt>
          <cx:pt idx="404">50</cx:pt>
          <cx:pt idx="406">80</cx:pt>
          <cx:pt idx="409">50</cx:pt>
          <cx:pt idx="410">40</cx:pt>
          <cx:pt idx="411">85</cx:pt>
          <cx:pt idx="412">75</cx:pt>
          <cx:pt idx="415">75</cx:pt>
          <cx:pt idx="418">85</cx:pt>
          <cx:pt idx="420">60</cx:pt>
          <cx:pt idx="422">60</cx:pt>
          <cx:pt idx="424">70</cx:pt>
          <cx:pt idx="426">70</cx:pt>
          <cx:pt idx="427">20</cx:pt>
          <cx:pt idx="429">50</cx:pt>
          <cx:pt idx="430">20</cx:pt>
          <cx:pt idx="433">95</cx:pt>
          <cx:pt idx="434">95</cx:pt>
          <cx:pt idx="435">75</cx:pt>
          <cx:pt idx="437">90</cx:pt>
          <cx:pt idx="441">50</cx:pt>
          <cx:pt idx="442">99</cx:pt>
          <cx:pt idx="445">80</cx:pt>
          <cx:pt idx="446">75</cx:pt>
          <cx:pt idx="447">75</cx:pt>
          <cx:pt idx="450">75</cx:pt>
          <cx:pt idx="451">60</cx:pt>
          <cx:pt idx="454">75</cx:pt>
          <cx:pt idx="457">75</cx:pt>
          <cx:pt idx="459">50</cx:pt>
          <cx:pt idx="461">60</cx:pt>
          <cx:pt idx="465">80</cx:pt>
          <cx:pt idx="467">65</cx:pt>
          <cx:pt idx="468">30</cx:pt>
          <cx:pt idx="470">0</cx:pt>
          <cx:pt idx="471">30</cx:pt>
          <cx:pt idx="473">40</cx:pt>
          <cx:pt idx="474">20</cx:pt>
          <cx:pt idx="476">60</cx:pt>
          <cx:pt idx="477">50</cx:pt>
          <cx:pt idx="478">100</cx:pt>
          <cx:pt idx="480">30</cx:pt>
          <cx:pt idx="482">20</cx:pt>
          <cx:pt idx="483">50</cx:pt>
          <cx:pt idx="484">75</cx:pt>
          <cx:pt idx="488">100</cx:pt>
          <cx:pt idx="489">95</cx:pt>
          <cx:pt idx="491">75</cx:pt>
          <cx:pt idx="494">75</cx:pt>
          <cx:pt idx="495">50</cx:pt>
          <cx:pt idx="496">50</cx:pt>
          <cx:pt idx="497">0</cx:pt>
          <cx:pt idx="498">60</cx:pt>
          <cx:pt idx="501">65</cx:pt>
          <cx:pt idx="504">50</cx:pt>
          <cx:pt idx="507">25</cx:pt>
          <cx:pt idx="510">70</cx:pt>
          <cx:pt idx="512">50</cx:pt>
          <cx:pt idx="514">70</cx:pt>
          <cx:pt idx="515">90</cx:pt>
          <cx:pt idx="520">10</cx:pt>
          <cx:pt idx="524">50</cx:pt>
          <cx:pt idx="525">3</cx:pt>
          <cx:pt idx="526">80</cx:pt>
          <cx:pt idx="527">75</cx:pt>
          <cx:pt idx="531">70</cx:pt>
          <cx:pt idx="532">90</cx:pt>
          <cx:pt idx="533">75</cx:pt>
          <cx:pt idx="534">80</cx:pt>
          <cx:pt idx="535">65</cx:pt>
          <cx:pt idx="536">50</cx:pt>
          <cx:pt idx="538">20</cx:pt>
          <cx:pt idx="539">70</cx:pt>
          <cx:pt idx="543">90</cx:pt>
          <cx:pt idx="544">50</cx:pt>
          <cx:pt idx="549">60</cx:pt>
          <cx:pt idx="551">80</cx:pt>
          <cx:pt idx="552">80</cx:pt>
          <cx:pt idx="557">50</cx:pt>
          <cx:pt idx="560">50</cx:pt>
          <cx:pt idx="561">50</cx:pt>
          <cx:pt idx="563">50</cx:pt>
          <cx:pt idx="566">75</cx:pt>
          <cx:pt idx="567">60</cx:pt>
          <cx:pt idx="571">25</cx:pt>
          <cx:pt idx="572">50</cx:pt>
          <cx:pt idx="574">25</cx:pt>
          <cx:pt idx="577">10</cx:pt>
          <cx:pt idx="581">10</cx:pt>
          <cx:pt idx="583">70</cx:pt>
          <cx:pt idx="587">90</cx:pt>
          <cx:pt idx="589">55</cx:pt>
          <cx:pt idx="590">50</cx:pt>
          <cx:pt idx="591">70</cx:pt>
          <cx:pt idx="592">55</cx:pt>
          <cx:pt idx="595">33</cx:pt>
          <cx:pt idx="597">80</cx:pt>
          <cx:pt idx="599">70</cx:pt>
          <cx:pt idx="602">50</cx:pt>
          <cx:pt idx="604">50</cx:pt>
          <cx:pt idx="605">60</cx:pt>
          <cx:pt idx="608">5</cx:pt>
          <cx:pt idx="611">80</cx:pt>
          <cx:pt idx="615">50</cx:pt>
          <cx:pt idx="616">50</cx:pt>
          <cx:pt idx="618">70</cx:pt>
          <cx:pt idx="620">60</cx:pt>
          <cx:pt idx="622">60</cx:pt>
          <cx:pt idx="626">75</cx:pt>
          <cx:pt idx="628">20</cx:pt>
          <cx:pt idx="630">50</cx:pt>
          <cx:pt idx="633">25</cx:pt>
          <cx:pt idx="634">75</cx:pt>
          <cx:pt idx="635">60</cx:pt>
          <cx:pt idx="636">0</cx:pt>
          <cx:pt idx="637">66</cx:pt>
          <cx:pt idx="639">5</cx:pt>
          <cx:pt idx="640">50</cx:pt>
          <cx:pt idx="641">50</cx:pt>
          <cx:pt idx="642">30</cx:pt>
          <cx:pt idx="644">95</cx:pt>
          <cx:pt idx="645">10</cx:pt>
          <cx:pt idx="648">80</cx:pt>
          <cx:pt idx="649">50</cx:pt>
          <cx:pt idx="651">80</cx:pt>
          <cx:pt idx="656">50</cx:pt>
          <cx:pt idx="659">30</cx:pt>
          <cx:pt idx="665">90</cx:pt>
          <cx:pt idx="666">50</cx:pt>
          <cx:pt idx="670">70</cx:pt>
          <cx:pt idx="673">80</cx:pt>
          <cx:pt idx="674">50</cx:pt>
          <cx:pt idx="681">80</cx:pt>
          <cx:pt idx="682">80</cx:pt>
          <cx:pt idx="686">50</cx:pt>
          <cx:pt idx="689">90</cx:pt>
          <cx:pt idx="691">50</cx:pt>
          <cx:pt idx="692">80</cx:pt>
          <cx:pt idx="697">50</cx:pt>
          <cx:pt idx="700">75</cx:pt>
          <cx:pt idx="702">60</cx:pt>
          <cx:pt idx="706">50</cx:pt>
          <cx:pt idx="708">50</cx:pt>
          <cx:pt idx="709">50</cx:pt>
          <cx:pt idx="710">75</cx:pt>
          <cx:pt idx="711">75</cx:pt>
          <cx:pt idx="712">50</cx:pt>
          <cx:pt idx="714">50</cx:pt>
          <cx:pt idx="716">80</cx:pt>
          <cx:pt idx="717">80</cx:pt>
          <cx:pt idx="718">60</cx:pt>
          <cx:pt idx="720">80</cx:pt>
          <cx:pt idx="721">80</cx:pt>
          <cx:pt idx="724">50</cx:pt>
          <cx:pt idx="725">50</cx:pt>
          <cx:pt idx="726">51</cx:pt>
          <cx:pt idx="727">90</cx:pt>
          <cx:pt idx="728">60</cx:pt>
          <cx:pt idx="729">85</cx:pt>
          <cx:pt idx="731">75</cx:pt>
          <cx:pt idx="732">25</cx:pt>
          <cx:pt idx="733">40</cx:pt>
          <cx:pt idx="737">75</cx:pt>
          <cx:pt idx="738">50</cx:pt>
          <cx:pt idx="739">10</cx:pt>
          <cx:pt idx="741">80</cx:pt>
          <cx:pt idx="742">50</cx:pt>
          <cx:pt idx="743">70</cx:pt>
          <cx:pt idx="745">79</cx:pt>
          <cx:pt idx="746">75</cx:pt>
          <cx:pt idx="747">50</cx:pt>
          <cx:pt idx="748">75</cx:pt>
          <cx:pt idx="749">75</cx:pt>
          <cx:pt idx="751">80</cx:pt>
          <cx:pt idx="752">75</cx:pt>
          <cx:pt idx="754">25</cx:pt>
          <cx:pt idx="755">30</cx:pt>
          <cx:pt idx="758">75</cx:pt>
          <cx:pt idx="759">70</cx:pt>
          <cx:pt idx="761">50</cx:pt>
          <cx:pt idx="762">60</cx:pt>
          <cx:pt idx="763">5</cx:pt>
          <cx:pt idx="764">10</cx:pt>
          <cx:pt idx="765">70</cx:pt>
          <cx:pt idx="768">80</cx:pt>
          <cx:pt idx="770">80</cx:pt>
          <cx:pt idx="773">20</cx:pt>
          <cx:pt idx="774">30</cx:pt>
          <cx:pt idx="779">50</cx:pt>
          <cx:pt idx="780">70</cx:pt>
          <cx:pt idx="781">50</cx:pt>
          <cx:pt idx="783">25</cx:pt>
          <cx:pt idx="784">10</cx:pt>
          <cx:pt idx="792">80</cx:pt>
          <cx:pt idx="793">80</cx:pt>
          <cx:pt idx="796">80</cx:pt>
          <cx:pt idx="797">75</cx:pt>
          <cx:pt idx="798">85</cx:pt>
          <cx:pt idx="799">90</cx:pt>
          <cx:pt idx="802">20</cx:pt>
          <cx:pt idx="803">40</cx:pt>
          <cx:pt idx="804">80</cx:pt>
          <cx:pt idx="805">90</cx:pt>
          <cx:pt idx="806">75</cx:pt>
          <cx:pt idx="807">75</cx:pt>
          <cx:pt idx="808">80</cx:pt>
          <cx:pt idx="810">10</cx:pt>
          <cx:pt idx="812">100</cx:pt>
          <cx:pt idx="813">75</cx:pt>
          <cx:pt idx="816">60</cx:pt>
          <cx:pt idx="817">66</cx:pt>
          <cx:pt idx="819">80</cx:pt>
          <cx:pt idx="821">70</cx:pt>
          <cx:pt idx="823">4</cx:pt>
          <cx:pt idx="825">70</cx:pt>
          <cx:pt idx="827">45</cx:pt>
          <cx:pt idx="828">75</cx:pt>
          <cx:pt idx="830">70</cx:pt>
          <cx:pt idx="831">95</cx:pt>
          <cx:pt idx="832">90</cx:pt>
          <cx:pt idx="835">60</cx:pt>
          <cx:pt idx="837">5</cx:pt>
          <cx:pt idx="840">50</cx:pt>
          <cx:pt idx="842">25</cx:pt>
          <cx:pt idx="843">75</cx:pt>
          <cx:pt idx="845">30</cx:pt>
          <cx:pt idx="848">33</cx:pt>
          <cx:pt idx="849">50</cx:pt>
          <cx:pt idx="850">50</cx:pt>
          <cx:pt idx="851">60</cx:pt>
          <cx:pt idx="852">80</cx:pt>
          <cx:pt idx="854">70</cx:pt>
          <cx:pt idx="856">5</cx:pt>
          <cx:pt idx="857">90</cx:pt>
          <cx:pt idx="858">60</cx:pt>
          <cx:pt idx="859">40</cx:pt>
          <cx:pt idx="860">75</cx:pt>
          <cx:pt idx="861">50</cx:pt>
          <cx:pt idx="863">60</cx:pt>
          <cx:pt idx="865">90</cx:pt>
          <cx:pt idx="868">20</cx:pt>
          <cx:pt idx="869">70</cx:pt>
          <cx:pt idx="870">100</cx:pt>
          <cx:pt idx="872">50</cx:pt>
          <cx:pt idx="873">80</cx:pt>
          <cx:pt idx="875">50</cx:pt>
          <cx:pt idx="877">50</cx:pt>
          <cx:pt idx="878">50</cx:pt>
          <cx:pt idx="879">55</cx:pt>
          <cx:pt idx="880">50</cx:pt>
          <cx:pt idx="881">60</cx:pt>
          <cx:pt idx="886">75</cx:pt>
          <cx:pt idx="887">10</cx:pt>
          <cx:pt idx="890">50</cx:pt>
          <cx:pt idx="892">75</cx:pt>
          <cx:pt idx="893">25</cx:pt>
          <cx:pt idx="894">50</cx:pt>
          <cx:pt idx="899">75</cx:pt>
          <cx:pt idx="900">50</cx:pt>
          <cx:pt idx="902">80</cx:pt>
          <cx:pt idx="904">50</cx:pt>
          <cx:pt idx="905">50</cx:pt>
          <cx:pt idx="907">50</cx:pt>
          <cx:pt idx="908">30</cx:pt>
          <cx:pt idx="910">60</cx:pt>
          <cx:pt idx="914">40</cx:pt>
          <cx:pt idx="915">66</cx:pt>
          <cx:pt idx="916">50</cx:pt>
          <cx:pt idx="917">50</cx:pt>
          <cx:pt idx="919">80</cx:pt>
          <cx:pt idx="921">30</cx:pt>
          <cx:pt idx="925">60</cx:pt>
          <cx:pt idx="928">75</cx:pt>
          <cx:pt idx="932">30</cx:pt>
          <cx:pt idx="934">60</cx:pt>
          <cx:pt idx="939">51</cx:pt>
          <cx:pt idx="941">20</cx:pt>
          <cx:pt idx="943">10</cx:pt>
          <cx:pt idx="944">10</cx:pt>
          <cx:pt idx="945">40</cx:pt>
          <cx:pt idx="946">80</cx:pt>
          <cx:pt idx="949">5</cx:pt>
          <cx:pt idx="951">10</cx:pt>
          <cx:pt idx="952">80</cx:pt>
          <cx:pt idx="953">20</cx:pt>
          <cx:pt idx="956">50</cx:pt>
          <cx:pt idx="957">10</cx:pt>
          <cx:pt idx="960">50</cx:pt>
          <cx:pt idx="964">75</cx:pt>
          <cx:pt idx="965">0</cx:pt>
          <cx:pt idx="966">60</cx:pt>
          <cx:pt idx="967">50</cx:pt>
          <cx:pt idx="968">60</cx:pt>
          <cx:pt idx="969">75</cx:pt>
          <cx:pt idx="971">10</cx:pt>
          <cx:pt idx="975">50</cx:pt>
          <cx:pt idx="977">30</cx:pt>
          <cx:pt idx="980">80</cx:pt>
          <cx:pt idx="981">50</cx:pt>
          <cx:pt idx="983">65</cx:pt>
          <cx:pt idx="986">50</cx:pt>
          <cx:pt idx="988">78</cx:pt>
          <cx:pt idx="989">10</cx:pt>
          <cx:pt idx="991">15</cx:pt>
          <cx:pt idx="996">75</cx:pt>
          <cx:pt idx="997">50</cx:pt>
          <cx:pt idx="999">80</cx:pt>
          <cx:pt idx="1000">30</cx:pt>
          <cx:pt idx="1002">80</cx:pt>
          <cx:pt idx="1003">25</cx:pt>
          <cx:pt idx="1004">50</cx:pt>
          <cx:pt idx="1005">70</cx:pt>
          <cx:pt idx="1006">0</cx:pt>
          <cx:pt idx="1007">20</cx:pt>
          <cx:pt idx="1008">50</cx:pt>
          <cx:pt idx="1009">10</cx:pt>
          <cx:pt idx="1010">75</cx:pt>
          <cx:pt idx="1012">50</cx:pt>
          <cx:pt idx="1013">70</cx:pt>
          <cx:pt idx="1015">50</cx:pt>
          <cx:pt idx="1016">30</cx:pt>
          <cx:pt idx="1017">90</cx:pt>
          <cx:pt idx="1019">40</cx:pt>
          <cx:pt idx="1020">50</cx:pt>
          <cx:pt idx="1021">80</cx:pt>
          <cx:pt idx="1022">70</cx:pt>
          <cx:pt idx="1025">50</cx:pt>
          <cx:pt idx="1027">50</cx:pt>
          <cx:pt idx="1028">80</cx:pt>
          <cx:pt idx="1030">80</cx:pt>
          <cx:pt idx="1031">70</cx:pt>
          <cx:pt idx="1032">70</cx:pt>
          <cx:pt idx="1033">80</cx:pt>
          <cx:pt idx="1039">50</cx:pt>
          <cx:pt idx="1040">60</cx:pt>
          <cx:pt idx="1041">75</cx:pt>
          <cx:pt idx="1049">50</cx:pt>
          <cx:pt idx="1050">80</cx:pt>
          <cx:pt idx="1053">50</cx:pt>
          <cx:pt idx="1054">70</cx:pt>
          <cx:pt idx="1055">40</cx:pt>
          <cx:pt idx="1056">50</cx:pt>
          <cx:pt idx="1057">50</cx:pt>
          <cx:pt idx="1058">80</cx:pt>
          <cx:pt idx="1061">40</cx:pt>
          <cx:pt idx="1064">80</cx:pt>
          <cx:pt idx="1065">50</cx:pt>
          <cx:pt idx="1066">80</cx:pt>
          <cx:pt idx="1069">75</cx:pt>
          <cx:pt idx="1070">10</cx:pt>
          <cx:pt idx="1072">20</cx:pt>
          <cx:pt idx="1073">70</cx:pt>
          <cx:pt idx="1078">75</cx:pt>
          <cx:pt idx="1079">75</cx:pt>
          <cx:pt idx="1081">10</cx:pt>
          <cx:pt idx="1082">75</cx:pt>
          <cx:pt idx="1084">50</cx:pt>
          <cx:pt idx="1087">60</cx:pt>
          <cx:pt idx="1092">50</cx:pt>
          <cx:pt idx="1093">35</cx:pt>
          <cx:pt idx="1095">50</cx:pt>
          <cx:pt idx="1096">70</cx:pt>
          <cx:pt idx="1097">20</cx:pt>
          <cx:pt idx="1100">80</cx:pt>
          <cx:pt idx="1102">50</cx:pt>
          <cx:pt idx="1104">90</cx:pt>
          <cx:pt idx="1105">5</cx:pt>
          <cx:pt idx="1117">50</cx:pt>
          <cx:pt idx="1118">50</cx:pt>
          <cx:pt idx="1119">30</cx:pt>
          <cx:pt idx="1120">50</cx:pt>
          <cx:pt idx="1123">90</cx:pt>
          <cx:pt idx="1124">25</cx:pt>
          <cx:pt idx="1127">75</cx:pt>
          <cx:pt idx="1129">50</cx:pt>
          <cx:pt idx="1134">75</cx:pt>
          <cx:pt idx="1136">50</cx:pt>
          <cx:pt idx="1137">50</cx:pt>
          <cx:pt idx="1140">70</cx:pt>
          <cx:pt idx="1142">80</cx:pt>
          <cx:pt idx="1143">70</cx:pt>
          <cx:pt idx="1144">45</cx:pt>
          <cx:pt idx="1145">10</cx:pt>
          <cx:pt idx="1147">60</cx:pt>
          <cx:pt idx="1150">75</cx:pt>
          <cx:pt idx="1151">50</cx:pt>
          <cx:pt idx="1152">50</cx:pt>
          <cx:pt idx="1158">30</cx:pt>
          <cx:pt idx="1161">20</cx:pt>
          <cx:pt idx="1163">75</cx:pt>
          <cx:pt idx="1164">95</cx:pt>
          <cx:pt idx="1166">1</cx:pt>
          <cx:pt idx="1168">10</cx:pt>
          <cx:pt idx="1169">20</cx:pt>
          <cx:pt idx="1170">60</cx:pt>
          <cx:pt idx="1172">50</cx:pt>
          <cx:pt idx="1175">70</cx:pt>
          <cx:pt idx="1176">90</cx:pt>
          <cx:pt idx="1177">75</cx:pt>
          <cx:pt idx="1179">65</cx:pt>
          <cx:pt idx="1181">25</cx:pt>
          <cx:pt idx="1183">45</cx:pt>
          <cx:pt idx="1184">50</cx:pt>
          <cx:pt idx="1185">50</cx:pt>
          <cx:pt idx="1189">35</cx:pt>
          <cx:pt idx="1190">85</cx:pt>
          <cx:pt idx="1191">25</cx:pt>
          <cx:pt idx="1192">100</cx:pt>
          <cx:pt idx="1193">60</cx:pt>
          <cx:pt idx="1197">50</cx:pt>
          <cx:pt idx="1199">70</cx:pt>
          <cx:pt idx="1200">60</cx:pt>
          <cx:pt idx="1201">75</cx:pt>
          <cx:pt idx="1202">10</cx:pt>
          <cx:pt idx="1203">5</cx:pt>
          <cx:pt idx="1204">50</cx:pt>
          <cx:pt idx="1205">50</cx:pt>
          <cx:pt idx="1207">60</cx:pt>
          <cx:pt idx="1212">50</cx:pt>
          <cx:pt idx="1215">75</cx:pt>
          <cx:pt idx="1221">80</cx:pt>
          <cx:pt idx="1222">50</cx:pt>
          <cx:pt idx="1223">75</cx:pt>
          <cx:pt idx="1227">50</cx:pt>
          <cx:pt idx="1230">10</cx:pt>
          <cx:pt idx="1231">10</cx:pt>
          <cx:pt idx="1234">100</cx:pt>
        </cx:lvl>
      </cx:numDim>
    </cx:data>
    <cx:data id="1">
      <cx:numDim type="val">
        <cx:f>'prob ranges'!$B$2:$B$1236</cx:f>
        <cx:lvl ptCount="1235" formatCode="General">
          <cx:pt idx="2">50</cx:pt>
          <cx:pt idx="3">75</cx:pt>
          <cx:pt idx="5">80</cx:pt>
          <cx:pt idx="7">25</cx:pt>
          <cx:pt idx="8">80</cx:pt>
          <cx:pt idx="9">15</cx:pt>
          <cx:pt idx="13">75</cx:pt>
          <cx:pt idx="18">50</cx:pt>
          <cx:pt idx="22">40</cx:pt>
          <cx:pt idx="23">25</cx:pt>
          <cx:pt idx="25">50</cx:pt>
          <cx:pt idx="30">50</cx:pt>
          <cx:pt idx="31">40</cx:pt>
          <cx:pt idx="34">25</cx:pt>
          <cx:pt idx="35">75</cx:pt>
          <cx:pt idx="36">50</cx:pt>
          <cx:pt idx="37">10</cx:pt>
          <cx:pt idx="38">60</cx:pt>
          <cx:pt idx="39">25</cx:pt>
          <cx:pt idx="41">30</cx:pt>
          <cx:pt idx="42">80</cx:pt>
          <cx:pt idx="44">90</cx:pt>
          <cx:pt idx="48">82</cx:pt>
          <cx:pt idx="49">30</cx:pt>
          <cx:pt idx="50">75</cx:pt>
          <cx:pt idx="51">50</cx:pt>
          <cx:pt idx="52">75</cx:pt>
          <cx:pt idx="55">65</cx:pt>
          <cx:pt idx="56">50</cx:pt>
          <cx:pt idx="59">50</cx:pt>
          <cx:pt idx="61">25</cx:pt>
          <cx:pt idx="62">50</cx:pt>
          <cx:pt idx="63">50</cx:pt>
          <cx:pt idx="66">25</cx:pt>
          <cx:pt idx="70">60</cx:pt>
          <cx:pt idx="71">50</cx:pt>
          <cx:pt idx="72">100</cx:pt>
          <cx:pt idx="75">25</cx:pt>
          <cx:pt idx="76">10</cx:pt>
          <cx:pt idx="79">5</cx:pt>
          <cx:pt idx="81">30</cx:pt>
          <cx:pt idx="83">5</cx:pt>
          <cx:pt idx="89">25</cx:pt>
          <cx:pt idx="93">60</cx:pt>
          <cx:pt idx="96">50</cx:pt>
          <cx:pt idx="98">25</cx:pt>
          <cx:pt idx="99">60</cx:pt>
          <cx:pt idx="100">50</cx:pt>
          <cx:pt idx="101">60</cx:pt>
          <cx:pt idx="105">50</cx:pt>
          <cx:pt idx="108">75</cx:pt>
          <cx:pt idx="109">40</cx:pt>
          <cx:pt idx="110">70</cx:pt>
          <cx:pt idx="112">50</cx:pt>
          <cx:pt idx="113">2</cx:pt>
          <cx:pt idx="116">60</cx:pt>
          <cx:pt idx="117">50</cx:pt>
          <cx:pt idx="119">10</cx:pt>
          <cx:pt idx="120">70</cx:pt>
          <cx:pt idx="121">50</cx:pt>
          <cx:pt idx="122">70</cx:pt>
          <cx:pt idx="124">80</cx:pt>
          <cx:pt idx="125">35</cx:pt>
          <cx:pt idx="126">75</cx:pt>
          <cx:pt idx="127">75</cx:pt>
          <cx:pt idx="131">80</cx:pt>
          <cx:pt idx="133">80</cx:pt>
          <cx:pt idx="136">65</cx:pt>
          <cx:pt idx="139">50</cx:pt>
          <cx:pt idx="142">50</cx:pt>
          <cx:pt idx="145">25</cx:pt>
          <cx:pt idx="146">40</cx:pt>
          <cx:pt idx="147">40</cx:pt>
          <cx:pt idx="148">50</cx:pt>
          <cx:pt idx="153">20</cx:pt>
          <cx:pt idx="154">25</cx:pt>
          <cx:pt idx="155">15</cx:pt>
          <cx:pt idx="156">50</cx:pt>
          <cx:pt idx="157">80</cx:pt>
          <cx:pt idx="158">80</cx:pt>
          <cx:pt idx="161">55</cx:pt>
          <cx:pt idx="163">80</cx:pt>
          <cx:pt idx="164">75</cx:pt>
          <cx:pt idx="166">50</cx:pt>
          <cx:pt idx="167">80</cx:pt>
          <cx:pt idx="168">60</cx:pt>
          <cx:pt idx="169">25</cx:pt>
          <cx:pt idx="170">50</cx:pt>
          <cx:pt idx="172">20</cx:pt>
          <cx:pt idx="175">10</cx:pt>
          <cx:pt idx="176">50</cx:pt>
          <cx:pt idx="179">50</cx:pt>
          <cx:pt idx="180">50</cx:pt>
          <cx:pt idx="182">30</cx:pt>
          <cx:pt idx="183">50</cx:pt>
          <cx:pt idx="184">25</cx:pt>
          <cx:pt idx="185">70</cx:pt>
          <cx:pt idx="188">50</cx:pt>
          <cx:pt idx="189">50</cx:pt>
          <cx:pt idx="190">1</cx:pt>
          <cx:pt idx="191">75</cx:pt>
          <cx:pt idx="193">45</cx:pt>
          <cx:pt idx="194">33</cx:pt>
          <cx:pt idx="195">50</cx:pt>
          <cx:pt idx="196">25</cx:pt>
          <cx:pt idx="197">20</cx:pt>
          <cx:pt idx="201">50</cx:pt>
          <cx:pt idx="202">50</cx:pt>
          <cx:pt idx="206">40</cx:pt>
          <cx:pt idx="207">70</cx:pt>
          <cx:pt idx="215">50</cx:pt>
          <cx:pt idx="216">25</cx:pt>
          <cx:pt idx="220">50</cx:pt>
          <cx:pt idx="221">90</cx:pt>
          <cx:pt idx="222">80</cx:pt>
          <cx:pt idx="224">75</cx:pt>
          <cx:pt idx="228">60</cx:pt>
          <cx:pt idx="230">60</cx:pt>
          <cx:pt idx="231">75</cx:pt>
          <cx:pt idx="233">50</cx:pt>
          <cx:pt idx="235">50</cx:pt>
          <cx:pt idx="236">50</cx:pt>
          <cx:pt idx="237">55</cx:pt>
          <cx:pt idx="238">70</cx:pt>
          <cx:pt idx="239">75</cx:pt>
          <cx:pt idx="240">70</cx:pt>
          <cx:pt idx="241">95</cx:pt>
          <cx:pt idx="243">50</cx:pt>
          <cx:pt idx="246">50</cx:pt>
          <cx:pt idx="248">73</cx:pt>
          <cx:pt idx="249">60</cx:pt>
          <cx:pt idx="253">50</cx:pt>
          <cx:pt idx="254">20</cx:pt>
          <cx:pt idx="256">30</cx:pt>
          <cx:pt idx="258">50</cx:pt>
          <cx:pt idx="259">80</cx:pt>
          <cx:pt idx="261">80</cx:pt>
          <cx:pt idx="263">40</cx:pt>
          <cx:pt idx="264">35</cx:pt>
          <cx:pt idx="266">50</cx:pt>
          <cx:pt idx="267">25</cx:pt>
          <cx:pt idx="268">50</cx:pt>
          <cx:pt idx="269">25</cx:pt>
          <cx:pt idx="270">50</cx:pt>
          <cx:pt idx="277">60</cx:pt>
          <cx:pt idx="278">50</cx:pt>
          <cx:pt idx="279">70</cx:pt>
          <cx:pt idx="281">50</cx:pt>
          <cx:pt idx="282">50</cx:pt>
          <cx:pt idx="283">50</cx:pt>
          <cx:pt idx="285">50</cx:pt>
          <cx:pt idx="287">5</cx:pt>
          <cx:pt idx="288">25</cx:pt>
          <cx:pt idx="289">100</cx:pt>
          <cx:pt idx="292">75</cx:pt>
          <cx:pt idx="294">35</cx:pt>
          <cx:pt idx="295">50</cx:pt>
          <cx:pt idx="297">44</cx:pt>
          <cx:pt idx="299">50</cx:pt>
          <cx:pt idx="300">90</cx:pt>
          <cx:pt idx="302">80</cx:pt>
          <cx:pt idx="305">50</cx:pt>
          <cx:pt idx="307">60</cx:pt>
          <cx:pt idx="312">50</cx:pt>
          <cx:pt idx="314">25</cx:pt>
          <cx:pt idx="316">50</cx:pt>
          <cx:pt idx="320">80</cx:pt>
          <cx:pt idx="321">20</cx:pt>
          <cx:pt idx="324">50</cx:pt>
          <cx:pt idx="326">80</cx:pt>
          <cx:pt idx="327">25</cx:pt>
          <cx:pt idx="328">50</cx:pt>
          <cx:pt idx="332">30</cx:pt>
          <cx:pt idx="335">85</cx:pt>
          <cx:pt idx="336">30</cx:pt>
          <cx:pt idx="337">60</cx:pt>
          <cx:pt idx="338">30</cx:pt>
          <cx:pt idx="339">90</cx:pt>
          <cx:pt idx="343">60</cx:pt>
          <cx:pt idx="345">50</cx:pt>
          <cx:pt idx="347">50</cx:pt>
          <cx:pt idx="348">75</cx:pt>
          <cx:pt idx="349">50</cx:pt>
          <cx:pt idx="355">66</cx:pt>
          <cx:pt idx="358">25</cx:pt>
          <cx:pt idx="360">60</cx:pt>
          <cx:pt idx="361">50</cx:pt>
          <cx:pt idx="365">50</cx:pt>
          <cx:pt idx="368">50</cx:pt>
          <cx:pt idx="370">50</cx:pt>
          <cx:pt idx="371">95</cx:pt>
          <cx:pt idx="372">20</cx:pt>
          <cx:pt idx="374">60</cx:pt>
          <cx:pt idx="376">25</cx:pt>
          <cx:pt idx="377">60</cx:pt>
          <cx:pt idx="378">50</cx:pt>
          <cx:pt idx="384">30</cx:pt>
          <cx:pt idx="385">95</cx:pt>
          <cx:pt idx="386">50</cx:pt>
          <cx:pt idx="391">75</cx:pt>
          <cx:pt idx="392">25</cx:pt>
          <cx:pt idx="393">50</cx:pt>
          <cx:pt idx="397">5</cx:pt>
          <cx:pt idx="400">5</cx:pt>
          <cx:pt idx="401">80</cx:pt>
          <cx:pt idx="402">60</cx:pt>
          <cx:pt idx="406">60</cx:pt>
          <cx:pt idx="407">30</cx:pt>
          <cx:pt idx="408">30</cx:pt>
          <cx:pt idx="410">20</cx:pt>
          <cx:pt idx="411">65</cx:pt>
          <cx:pt idx="412">75</cx:pt>
          <cx:pt idx="413">50</cx:pt>
          <cx:pt idx="414">10</cx:pt>
          <cx:pt idx="417">80</cx:pt>
          <cx:pt idx="421">50</cx:pt>
          <cx:pt idx="422">40</cx:pt>
          <cx:pt idx="423">50</cx:pt>
          <cx:pt idx="425">25</cx:pt>
          <cx:pt idx="427">20</cx:pt>
          <cx:pt idx="429">50</cx:pt>
          <cx:pt idx="435">50</cx:pt>
          <cx:pt idx="436">40</cx:pt>
          <cx:pt idx="437">60</cx:pt>
          <cx:pt idx="439">80</cx:pt>
          <cx:pt idx="444">50</cx:pt>
          <cx:pt idx="446">75</cx:pt>
          <cx:pt idx="452">50</cx:pt>
          <cx:pt idx="454">5</cx:pt>
          <cx:pt idx="456">50</cx:pt>
          <cx:pt idx="458">30</cx:pt>
          <cx:pt idx="462">5</cx:pt>
          <cx:pt idx="464">50</cx:pt>
          <cx:pt idx="466">50</cx:pt>
          <cx:pt idx="467">80</cx:pt>
          <cx:pt idx="468">60</cx:pt>
          <cx:pt idx="469">40</cx:pt>
          <cx:pt idx="470">0</cx:pt>
          <cx:pt idx="473">50</cx:pt>
          <cx:pt idx="474">20</cx:pt>
          <cx:pt idx="476">70</cx:pt>
          <cx:pt idx="477">50</cx:pt>
          <cx:pt idx="478">85</cx:pt>
          <cx:pt idx="479">50</cx:pt>
          <cx:pt idx="482">10</cx:pt>
          <cx:pt idx="485">70</cx:pt>
          <cx:pt idx="486">50</cx:pt>
          <cx:pt idx="488">100</cx:pt>
          <cx:pt idx="489">80</cx:pt>
          <cx:pt idx="491">75</cx:pt>
          <cx:pt idx="493">75</cx:pt>
          <cx:pt idx="494">50</cx:pt>
          <cx:pt idx="498">40</cx:pt>
          <cx:pt idx="499">30</cx:pt>
          <cx:pt idx="500">40</cx:pt>
          <cx:pt idx="501">65</cx:pt>
          <cx:pt idx="503">50</cx:pt>
          <cx:pt idx="505">100</cx:pt>
          <cx:pt idx="506">15</cx:pt>
          <cx:pt idx="507">25</cx:pt>
          <cx:pt idx="508">100</cx:pt>
          <cx:pt idx="511">40</cx:pt>
          <cx:pt idx="514">30</cx:pt>
          <cx:pt idx="517">25</cx:pt>
          <cx:pt idx="519">85</cx:pt>
          <cx:pt idx="520">10</cx:pt>
          <cx:pt idx="522">100</cx:pt>
          <cx:pt idx="523">50</cx:pt>
          <cx:pt idx="525">3</cx:pt>
          <cx:pt idx="530">25</cx:pt>
          <cx:pt idx="531">30</cx:pt>
          <cx:pt idx="532">75</cx:pt>
          <cx:pt idx="536">30</cx:pt>
          <cx:pt idx="537">80</cx:pt>
          <cx:pt idx="540">20</cx:pt>
          <cx:pt idx="541">20</cx:pt>
          <cx:pt idx="542">30</cx:pt>
          <cx:pt idx="543">50</cx:pt>
          <cx:pt idx="544">50</cx:pt>
          <cx:pt idx="545">0</cx:pt>
          <cx:pt idx="550">23</cx:pt>
          <cx:pt idx="555">30</cx:pt>
          <cx:pt idx="558">30</cx:pt>
          <cx:pt idx="560">50</cx:pt>
          <cx:pt idx="562">75</cx:pt>
          <cx:pt idx="563">50</cx:pt>
          <cx:pt idx="566">50</cx:pt>
          <cx:pt idx="571">60</cx:pt>
          <cx:pt idx="573">50</cx:pt>
          <cx:pt idx="574">25</cx:pt>
          <cx:pt idx="576">80</cx:pt>
          <cx:pt idx="578">30</cx:pt>
          <cx:pt idx="582">50</cx:pt>
          <cx:pt idx="585">70</cx:pt>
          <cx:pt idx="589">35</cx:pt>
          <cx:pt idx="591">50</cx:pt>
          <cx:pt idx="592">60</cx:pt>
          <cx:pt idx="596">80</cx:pt>
          <cx:pt idx="600">50</cx:pt>
          <cx:pt idx="601">50</cx:pt>
          <cx:pt idx="602">90</cx:pt>
          <cx:pt idx="604">50</cx:pt>
          <cx:pt idx="605">60</cx:pt>
          <cx:pt idx="607">40</cx:pt>
          <cx:pt idx="609">80</cx:pt>
          <cx:pt idx="613">75</cx:pt>
          <cx:pt idx="616">80</cx:pt>
          <cx:pt idx="617">75</cx:pt>
          <cx:pt idx="618">50</cx:pt>
          <cx:pt idx="619">80</cx:pt>
          <cx:pt idx="620">50</cx:pt>
          <cx:pt idx="621">80</cx:pt>
          <cx:pt idx="622">50</cx:pt>
          <cx:pt idx="623">40</cx:pt>
          <cx:pt idx="624">15</cx:pt>
          <cx:pt idx="626">50</cx:pt>
          <cx:pt idx="627">100</cx:pt>
          <cx:pt idx="628">20</cx:pt>
          <cx:pt idx="630">50</cx:pt>
          <cx:pt idx="635">60</cx:pt>
          <cx:pt idx="638">50</cx:pt>
          <cx:pt idx="642">30</cx:pt>
          <cx:pt idx="643">50</cx:pt>
          <cx:pt idx="644">80</cx:pt>
          <cx:pt idx="646">50</cx:pt>
          <cx:pt idx="651">60</cx:pt>
          <cx:pt idx="653">20</cx:pt>
          <cx:pt idx="655">70</cx:pt>
          <cx:pt idx="662">50</cx:pt>
          <cx:pt idx="663">60</cx:pt>
          <cx:pt idx="669">50</cx:pt>
          <cx:pt idx="672">50</cx:pt>
          <cx:pt idx="674">51</cx:pt>
          <cx:pt idx="677">60</cx:pt>
          <cx:pt idx="678">50</cx:pt>
          <cx:pt idx="679">80</cx:pt>
          <cx:pt idx="680">70</cx:pt>
          <cx:pt idx="681">90</cx:pt>
          <cx:pt idx="683">50</cx:pt>
          <cx:pt idx="684">60</cx:pt>
          <cx:pt idx="687">40</cx:pt>
          <cx:pt idx="688">50</cx:pt>
          <cx:pt idx="689">80</cx:pt>
          <cx:pt idx="690">60</cx:pt>
          <cx:pt idx="693">2</cx:pt>
          <cx:pt idx="694">60</cx:pt>
          <cx:pt idx="697">50</cx:pt>
          <cx:pt idx="698">80</cx:pt>
          <cx:pt idx="700">75</cx:pt>
          <cx:pt idx="701">50</cx:pt>
          <cx:pt idx="702">75</cx:pt>
          <cx:pt idx="703">90</cx:pt>
          <cx:pt idx="704">60</cx:pt>
          <cx:pt idx="706">90</cx:pt>
          <cx:pt idx="707">60</cx:pt>
          <cx:pt idx="710">75</cx:pt>
          <cx:pt idx="712">50</cx:pt>
          <cx:pt idx="715">50</cx:pt>
          <cx:pt idx="716">50</cx:pt>
          <cx:pt idx="717">95</cx:pt>
          <cx:pt idx="718">30</cx:pt>
          <cx:pt idx="720">80</cx:pt>
          <cx:pt idx="721">80</cx:pt>
          <cx:pt idx="723">0</cx:pt>
          <cx:pt idx="724">25</cx:pt>
          <cx:pt idx="725">50</cx:pt>
          <cx:pt idx="726">10</cx:pt>
          <cx:pt idx="728">45</cx:pt>
          <cx:pt idx="729">60</cx:pt>
          <cx:pt idx="731">25</cx:pt>
          <cx:pt idx="733">40</cx:pt>
          <cx:pt idx="735">25</cx:pt>
          <cx:pt idx="736">60</cx:pt>
          <cx:pt idx="737">80</cx:pt>
          <cx:pt idx="738">50</cx:pt>
          <cx:pt idx="740">50</cx:pt>
          <cx:pt idx="741">90</cx:pt>
          <cx:pt idx="743">70</cx:pt>
          <cx:pt idx="744">50</cx:pt>
          <cx:pt idx="746">25</cx:pt>
          <cx:pt idx="747">50</cx:pt>
          <cx:pt idx="749">65</cx:pt>
          <cx:pt idx="754">10</cx:pt>
          <cx:pt idx="755">30</cx:pt>
          <cx:pt idx="756">70</cx:pt>
          <cx:pt idx="758">50</cx:pt>
          <cx:pt idx="759">50</cx:pt>
          <cx:pt idx="760">50</cx:pt>
          <cx:pt idx="761">50</cx:pt>
          <cx:pt idx="762">40</cx:pt>
          <cx:pt idx="764">10</cx:pt>
          <cx:pt idx="765">70</cx:pt>
          <cx:pt idx="767">50</cx:pt>
          <cx:pt idx="769">25</cx:pt>
          <cx:pt idx="772">50</cx:pt>
          <cx:pt idx="775">75</cx:pt>
          <cx:pt idx="778">60</cx:pt>
          <cx:pt idx="779">75</cx:pt>
          <cx:pt idx="780">70</cx:pt>
          <cx:pt idx="784">10</cx:pt>
          <cx:pt idx="786">50</cx:pt>
          <cx:pt idx="788">50</cx:pt>
          <cx:pt idx="789">25</cx:pt>
          <cx:pt idx="791">25</cx:pt>
          <cx:pt idx="793">50</cx:pt>
          <cx:pt idx="794">5</cx:pt>
          <cx:pt idx="798">85</cx:pt>
          <cx:pt idx="800">10</cx:pt>
          <cx:pt idx="801">60</cx:pt>
          <cx:pt idx="802">20</cx:pt>
          <cx:pt idx="805">75</cx:pt>
          <cx:pt idx="806">50</cx:pt>
          <cx:pt idx="807">65</cx:pt>
          <cx:pt idx="809">75</cx:pt>
          <cx:pt idx="810">50</cx:pt>
          <cx:pt idx="813">50</cx:pt>
          <cx:pt idx="814">70</cx:pt>
          <cx:pt idx="815">5</cx:pt>
          <cx:pt idx="819">40</cx:pt>
          <cx:pt idx="820">10</cx:pt>
          <cx:pt idx="821">25</cx:pt>
          <cx:pt idx="823">5</cx:pt>
          <cx:pt idx="828">50</cx:pt>
          <cx:pt idx="829">50</cx:pt>
          <cx:pt idx="830">60</cx:pt>
          <cx:pt idx="831">90</cx:pt>
          <cx:pt idx="832">90</cx:pt>
          <cx:pt idx="833">80</cx:pt>
          <cx:pt idx="836">50</cx:pt>
          <cx:pt idx="837">5</cx:pt>
          <cx:pt idx="839">25</cx:pt>
          <cx:pt idx="843">50</cx:pt>
          <cx:pt idx="845">30</cx:pt>
          <cx:pt idx="848">50</cx:pt>
          <cx:pt idx="850">50</cx:pt>
          <cx:pt idx="851">60</cx:pt>
          <cx:pt idx="854">50</cx:pt>
          <cx:pt idx="857">80</cx:pt>
          <cx:pt idx="860">75</cx:pt>
          <cx:pt idx="864">25</cx:pt>
          <cx:pt idx="867">40</cx:pt>
          <cx:pt idx="869">90</cx:pt>
          <cx:pt idx="872">60</cx:pt>
          <cx:pt idx="874">80</cx:pt>
          <cx:pt idx="876">50</cx:pt>
          <cx:pt idx="877">50</cx:pt>
          <cx:pt idx="879">50</cx:pt>
          <cx:pt idx="880">75</cx:pt>
          <cx:pt idx="881">70</cx:pt>
          <cx:pt idx="882">20</cx:pt>
          <cx:pt idx="883">100</cx:pt>
          <cx:pt idx="884">90</cx:pt>
          <cx:pt idx="885">25</cx:pt>
          <cx:pt idx="892">50</cx:pt>
          <cx:pt idx="894">55</cx:pt>
          <cx:pt idx="896">60</cx:pt>
          <cx:pt idx="898">10</cx:pt>
          <cx:pt idx="899">75</cx:pt>
          <cx:pt idx="900">70</cx:pt>
          <cx:pt idx="903">50</cx:pt>
          <cx:pt idx="904">50</cx:pt>
          <cx:pt idx="906">20</cx:pt>
          <cx:pt idx="907">25</cx:pt>
          <cx:pt idx="908">5</cx:pt>
          <cx:pt idx="911">50</cx:pt>
          <cx:pt idx="912">80</cx:pt>
          <cx:pt idx="914">75</cx:pt>
          <cx:pt idx="916">40</cx:pt>
          <cx:pt idx="920">10</cx:pt>
          <cx:pt idx="922">66</cx:pt>
          <cx:pt idx="924">0</cx:pt>
          <cx:pt idx="928">75</cx:pt>
          <cx:pt idx="929">80</cx:pt>
          <cx:pt idx="931">80</cx:pt>
          <cx:pt idx="934">40</cx:pt>
          <cx:pt idx="936">50</cx:pt>
          <cx:pt idx="938">75</cx:pt>
          <cx:pt idx="941">40</cx:pt>
          <cx:pt idx="944">40</cx:pt>
          <cx:pt idx="945">60</cx:pt>
          <cx:pt idx="947">50</cx:pt>
          <cx:pt idx="949">5</cx:pt>
          <cx:pt idx="951">10</cx:pt>
          <cx:pt idx="953">50</cx:pt>
          <cx:pt idx="955">95</cx:pt>
          <cx:pt idx="957">10</cx:pt>
          <cx:pt idx="958">60</cx:pt>
          <cx:pt idx="963">80</cx:pt>
          <cx:pt idx="965">0</cx:pt>
          <cx:pt idx="966">45</cx:pt>
          <cx:pt idx="967">50</cx:pt>
          <cx:pt idx="968">60</cx:pt>
          <cx:pt idx="969">75</cx:pt>
          <cx:pt idx="970">70</cx:pt>
          <cx:pt idx="971">10</cx:pt>
          <cx:pt idx="972">50</cx:pt>
          <cx:pt idx="975">80</cx:pt>
          <cx:pt idx="976">68</cx:pt>
          <cx:pt idx="977">35</cx:pt>
          <cx:pt idx="978">75</cx:pt>
          <cx:pt idx="981">50</cx:pt>
          <cx:pt idx="984">50</cx:pt>
          <cx:pt idx="986">50</cx:pt>
          <cx:pt idx="987">50</cx:pt>
          <cx:pt idx="989">50</cx:pt>
          <cx:pt idx="990">75</cx:pt>
          <cx:pt idx="992">20</cx:pt>
          <cx:pt idx="995">25</cx:pt>
          <cx:pt idx="996">25</cx:pt>
          <cx:pt idx="998">2</cx:pt>
          <cx:pt idx="999">75</cx:pt>
          <cx:pt idx="1001">90</cx:pt>
          <cx:pt idx="1004">70</cx:pt>
          <cx:pt idx="1007">80</cx:pt>
          <cx:pt idx="1008">65</cx:pt>
          <cx:pt idx="1013">40</cx:pt>
          <cx:pt idx="1015">80</cx:pt>
          <cx:pt idx="1017">50</cx:pt>
          <cx:pt idx="1018">75</cx:pt>
          <cx:pt idx="1019">70</cx:pt>
          <cx:pt idx="1020">50</cx:pt>
          <cx:pt idx="1021">80</cx:pt>
          <cx:pt idx="1022">70</cx:pt>
          <cx:pt idx="1025">50</cx:pt>
          <cx:pt idx="1027">80</cx:pt>
          <cx:pt idx="1030">80</cx:pt>
          <cx:pt idx="1033">80</cx:pt>
          <cx:pt idx="1037">80</cx:pt>
          <cx:pt idx="1038">60</cx:pt>
          <cx:pt idx="1039">50</cx:pt>
          <cx:pt idx="1040">50</cx:pt>
          <cx:pt idx="1041">75</cx:pt>
          <cx:pt idx="1043">25</cx:pt>
          <cx:pt idx="1045">75</cx:pt>
          <cx:pt idx="1046">50</cx:pt>
          <cx:pt idx="1048">60</cx:pt>
          <cx:pt idx="1049">50</cx:pt>
          <cx:pt idx="1050">50</cx:pt>
          <cx:pt idx="1055">20</cx:pt>
          <cx:pt idx="1057">25</cx:pt>
          <cx:pt idx="1059">50</cx:pt>
          <cx:pt idx="1061">40</cx:pt>
          <cx:pt idx="1062">75</cx:pt>
          <cx:pt idx="1064">10</cx:pt>
          <cx:pt idx="1065">50</cx:pt>
          <cx:pt idx="1068">50</cx:pt>
          <cx:pt idx="1070">40</cx:pt>
          <cx:pt idx="1074">75</cx:pt>
          <cx:pt idx="1077">60</cx:pt>
          <cx:pt idx="1079">75</cx:pt>
          <cx:pt idx="1080">50</cx:pt>
          <cx:pt idx="1081">10</cx:pt>
          <cx:pt idx="1087">50</cx:pt>
          <cx:pt idx="1088">50</cx:pt>
          <cx:pt idx="1092">75</cx:pt>
          <cx:pt idx="1094">20</cx:pt>
          <cx:pt idx="1095">10</cx:pt>
          <cx:pt idx="1097">30</cx:pt>
          <cx:pt idx="1099">50</cx:pt>
          <cx:pt idx="1102">50</cx:pt>
          <cx:pt idx="1104">80</cx:pt>
          <cx:pt idx="1105">5</cx:pt>
          <cx:pt idx="1107">50</cx:pt>
          <cx:pt idx="1108">50</cx:pt>
          <cx:pt idx="1109">50</cx:pt>
          <cx:pt idx="1110">10</cx:pt>
          <cx:pt idx="1111">85</cx:pt>
          <cx:pt idx="1113">25</cx:pt>
          <cx:pt idx="1114">40</cx:pt>
          <cx:pt idx="1121">10</cx:pt>
          <cx:pt idx="1122">10</cx:pt>
          <cx:pt idx="1130">75</cx:pt>
          <cx:pt idx="1134">75</cx:pt>
          <cx:pt idx="1135">25</cx:pt>
          <cx:pt idx="1137">50</cx:pt>
          <cx:pt idx="1141">50</cx:pt>
          <cx:pt idx="1143">70</cx:pt>
          <cx:pt idx="1147">60</cx:pt>
          <cx:pt idx="1148">50</cx:pt>
          <cx:pt idx="1150">75</cx:pt>
          <cx:pt idx="1151">60</cx:pt>
          <cx:pt idx="1152">5</cx:pt>
          <cx:pt idx="1153">90</cx:pt>
          <cx:pt idx="1160">50</cx:pt>
          <cx:pt idx="1164">95</cx:pt>
          <cx:pt idx="1166">1</cx:pt>
          <cx:pt idx="1167">60</cx:pt>
          <cx:pt idx="1168">60</cx:pt>
          <cx:pt idx="1169">20</cx:pt>
          <cx:pt idx="1171">75</cx:pt>
          <cx:pt idx="1172">50</cx:pt>
          <cx:pt idx="1174">50</cx:pt>
          <cx:pt idx="1177">75</cx:pt>
          <cx:pt idx="1180">95</cx:pt>
          <cx:pt idx="1182">25</cx:pt>
          <cx:pt idx="1183">50</cx:pt>
          <cx:pt idx="1184">50</cx:pt>
          <cx:pt idx="1190">85</cx:pt>
          <cx:pt idx="1191">25</cx:pt>
          <cx:pt idx="1194">60</cx:pt>
          <cx:pt idx="1196">50</cx:pt>
          <cx:pt idx="1199">60</cx:pt>
          <cx:pt idx="1203">5</cx:pt>
          <cx:pt idx="1204">40</cx:pt>
          <cx:pt idx="1213">60</cx:pt>
          <cx:pt idx="1214">50</cx:pt>
          <cx:pt idx="1217">70</cx:pt>
          <cx:pt idx="1220">75</cx:pt>
          <cx:pt idx="1226">25</cx:pt>
          <cx:pt idx="1229">60</cx:pt>
          <cx:pt idx="1230">66</cx:pt>
          <cx:pt idx="1231">10</cx:pt>
          <cx:pt idx="1234">0</cx:pt>
        </cx:lvl>
      </cx:numDim>
    </cx:data>
    <cx:data id="2">
      <cx:numDim type="val">
        <cx:f>'prob ranges'!$C$2:$C$1236</cx:f>
        <cx:lvl ptCount="1235" formatCode="General">
          <cx:pt idx="0">80</cx:pt>
          <cx:pt idx="1">80</cx:pt>
          <cx:pt idx="4">50</cx:pt>
          <cx:pt idx="6">70</cx:pt>
          <cx:pt idx="10">50</cx:pt>
          <cx:pt idx="11">50</cx:pt>
          <cx:pt idx="12">80</cx:pt>
          <cx:pt idx="14">95</cx:pt>
          <cx:pt idx="15">60</cx:pt>
          <cx:pt idx="16">75</cx:pt>
          <cx:pt idx="17">75</cx:pt>
          <cx:pt idx="19">75</cx:pt>
          <cx:pt idx="20">70</cx:pt>
          <cx:pt idx="21">75</cx:pt>
          <cx:pt idx="24">80</cx:pt>
          <cx:pt idx="26">90</cx:pt>
          <cx:pt idx="27">70</cx:pt>
          <cx:pt idx="28">70</cx:pt>
          <cx:pt idx="29">100</cx:pt>
          <cx:pt idx="32">90</cx:pt>
          <cx:pt idx="33">50</cx:pt>
          <cx:pt idx="40">100</cx:pt>
          <cx:pt idx="43">80</cx:pt>
          <cx:pt idx="45">80</cx:pt>
          <cx:pt idx="46">75</cx:pt>
          <cx:pt idx="47">90</cx:pt>
          <cx:pt idx="53">60</cx:pt>
          <cx:pt idx="54">75</cx:pt>
          <cx:pt idx="57">85</cx:pt>
          <cx:pt idx="58">50</cx:pt>
          <cx:pt idx="60">50</cx:pt>
          <cx:pt idx="64">75</cx:pt>
          <cx:pt idx="65">50</cx:pt>
          <cx:pt idx="67">80</cx:pt>
          <cx:pt idx="68">50</cx:pt>
          <cx:pt idx="69">50</cx:pt>
          <cx:pt idx="73">95</cx:pt>
          <cx:pt idx="74">75</cx:pt>
          <cx:pt idx="77">25</cx:pt>
          <cx:pt idx="78">90</cx:pt>
          <cx:pt idx="80">75</cx:pt>
          <cx:pt idx="82">75</cx:pt>
          <cx:pt idx="84">50</cx:pt>
          <cx:pt idx="85">100</cx:pt>
          <cx:pt idx="86">50</cx:pt>
          <cx:pt idx="87">60</cx:pt>
          <cx:pt idx="88">90</cx:pt>
          <cx:pt idx="90">75</cx:pt>
          <cx:pt idx="91">75</cx:pt>
          <cx:pt idx="92">80</cx:pt>
          <cx:pt idx="94">85</cx:pt>
          <cx:pt idx="95">100</cx:pt>
          <cx:pt idx="97">100</cx:pt>
          <cx:pt idx="102">90</cx:pt>
          <cx:pt idx="103">50</cx:pt>
          <cx:pt idx="104">25</cx:pt>
          <cx:pt idx="106">80</cx:pt>
          <cx:pt idx="107">50</cx:pt>
          <cx:pt idx="111">75</cx:pt>
          <cx:pt idx="114">100</cx:pt>
          <cx:pt idx="115">100</cx:pt>
          <cx:pt idx="118">60</cx:pt>
          <cx:pt idx="123">90</cx:pt>
          <cx:pt idx="128">80</cx:pt>
          <cx:pt idx="129">50</cx:pt>
          <cx:pt idx="130">75</cx:pt>
          <cx:pt idx="132">60</cx:pt>
          <cx:pt idx="134">80</cx:pt>
          <cx:pt idx="135">75</cx:pt>
          <cx:pt idx="137">100</cx:pt>
          <cx:pt idx="138">2</cx:pt>
          <cx:pt idx="140">90</cx:pt>
          <cx:pt idx="141">100</cx:pt>
          <cx:pt idx="143">80</cx:pt>
          <cx:pt idx="144">25</cx:pt>
          <cx:pt idx="149">70</cx:pt>
          <cx:pt idx="150">100</cx:pt>
          <cx:pt idx="151">80</cx:pt>
          <cx:pt idx="152">90</cx:pt>
          <cx:pt idx="159">50</cx:pt>
          <cx:pt idx="160">50</cx:pt>
          <cx:pt idx="162">50</cx:pt>
          <cx:pt idx="165">75</cx:pt>
          <cx:pt idx="171">75</cx:pt>
          <cx:pt idx="173">95</cx:pt>
          <cx:pt idx="174">80</cx:pt>
          <cx:pt idx="177">50</cx:pt>
          <cx:pt idx="178">50</cx:pt>
          <cx:pt idx="181">80</cx:pt>
          <cx:pt idx="186">85</cx:pt>
          <cx:pt idx="187">75</cx:pt>
          <cx:pt idx="192">90</cx:pt>
          <cx:pt idx="198">85</cx:pt>
          <cx:pt idx="199">80</cx:pt>
          <cx:pt idx="200">80</cx:pt>
          <cx:pt idx="203">25</cx:pt>
          <cx:pt idx="204">70</cx:pt>
          <cx:pt idx="205">80</cx:pt>
          <cx:pt idx="208">60</cx:pt>
          <cx:pt idx="209">50</cx:pt>
          <cx:pt idx="210">50</cx:pt>
          <cx:pt idx="211">70</cx:pt>
          <cx:pt idx="212">80</cx:pt>
          <cx:pt idx="213">80</cx:pt>
          <cx:pt idx="214">51</cx:pt>
          <cx:pt idx="217">75</cx:pt>
          <cx:pt idx="218">100</cx:pt>
          <cx:pt idx="219">100</cx:pt>
          <cx:pt idx="223">70</cx:pt>
          <cx:pt idx="225">75</cx:pt>
          <cx:pt idx="226">75</cx:pt>
          <cx:pt idx="227">80</cx:pt>
          <cx:pt idx="229">50</cx:pt>
          <cx:pt idx="232">95</cx:pt>
          <cx:pt idx="234">80</cx:pt>
          <cx:pt idx="242">50</cx:pt>
          <cx:pt idx="244">95</cx:pt>
          <cx:pt idx="245">50</cx:pt>
          <cx:pt idx="247">75</cx:pt>
          <cx:pt idx="250">90</cx:pt>
          <cx:pt idx="251">60</cx:pt>
          <cx:pt idx="252">75</cx:pt>
          <cx:pt idx="255">50</cx:pt>
          <cx:pt idx="257">75</cx:pt>
          <cx:pt idx="260">50</cx:pt>
          <cx:pt idx="262">100</cx:pt>
          <cx:pt idx="265">50</cx:pt>
          <cx:pt idx="271">80</cx:pt>
          <cx:pt idx="272">60</cx:pt>
          <cx:pt idx="273">75</cx:pt>
          <cx:pt idx="274">40</cx:pt>
          <cx:pt idx="275">90</cx:pt>
          <cx:pt idx="276">80</cx:pt>
          <cx:pt idx="280">80</cx:pt>
          <cx:pt idx="284">100</cx:pt>
          <cx:pt idx="286">60</cx:pt>
          <cx:pt idx="290">90</cx:pt>
          <cx:pt idx="291">75</cx:pt>
          <cx:pt idx="293">40</cx:pt>
          <cx:pt idx="296">80</cx:pt>
          <cx:pt idx="298">85</cx:pt>
          <cx:pt idx="301">70</cx:pt>
          <cx:pt idx="303">90</cx:pt>
          <cx:pt idx="304">75</cx:pt>
          <cx:pt idx="306">80</cx:pt>
          <cx:pt idx="308">75</cx:pt>
          <cx:pt idx="309">90</cx:pt>
          <cx:pt idx="310">80</cx:pt>
          <cx:pt idx="311">90</cx:pt>
          <cx:pt idx="313">80</cx:pt>
          <cx:pt idx="315">90</cx:pt>
          <cx:pt idx="317">75</cx:pt>
          <cx:pt idx="318">70</cx:pt>
          <cx:pt idx="319">80</cx:pt>
          <cx:pt idx="322">70</cx:pt>
          <cx:pt idx="323">75</cx:pt>
          <cx:pt idx="325">75</cx:pt>
          <cx:pt idx="329">40</cx:pt>
          <cx:pt idx="330">50</cx:pt>
          <cx:pt idx="331">80</cx:pt>
          <cx:pt idx="333">75</cx:pt>
          <cx:pt idx="334">80</cx:pt>
          <cx:pt idx="340">50</cx:pt>
          <cx:pt idx="341">80</cx:pt>
          <cx:pt idx="342">50</cx:pt>
          <cx:pt idx="344">85</cx:pt>
          <cx:pt idx="346">50</cx:pt>
          <cx:pt idx="350">100</cx:pt>
          <cx:pt idx="351">80</cx:pt>
          <cx:pt idx="352">70</cx:pt>
          <cx:pt idx="353">50</cx:pt>
          <cx:pt idx="354">80</cx:pt>
          <cx:pt idx="356">50</cx:pt>
          <cx:pt idx="357">70</cx:pt>
          <cx:pt idx="359">75</cx:pt>
          <cx:pt idx="362">50</cx:pt>
          <cx:pt idx="363">60</cx:pt>
          <cx:pt idx="364">25</cx:pt>
          <cx:pt idx="366">90</cx:pt>
          <cx:pt idx="367">100</cx:pt>
          <cx:pt idx="369">100</cx:pt>
          <cx:pt idx="373">50</cx:pt>
          <cx:pt idx="375">99</cx:pt>
          <cx:pt idx="379">90</cx:pt>
          <cx:pt idx="380">80</cx:pt>
          <cx:pt idx="381">75</cx:pt>
          <cx:pt idx="382">90</cx:pt>
          <cx:pt idx="383">75</cx:pt>
          <cx:pt idx="387">80</cx:pt>
          <cx:pt idx="388">50</cx:pt>
          <cx:pt idx="389">50</cx:pt>
          <cx:pt idx="390">80</cx:pt>
          <cx:pt idx="394">90</cx:pt>
          <cx:pt idx="395">90</cx:pt>
          <cx:pt idx="396">60</cx:pt>
          <cx:pt idx="398">40</cx:pt>
          <cx:pt idx="399">99</cx:pt>
          <cx:pt idx="403">70</cx:pt>
          <cx:pt idx="404">75</cx:pt>
          <cx:pt idx="405">75</cx:pt>
          <cx:pt idx="409">80</cx:pt>
          <cx:pt idx="415">80</cx:pt>
          <cx:pt idx="416">80</cx:pt>
          <cx:pt idx="418">80</cx:pt>
          <cx:pt idx="419">60</cx:pt>
          <cx:pt idx="420">80</cx:pt>
          <cx:pt idx="424">70</cx:pt>
          <cx:pt idx="426">85</cx:pt>
          <cx:pt idx="428">60</cx:pt>
          <cx:pt idx="430">20</cx:pt>
          <cx:pt idx="431">75</cx:pt>
          <cx:pt idx="432">75</cx:pt>
          <cx:pt idx="433">80</cx:pt>
          <cx:pt idx="434">95</cx:pt>
          <cx:pt idx="438">80</cx:pt>
          <cx:pt idx="440">50</cx:pt>
          <cx:pt idx="441">85</cx:pt>
          <cx:pt idx="442">99</cx:pt>
          <cx:pt idx="443">75</cx:pt>
          <cx:pt idx="445">95</cx:pt>
          <cx:pt idx="447">75</cx:pt>
          <cx:pt idx="448">90</cx:pt>
          <cx:pt idx="449">75</cx:pt>
          <cx:pt idx="450">75</cx:pt>
          <cx:pt idx="451">80</cx:pt>
          <cx:pt idx="453">75</cx:pt>
          <cx:pt idx="455">99</cx:pt>
          <cx:pt idx="457">75</cx:pt>
          <cx:pt idx="459">75</cx:pt>
          <cx:pt idx="460">70</cx:pt>
          <cx:pt idx="461">50</cx:pt>
          <cx:pt idx="463">70</cx:pt>
          <cx:pt idx="465">70</cx:pt>
          <cx:pt idx="471">75</cx:pt>
          <cx:pt idx="472">60</cx:pt>
          <cx:pt idx="475">60</cx:pt>
          <cx:pt idx="480">60</cx:pt>
          <cx:pt idx="481">75</cx:pt>
          <cx:pt idx="483">75</cx:pt>
          <cx:pt idx="484">75</cx:pt>
          <cx:pt idx="487">50</cx:pt>
          <cx:pt idx="490">80</cx:pt>
          <cx:pt idx="492">50</cx:pt>
          <cx:pt idx="495">80</cx:pt>
          <cx:pt idx="496">85</cx:pt>
          <cx:pt idx="497">100</cx:pt>
          <cx:pt idx="502">80</cx:pt>
          <cx:pt idx="504">100</cx:pt>
          <cx:pt idx="509">90</cx:pt>
          <cx:pt idx="510">70</cx:pt>
          <cx:pt idx="512">50</cx:pt>
          <cx:pt idx="513">50</cx:pt>
          <cx:pt idx="515">90</cx:pt>
          <cx:pt idx="516">80</cx:pt>
          <cx:pt idx="518">90</cx:pt>
          <cx:pt idx="521">60</cx:pt>
          <cx:pt idx="524">90</cx:pt>
          <cx:pt idx="526">80</cx:pt>
          <cx:pt idx="527">90</cx:pt>
          <cx:pt idx="528">70</cx:pt>
          <cx:pt idx="529">100</cx:pt>
          <cx:pt idx="533">99</cx:pt>
          <cx:pt idx="534">80</cx:pt>
          <cx:pt idx="535">75</cx:pt>
          <cx:pt idx="538">5</cx:pt>
          <cx:pt idx="539">80</cx:pt>
          <cx:pt idx="546">90</cx:pt>
          <cx:pt idx="547">90</cx:pt>
          <cx:pt idx="548">75</cx:pt>
          <cx:pt idx="549">50</cx:pt>
          <cx:pt idx="551">60</cx:pt>
          <cx:pt idx="552">85</cx:pt>
          <cx:pt idx="553">80</cx:pt>
          <cx:pt idx="554">100</cx:pt>
          <cx:pt idx="556">100</cx:pt>
          <cx:pt idx="557">75</cx:pt>
          <cx:pt idx="559">50</cx:pt>
          <cx:pt idx="561">70</cx:pt>
          <cx:pt idx="564">50</cx:pt>
          <cx:pt idx="565">50</cx:pt>
          <cx:pt idx="567">100</cx:pt>
          <cx:pt idx="568">80</cx:pt>
          <cx:pt idx="569">90</cx:pt>
          <cx:pt idx="570">80</cx:pt>
          <cx:pt idx="572">70</cx:pt>
          <cx:pt idx="575">50</cx:pt>
          <cx:pt idx="577">70</cx:pt>
          <cx:pt idx="579">60</cx:pt>
          <cx:pt idx="580">75</cx:pt>
          <cx:pt idx="581">20</cx:pt>
          <cx:pt idx="583">80</cx:pt>
          <cx:pt idx="584">50</cx:pt>
          <cx:pt idx="586">95</cx:pt>
          <cx:pt idx="587">90</cx:pt>
          <cx:pt idx="588">80</cx:pt>
          <cx:pt idx="590">80</cx:pt>
          <cx:pt idx="593">75</cx:pt>
          <cx:pt idx="594">70</cx:pt>
          <cx:pt idx="595">75</cx:pt>
          <cx:pt idx="597">80</cx:pt>
          <cx:pt idx="598">80</cx:pt>
          <cx:pt idx="599">70</cx:pt>
          <cx:pt idx="603">30</cx:pt>
          <cx:pt idx="606">90</cx:pt>
          <cx:pt idx="608">70</cx:pt>
          <cx:pt idx="610">80</cx:pt>
          <cx:pt idx="611">75</cx:pt>
          <cx:pt idx="612">100</cx:pt>
          <cx:pt idx="614">85</cx:pt>
          <cx:pt idx="615">90</cx:pt>
          <cx:pt idx="625">90</cx:pt>
          <cx:pt idx="629">75</cx:pt>
          <cx:pt idx="631">90</cx:pt>
          <cx:pt idx="632">80</cx:pt>
          <cx:pt idx="633">75</cx:pt>
          <cx:pt idx="634">90</cx:pt>
          <cx:pt idx="636">50</cx:pt>
          <cx:pt idx="637">75</cx:pt>
          <cx:pt idx="639">80</cx:pt>
          <cx:pt idx="640">80</cx:pt>
          <cx:pt idx="641">80</cx:pt>
          <cx:pt idx="645">50</cx:pt>
          <cx:pt idx="647">75</cx:pt>
          <cx:pt idx="648">90</cx:pt>
          <cx:pt idx="649">80</cx:pt>
          <cx:pt idx="650">55</cx:pt>
          <cx:pt idx="652">80</cx:pt>
          <cx:pt idx="654">80</cx:pt>
          <cx:pt idx="656">70</cx:pt>
          <cx:pt idx="657">50</cx:pt>
          <cx:pt idx="658">90</cx:pt>
          <cx:pt idx="659">80</cx:pt>
          <cx:pt idx="660">100</cx:pt>
          <cx:pt idx="661">100</cx:pt>
          <cx:pt idx="664">50</cx:pt>
          <cx:pt idx="665">90</cx:pt>
          <cx:pt idx="666">90</cx:pt>
          <cx:pt idx="667">50</cx:pt>
          <cx:pt idx="668">80</cx:pt>
          <cx:pt idx="670">70</cx:pt>
          <cx:pt idx="671">30</cx:pt>
          <cx:pt idx="673">90</cx:pt>
          <cx:pt idx="675">100</cx:pt>
          <cx:pt idx="676">50</cx:pt>
          <cx:pt idx="682">70</cx:pt>
          <cx:pt idx="685">75</cx:pt>
          <cx:pt idx="686">90</cx:pt>
          <cx:pt idx="691">80</cx:pt>
          <cx:pt idx="692">80</cx:pt>
          <cx:pt idx="695">100</cx:pt>
          <cx:pt idx="696">99</cx:pt>
          <cx:pt idx="699">80</cx:pt>
          <cx:pt idx="705">90</cx:pt>
          <cx:pt idx="708">100</cx:pt>
          <cx:pt idx="709">100</cx:pt>
          <cx:pt idx="711">75</cx:pt>
          <cx:pt idx="713">75</cx:pt>
          <cx:pt idx="714">90</cx:pt>
          <cx:pt idx="719">80</cx:pt>
          <cx:pt idx="722">90</cx:pt>
          <cx:pt idx="727">90</cx:pt>
          <cx:pt idx="730">75</cx:pt>
          <cx:pt idx="732">50</cx:pt>
          <cx:pt idx="734">100</cx:pt>
          <cx:pt idx="739">50</cx:pt>
          <cx:pt idx="742">60</cx:pt>
          <cx:pt idx="745">65</cx:pt>
          <cx:pt idx="748">80</cx:pt>
          <cx:pt idx="750">75</cx:pt>
          <cx:pt idx="751">80</cx:pt>
          <cx:pt idx="752">90</cx:pt>
          <cx:pt idx="753">75</cx:pt>
          <cx:pt idx="757">60</cx:pt>
          <cx:pt idx="763">20</cx:pt>
          <cx:pt idx="766">50</cx:pt>
          <cx:pt idx="768">70</cx:pt>
          <cx:pt idx="770">80</cx:pt>
          <cx:pt idx="771">90</cx:pt>
          <cx:pt idx="773">30</cx:pt>
          <cx:pt idx="774">80</cx:pt>
          <cx:pt idx="776">80</cx:pt>
          <cx:pt idx="777">90</cx:pt>
          <cx:pt idx="781">70</cx:pt>
          <cx:pt idx="782">75</cx:pt>
          <cx:pt idx="783">75</cx:pt>
          <cx:pt idx="785">50</cx:pt>
          <cx:pt idx="787">80</cx:pt>
          <cx:pt idx="790">90</cx:pt>
          <cx:pt idx="792">80</cx:pt>
          <cx:pt idx="795">50</cx:pt>
          <cx:pt idx="796">80</cx:pt>
          <cx:pt idx="797">90</cx:pt>
          <cx:pt idx="799">80</cx:pt>
          <cx:pt idx="803">80</cx:pt>
          <cx:pt idx="804">80</cx:pt>
          <cx:pt idx="808">50</cx:pt>
          <cx:pt idx="811">75</cx:pt>
          <cx:pt idx="812">20</cx:pt>
          <cx:pt idx="816">85</cx:pt>
          <cx:pt idx="817">75</cx:pt>
          <cx:pt idx="818">70</cx:pt>
          <cx:pt idx="822">80</cx:pt>
          <cx:pt idx="824">80</cx:pt>
          <cx:pt idx="825">90</cx:pt>
          <cx:pt idx="826">50</cx:pt>
          <cx:pt idx="827">75</cx:pt>
          <cx:pt idx="834">90</cx:pt>
          <cx:pt idx="835">50</cx:pt>
          <cx:pt idx="838">50</cx:pt>
          <cx:pt idx="840">90</cx:pt>
          <cx:pt idx="841">70</cx:pt>
          <cx:pt idx="842">75</cx:pt>
          <cx:pt idx="844">95</cx:pt>
          <cx:pt idx="846">50</cx:pt>
          <cx:pt idx="847">75</cx:pt>
          <cx:pt idx="849">75</cx:pt>
          <cx:pt idx="852">80</cx:pt>
          <cx:pt idx="853">75</cx:pt>
          <cx:pt idx="855">80</cx:pt>
          <cx:pt idx="856">20</cx:pt>
          <cx:pt idx="858">80</cx:pt>
          <cx:pt idx="859">80</cx:pt>
          <cx:pt idx="861">80</cx:pt>
          <cx:pt idx="862">20</cx:pt>
          <cx:pt idx="863">60</cx:pt>
          <cx:pt idx="865">90</cx:pt>
          <cx:pt idx="866">50</cx:pt>
          <cx:pt idx="868">50</cx:pt>
          <cx:pt idx="870">100</cx:pt>
          <cx:pt idx="871">80</cx:pt>
          <cx:pt idx="873">95</cx:pt>
          <cx:pt idx="875">75</cx:pt>
          <cx:pt idx="878">50</cx:pt>
          <cx:pt idx="886">75</cx:pt>
          <cx:pt idx="887">25</cx:pt>
          <cx:pt idx="888">80</cx:pt>
          <cx:pt idx="889">80</cx:pt>
          <cx:pt idx="890">100</cx:pt>
          <cx:pt idx="891">75</cx:pt>
          <cx:pt idx="893">40</cx:pt>
          <cx:pt idx="895">70</cx:pt>
          <cx:pt idx="897">50</cx:pt>
          <cx:pt idx="901">80</cx:pt>
          <cx:pt idx="902">80</cx:pt>
          <cx:pt idx="905">70</cx:pt>
          <cx:pt idx="909">80</cx:pt>
          <cx:pt idx="910">100</cx:pt>
          <cx:pt idx="913">90</cx:pt>
          <cx:pt idx="915">75</cx:pt>
          <cx:pt idx="917">65</cx:pt>
          <cx:pt idx="918">90</cx:pt>
          <cx:pt idx="919">80</cx:pt>
          <cx:pt idx="921">80</cx:pt>
          <cx:pt idx="923">85</cx:pt>
          <cx:pt idx="925">80</cx:pt>
          <cx:pt idx="926">80</cx:pt>
          <cx:pt idx="927">70</cx:pt>
          <cx:pt idx="930">50</cx:pt>
          <cx:pt idx="932">70</cx:pt>
          <cx:pt idx="933">85</cx:pt>
          <cx:pt idx="935">100</cx:pt>
          <cx:pt idx="937">65</cx:pt>
          <cx:pt idx="939">99</cx:pt>
          <cx:pt idx="940">80</cx:pt>
          <cx:pt idx="942">75</cx:pt>
          <cx:pt idx="943">80</cx:pt>
          <cx:pt idx="946">90</cx:pt>
          <cx:pt idx="948">100</cx:pt>
          <cx:pt idx="950">90</cx:pt>
          <cx:pt idx="952">90</cx:pt>
          <cx:pt idx="954">90</cx:pt>
          <cx:pt idx="956">50</cx:pt>
          <cx:pt idx="959">50</cx:pt>
          <cx:pt idx="960">95</cx:pt>
          <cx:pt idx="961">75</cx:pt>
          <cx:pt idx="962">80</cx:pt>
          <cx:pt idx="964">75</cx:pt>
          <cx:pt idx="973">75</cx:pt>
          <cx:pt idx="974">70</cx:pt>
          <cx:pt idx="979">100</cx:pt>
          <cx:pt idx="980">70</cx:pt>
          <cx:pt idx="982">75</cx:pt>
          <cx:pt idx="983">80</cx:pt>
          <cx:pt idx="985">50</cx:pt>
          <cx:pt idx="988">90</cx:pt>
          <cx:pt idx="991">80</cx:pt>
          <cx:pt idx="993">70</cx:pt>
          <cx:pt idx="994">75</cx:pt>
          <cx:pt idx="997">75</cx:pt>
          <cx:pt idx="1000">70</cx:pt>
          <cx:pt idx="1002">100</cx:pt>
          <cx:pt idx="1003">50</cx:pt>
          <cx:pt idx="1005">65</cx:pt>
          <cx:pt idx="1006">50</cx:pt>
          <cx:pt idx="1009">90</cx:pt>
          <cx:pt idx="1010">75</cx:pt>
          <cx:pt idx="1011">80</cx:pt>
          <cx:pt idx="1012">50</cx:pt>
          <cx:pt idx="1014">100</cx:pt>
          <cx:pt idx="1016">70</cx:pt>
          <cx:pt idx="1023">80</cx:pt>
          <cx:pt idx="1024">75</cx:pt>
          <cx:pt idx="1026">90</cx:pt>
          <cx:pt idx="1028">80</cx:pt>
          <cx:pt idx="1029">75</cx:pt>
          <cx:pt idx="1031">50</cx:pt>
          <cx:pt idx="1032">80</cx:pt>
          <cx:pt idx="1034">80</cx:pt>
          <cx:pt idx="1035">70</cx:pt>
          <cx:pt idx="1036">70</cx:pt>
          <cx:pt idx="1042">75</cx:pt>
          <cx:pt idx="1044">80</cx:pt>
          <cx:pt idx="1047">80</cx:pt>
          <cx:pt idx="1051">80</cx:pt>
          <cx:pt idx="1052">70</cx:pt>
          <cx:pt idx="1053">100</cx:pt>
          <cx:pt idx="1054">70</cx:pt>
          <cx:pt idx="1056">80</cx:pt>
          <cx:pt idx="1058">80</cx:pt>
          <cx:pt idx="1060">80</cx:pt>
          <cx:pt idx="1063">90</cx:pt>
          <cx:pt idx="1066">80</cx:pt>
          <cx:pt idx="1067">75</cx:pt>
          <cx:pt idx="1069">80</cx:pt>
          <cx:pt idx="1071">75</cx:pt>
          <cx:pt idx="1072">80</cx:pt>
          <cx:pt idx="1073">80</cx:pt>
          <cx:pt idx="1075">50</cx:pt>
          <cx:pt idx="1076">75</cx:pt>
          <cx:pt idx="1078">75</cx:pt>
          <cx:pt idx="1082">75</cx:pt>
          <cx:pt idx="1083">80</cx:pt>
          <cx:pt idx="1084">50</cx:pt>
          <cx:pt idx="1085">50</cx:pt>
          <cx:pt idx="1086">50</cx:pt>
          <cx:pt idx="1089">50</cx:pt>
          <cx:pt idx="1090">80</cx:pt>
          <cx:pt idx="1091">90</cx:pt>
          <cx:pt idx="1093">60</cx:pt>
          <cx:pt idx="1096">80</cx:pt>
          <cx:pt idx="1098">50</cx:pt>
          <cx:pt idx="1100">80</cx:pt>
          <cx:pt idx="1101">60</cx:pt>
          <cx:pt idx="1103">70</cx:pt>
          <cx:pt idx="1106">60</cx:pt>
          <cx:pt idx="1112">80</cx:pt>
          <cx:pt idx="1115">100</cx:pt>
          <cx:pt idx="1116">75</cx:pt>
          <cx:pt idx="1117">50</cx:pt>
          <cx:pt idx="1118">90</cx:pt>
          <cx:pt idx="1119">80</cx:pt>
          <cx:pt idx="1120">100</cx:pt>
          <cx:pt idx="1123">90</cx:pt>
          <cx:pt idx="1124">25</cx:pt>
          <cx:pt idx="1125">50</cx:pt>
          <cx:pt idx="1126">80</cx:pt>
          <cx:pt idx="1127">90</cx:pt>
          <cx:pt idx="1128">75</cx:pt>
          <cx:pt idx="1129">68</cx:pt>
          <cx:pt idx="1131">80</cx:pt>
          <cx:pt idx="1132">100</cx:pt>
          <cx:pt idx="1133">75</cx:pt>
          <cx:pt idx="1136">100</cx:pt>
          <cx:pt idx="1138">80</cx:pt>
          <cx:pt idx="1139">80</cx:pt>
          <cx:pt idx="1140">70</cx:pt>
          <cx:pt idx="1142">90</cx:pt>
          <cx:pt idx="1144">70</cx:pt>
          <cx:pt idx="1145">30</cx:pt>
          <cx:pt idx="1146">50</cx:pt>
          <cx:pt idx="1149">60</cx:pt>
          <cx:pt idx="1154">60</cx:pt>
          <cx:pt idx="1155">90</cx:pt>
          <cx:pt idx="1156">80</cx:pt>
          <cx:pt idx="1157">99</cx:pt>
          <cx:pt idx="1158">80</cx:pt>
          <cx:pt idx="1159">90</cx:pt>
          <cx:pt idx="1161">75</cx:pt>
          <cx:pt idx="1162">50</cx:pt>
          <cx:pt idx="1163">75</cx:pt>
          <cx:pt idx="1165">100</cx:pt>
          <cx:pt idx="1170">60</cx:pt>
          <cx:pt idx="1173">100</cx:pt>
          <cx:pt idx="1175">70</cx:pt>
          <cx:pt idx="1176">60</cx:pt>
          <cx:pt idx="1178">100</cx:pt>
          <cx:pt idx="1179">60</cx:pt>
          <cx:pt idx="1181">50</cx:pt>
          <cx:pt idx="1185">50</cx:pt>
          <cx:pt idx="1186">85</cx:pt>
          <cx:pt idx="1187">70</cx:pt>
          <cx:pt idx="1188">60</cx:pt>
          <cx:pt idx="1189">65</cx:pt>
          <cx:pt idx="1192">100</cx:pt>
          <cx:pt idx="1193">60</cx:pt>
          <cx:pt idx="1195">80</cx:pt>
          <cx:pt idx="1197">95</cx:pt>
          <cx:pt idx="1198">50</cx:pt>
          <cx:pt idx="1200">70</cx:pt>
          <cx:pt idx="1201">75</cx:pt>
          <cx:pt idx="1202">50</cx:pt>
          <cx:pt idx="1205">80</cx:pt>
          <cx:pt idx="1206">100</cx:pt>
          <cx:pt idx="1207">75</cx:pt>
          <cx:pt idx="1208">25</cx:pt>
          <cx:pt idx="1209">75</cx:pt>
          <cx:pt idx="1210">35</cx:pt>
          <cx:pt idx="1211">80</cx:pt>
          <cx:pt idx="1212">50</cx:pt>
          <cx:pt idx="1215">90</cx:pt>
          <cx:pt idx="1216">90</cx:pt>
          <cx:pt idx="1218">30</cx:pt>
          <cx:pt idx="1219">80</cx:pt>
          <cx:pt idx="1221">80</cx:pt>
          <cx:pt idx="1222">30</cx:pt>
          <cx:pt idx="1223">5</cx:pt>
          <cx:pt idx="1224">20</cx:pt>
          <cx:pt idx="1225">50</cx:pt>
          <cx:pt idx="1227">80</cx:pt>
          <cx:pt idx="1228">80</cx:pt>
          <cx:pt idx="1232">55</cx:pt>
          <cx:pt idx="1233">75</cx:pt>
        </cx:lvl>
      </cx:numDim>
    </cx:data>
    <cx:data id="3">
      <cx:numDim type="val">
        <cx:f>'prob ranges'!$D$2:$D$1236</cx:f>
        <cx:lvl ptCount="1235" formatCode="General">
          <cx:pt idx="1">80</cx:pt>
          <cx:pt idx="4">25</cx:pt>
          <cx:pt idx="5">60</cx:pt>
          <cx:pt idx="6">70</cx:pt>
          <cx:pt idx="8">100</cx:pt>
          <cx:pt idx="9">50</cx:pt>
          <cx:pt idx="14">80</cx:pt>
          <cx:pt idx="16">50</cx:pt>
          <cx:pt idx="18">60</cx:pt>
          <cx:pt idx="21">75</cx:pt>
          <cx:pt idx="23">95</cx:pt>
          <cx:pt idx="24">90</cx:pt>
          <cx:pt idx="26">75</cx:pt>
          <cx:pt idx="33">20</cx:pt>
          <cx:pt idx="42">80</cx:pt>
          <cx:pt idx="43">80</cx:pt>
          <cx:pt idx="44">90</cx:pt>
          <cx:pt idx="45">80</cx:pt>
          <cx:pt idx="47">75</cx:pt>
          <cx:pt idx="48">50</cx:pt>
          <cx:pt idx="49">50</cx:pt>
          <cx:pt idx="51">75</cx:pt>
          <cx:pt idx="57">75</cx:pt>
          <cx:pt idx="59">33</cx:pt>
          <cx:pt idx="66">50</cx:pt>
          <cx:pt idx="67">50</cx:pt>
          <cx:pt idx="69">50</cx:pt>
          <cx:pt idx="75">75</cx:pt>
          <cx:pt idx="81">80</cx:pt>
          <cx:pt idx="82">50</cx:pt>
          <cx:pt idx="84">50</cx:pt>
          <cx:pt idx="86">30</cx:pt>
          <cx:pt idx="89">25</cx:pt>
          <cx:pt idx="91">65</cx:pt>
          <cx:pt idx="92">80</cx:pt>
          <cx:pt idx="93">100</cx:pt>
          <cx:pt idx="97">100</cx:pt>
          <cx:pt idx="102">70</cx:pt>
          <cx:pt idx="108">75</cx:pt>
          <cx:pt idx="113">20</cx:pt>
          <cx:pt idx="115">100</cx:pt>
          <cx:pt idx="117">100</cx:pt>
          <cx:pt idx="121">50</cx:pt>
          <cx:pt idx="122">75</cx:pt>
          <cx:pt idx="123">90</cx:pt>
          <cx:pt idx="124">90</cx:pt>
          <cx:pt idx="126">75</cx:pt>
          <cx:pt idx="128">80</cx:pt>
          <cx:pt idx="129">60</cx:pt>
          <cx:pt idx="130">75</cx:pt>
          <cx:pt idx="131">75</cx:pt>
          <cx:pt idx="135">75</cx:pt>
          <cx:pt idx="137">50</cx:pt>
          <cx:pt idx="139">25</cx:pt>
          <cx:pt idx="141">100</cx:pt>
          <cx:pt idx="143">75</cx:pt>
          <cx:pt idx="144">25</cx:pt>
          <cx:pt idx="147">40</cx:pt>
          <cx:pt idx="153">90</cx:pt>
          <cx:pt idx="154">20</cx:pt>
          <cx:pt idx="156">85</cx:pt>
          <cx:pt idx="159">10</cx:pt>
          <cx:pt idx="162">50</cx:pt>
          <cx:pt idx="163">80</cx:pt>
          <cx:pt idx="164">75</cx:pt>
          <cx:pt idx="165">50</cx:pt>
          <cx:pt idx="166">90</cx:pt>
          <cx:pt idx="167">80</cx:pt>
          <cx:pt idx="171">51</cx:pt>
          <cx:pt idx="173">95</cx:pt>
          <cx:pt idx="175">10</cx:pt>
          <cx:pt idx="177">50</cx:pt>
          <cx:pt idx="179">60</cx:pt>
          <cx:pt idx="182">80</cx:pt>
          <cx:pt idx="184">50</cx:pt>
          <cx:pt idx="188">50</cx:pt>
          <cx:pt idx="191">75</cx:pt>
          <cx:pt idx="193">60</cx:pt>
          <cx:pt idx="195">90</cx:pt>
          <cx:pt idx="196">10</cx:pt>
          <cx:pt idx="199">60</cx:pt>
          <cx:pt idx="200">80</cx:pt>
          <cx:pt idx="201">50</cx:pt>
          <cx:pt idx="203">25</cx:pt>
          <cx:pt idx="206">90</cx:pt>
          <cx:pt idx="209">25</cx:pt>
          <cx:pt idx="210">25</cx:pt>
          <cx:pt idx="211">50</cx:pt>
          <cx:pt idx="212">80</cx:pt>
          <cx:pt idx="213">80</cx:pt>
          <cx:pt idx="215">100</cx:pt>
          <cx:pt idx="217">30</cx:pt>
          <cx:pt idx="218">100</cx:pt>
          <cx:pt idx="220">50</cx:pt>
          <cx:pt idx="222">80</cx:pt>
          <cx:pt idx="223">75</cx:pt>
          <cx:pt idx="224">80</cx:pt>
          <cx:pt idx="225">60</cx:pt>
          <cx:pt idx="226">75</cx:pt>
          <cx:pt idx="227">80</cx:pt>
          <cx:pt idx="229">50</cx:pt>
          <cx:pt idx="230">80</cx:pt>
          <cx:pt idx="232">95</cx:pt>
          <cx:pt idx="233">50</cx:pt>
          <cx:pt idx="234">90</cx:pt>
          <cx:pt idx="238">85</cx:pt>
          <cx:pt idx="240">70</cx:pt>
          <cx:pt idx="241">100</cx:pt>
          <cx:pt idx="244">90</cx:pt>
          <cx:pt idx="246">80</cx:pt>
          <cx:pt idx="247">75</cx:pt>
          <cx:pt idx="248">80</cx:pt>
          <cx:pt idx="250">90</cx:pt>
          <cx:pt idx="251">60</cx:pt>
          <cx:pt idx="253">70</cx:pt>
          <cx:pt idx="255">50</cx:pt>
          <cx:pt idx="258">50</cx:pt>
          <cx:pt idx="259">80</cx:pt>
          <cx:pt idx="260">50</cx:pt>
          <cx:pt idx="264">75</cx:pt>
          <cx:pt idx="268">75</cx:pt>
          <cx:pt idx="273">75</cx:pt>
          <cx:pt idx="275">66</cx:pt>
          <cx:pt idx="278">75</cx:pt>
          <cx:pt idx="279">75</cx:pt>
          <cx:pt idx="280">50</cx:pt>
          <cx:pt idx="282">50</cx:pt>
          <cx:pt idx="284">100</cx:pt>
          <cx:pt idx="285">50</cx:pt>
          <cx:pt idx="286">60</cx:pt>
          <cx:pt idx="287">40</cx:pt>
          <cx:pt idx="288">60</cx:pt>
          <cx:pt idx="289">80</cx:pt>
          <cx:pt idx="290">80</cx:pt>
          <cx:pt idx="292">90</cx:pt>
          <cx:pt idx="293">60</cx:pt>
          <cx:pt idx="296">80</cx:pt>
          <cx:pt idx="297">100</cx:pt>
          <cx:pt idx="298">86</cx:pt>
          <cx:pt idx="300">90</cx:pt>
          <cx:pt idx="302">80</cx:pt>
          <cx:pt idx="307">100</cx:pt>
          <cx:pt idx="308">75</cx:pt>
          <cx:pt idx="309">85</cx:pt>
          <cx:pt idx="311">75</cx:pt>
          <cx:pt idx="312">65</cx:pt>
          <cx:pt idx="313">50</cx:pt>
          <cx:pt idx="315">60</cx:pt>
          <cx:pt idx="317">50</cx:pt>
          <cx:pt idx="319">80</cx:pt>
          <cx:pt idx="321">25</cx:pt>
          <cx:pt idx="325">50</cx:pt>
          <cx:pt idx="326">80</cx:pt>
          <cx:pt idx="330">50</cx:pt>
          <cx:pt idx="336">50</cx:pt>
          <cx:pt idx="338">50</cx:pt>
          <cx:pt idx="339">95</cx:pt>
          <cx:pt idx="340">25</cx:pt>
          <cx:pt idx="341">80</cx:pt>
          <cx:pt idx="342">50</cx:pt>
          <cx:pt idx="343">50</cx:pt>
          <cx:pt idx="345">50</cx:pt>
          <cx:pt idx="347">75</cx:pt>
          <cx:pt idx="348">75</cx:pt>
          <cx:pt idx="350">80</cx:pt>
          <cx:pt idx="351">80</cx:pt>
          <cx:pt idx="353">50</cx:pt>
          <cx:pt idx="354">80</cx:pt>
          <cx:pt idx="355">100</cx:pt>
          <cx:pt idx="356">50</cx:pt>
          <cx:pt idx="357">0</cx:pt>
          <cx:pt idx="359">75</cx:pt>
          <cx:pt idx="362">50</cx:pt>
          <cx:pt idx="364">25</cx:pt>
          <cx:pt idx="369">80</cx:pt>
          <cx:pt idx="370">80</cx:pt>
          <cx:pt idx="371">95</cx:pt>
          <cx:pt idx="372">90</cx:pt>
          <cx:pt idx="375">100</cx:pt>
          <cx:pt idx="378">60</cx:pt>
          <cx:pt idx="379">90</cx:pt>
          <cx:pt idx="382">90</cx:pt>
          <cx:pt idx="383">75</cx:pt>
          <cx:pt idx="386">50</cx:pt>
          <cx:pt idx="387">80</cx:pt>
          <cx:pt idx="388">90</cx:pt>
          <cx:pt idx="390">80</cx:pt>
          <cx:pt idx="394">90</cx:pt>
          <cx:pt idx="397">100</cx:pt>
          <cx:pt idx="400">55</cx:pt>
          <cx:pt idx="401">75</cx:pt>
          <cx:pt idx="402">80</cx:pt>
          <cx:pt idx="405">75</cx:pt>
          <cx:pt idx="407">30</cx:pt>
          <cx:pt idx="408">80</cx:pt>
          <cx:pt idx="413">50</cx:pt>
          <cx:pt idx="414">10</cx:pt>
          <cx:pt idx="416">80</cx:pt>
          <cx:pt idx="417">80</cx:pt>
          <cx:pt idx="419">70</cx:pt>
          <cx:pt idx="421">50</cx:pt>
          <cx:pt idx="423">70</cx:pt>
          <cx:pt idx="425">75</cx:pt>
          <cx:pt idx="428">25</cx:pt>
          <cx:pt idx="431">25</cx:pt>
          <cx:pt idx="432">75</cx:pt>
          <cx:pt idx="436">35</cx:pt>
          <cx:pt idx="438">95</cx:pt>
          <cx:pt idx="439">100</cx:pt>
          <cx:pt idx="440">20</cx:pt>
          <cx:pt idx="443">50</cx:pt>
          <cx:pt idx="444">50</cx:pt>
          <cx:pt idx="448">90</cx:pt>
          <cx:pt idx="449">25</cx:pt>
          <cx:pt idx="452">75</cx:pt>
          <cx:pt idx="453">65</cx:pt>
          <cx:pt idx="455">99</cx:pt>
          <cx:pt idx="456">70</cx:pt>
          <cx:pt idx="458">80</cx:pt>
          <cx:pt idx="460">30</cx:pt>
          <cx:pt idx="462">50</cx:pt>
          <cx:pt idx="463">70</cx:pt>
          <cx:pt idx="464">50</cx:pt>
          <cx:pt idx="466">100</cx:pt>
          <cx:pt idx="469">80</cx:pt>
          <cx:pt idx="472">100</cx:pt>
          <cx:pt idx="475">60</cx:pt>
          <cx:pt idx="479">50</cx:pt>
          <cx:pt idx="481">75</cx:pt>
          <cx:pt idx="485">60</cx:pt>
          <cx:pt idx="486">50</cx:pt>
          <cx:pt idx="487">50</cx:pt>
          <cx:pt idx="490">80</cx:pt>
          <cx:pt idx="492">50</cx:pt>
          <cx:pt idx="493">75</cx:pt>
          <cx:pt idx="499">45</cx:pt>
          <cx:pt idx="500">99</cx:pt>
          <cx:pt idx="502">80</cx:pt>
          <cx:pt idx="503">70</cx:pt>
          <cx:pt idx="505">80</cx:pt>
          <cx:pt idx="506">30</cx:pt>
          <cx:pt idx="508">90</cx:pt>
          <cx:pt idx="509">50</cx:pt>
          <cx:pt idx="511">70</cx:pt>
          <cx:pt idx="513">80</cx:pt>
          <cx:pt idx="516">80</cx:pt>
          <cx:pt idx="517">50</cx:pt>
          <cx:pt idx="518">90</cx:pt>
          <cx:pt idx="519">80</cx:pt>
          <cx:pt idx="521">80</cx:pt>
          <cx:pt idx="522">100</cx:pt>
          <cx:pt idx="523">80</cx:pt>
          <cx:pt idx="528">67</cx:pt>
          <cx:pt idx="529">95</cx:pt>
          <cx:pt idx="530">75</cx:pt>
          <cx:pt idx="537">85</cx:pt>
          <cx:pt idx="540">80</cx:pt>
          <cx:pt idx="541">85</cx:pt>
          <cx:pt idx="542">90</cx:pt>
          <cx:pt idx="545">25</cx:pt>
          <cx:pt idx="546">90</cx:pt>
          <cx:pt idx="547">50</cx:pt>
          <cx:pt idx="548">75</cx:pt>
          <cx:pt idx="550">35</cx:pt>
          <cx:pt idx="553">70</cx:pt>
          <cx:pt idx="554">100</cx:pt>
          <cx:pt idx="555">90</cx:pt>
          <cx:pt idx="556">100</cx:pt>
          <cx:pt idx="558">30</cx:pt>
          <cx:pt idx="559">25</cx:pt>
          <cx:pt idx="562">75</cx:pt>
          <cx:pt idx="564">75</cx:pt>
          <cx:pt idx="565">50</cx:pt>
          <cx:pt idx="568">80</cx:pt>
          <cx:pt idx="569">95</cx:pt>
          <cx:pt idx="570">80</cx:pt>
          <cx:pt idx="573">50</cx:pt>
          <cx:pt idx="575">50</cx:pt>
          <cx:pt idx="576">90</cx:pt>
          <cx:pt idx="578">80</cx:pt>
          <cx:pt idx="579">75</cx:pt>
          <cx:pt idx="580">75</cx:pt>
          <cx:pt idx="582">80</cx:pt>
          <cx:pt idx="584">50</cx:pt>
          <cx:pt idx="585">70</cx:pt>
          <cx:pt idx="586">80</cx:pt>
          <cx:pt idx="588">80</cx:pt>
          <cx:pt idx="593">50</cx:pt>
          <cx:pt idx="594">60</cx:pt>
          <cx:pt idx="596">100</cx:pt>
          <cx:pt idx="598">80</cx:pt>
          <cx:pt idx="600">50</cx:pt>
          <cx:pt idx="601">50</cx:pt>
          <cx:pt idx="603">60</cx:pt>
          <cx:pt idx="606">90</cx:pt>
          <cx:pt idx="607">30</cx:pt>
          <cx:pt idx="609">80</cx:pt>
          <cx:pt idx="610">90</cx:pt>
          <cx:pt idx="612">100</cx:pt>
          <cx:pt idx="613">80</cx:pt>
          <cx:pt idx="614">85</cx:pt>
          <cx:pt idx="617">80</cx:pt>
          <cx:pt idx="619">80</cx:pt>
          <cx:pt idx="621">90</cx:pt>
          <cx:pt idx="623">50</cx:pt>
          <cx:pt idx="624">80</cx:pt>
          <cx:pt idx="625">90</cx:pt>
          <cx:pt idx="627">98</cx:pt>
          <cx:pt idx="629">75</cx:pt>
          <cx:pt idx="631">70</cx:pt>
          <cx:pt idx="632">80</cx:pt>
          <cx:pt idx="638">85</cx:pt>
          <cx:pt idx="643">30</cx:pt>
          <cx:pt idx="646">50</cx:pt>
          <cx:pt idx="647">25</cx:pt>
          <cx:pt idx="650">60</cx:pt>
          <cx:pt idx="652">65</cx:pt>
          <cx:pt idx="653">90</cx:pt>
          <cx:pt idx="654">75</cx:pt>
          <cx:pt idx="655">100</cx:pt>
          <cx:pt idx="657">25</cx:pt>
          <cx:pt idx="658">90</cx:pt>
          <cx:pt idx="660">100</cx:pt>
          <cx:pt idx="661">100</cx:pt>
          <cx:pt idx="662">50</cx:pt>
          <cx:pt idx="663">95</cx:pt>
          <cx:pt idx="664">40</cx:pt>
          <cx:pt idx="667">50</cx:pt>
          <cx:pt idx="668">80</cx:pt>
          <cx:pt idx="669">75</cx:pt>
          <cx:pt idx="671">30</cx:pt>
          <cx:pt idx="672">50</cx:pt>
          <cx:pt idx="675">100</cx:pt>
          <cx:pt idx="676">50</cx:pt>
          <cx:pt idx="677">75</cx:pt>
          <cx:pt idx="678">50</cx:pt>
          <cx:pt idx="679">80</cx:pt>
          <cx:pt idx="680">80</cx:pt>
          <cx:pt idx="683">100</cx:pt>
          <cx:pt idx="684">95</cx:pt>
          <cx:pt idx="685">75</cx:pt>
          <cx:pt idx="687">40</cx:pt>
          <cx:pt idx="688">95</cx:pt>
          <cx:pt idx="690">90</cx:pt>
          <cx:pt idx="693">2</cx:pt>
          <cx:pt idx="694">95</cx:pt>
          <cx:pt idx="695">90</cx:pt>
          <cx:pt idx="696">99</cx:pt>
          <cx:pt idx="698">80</cx:pt>
          <cx:pt idx="699">80</cx:pt>
          <cx:pt idx="701">50</cx:pt>
          <cx:pt idx="703">90</cx:pt>
          <cx:pt idx="704">80</cx:pt>
          <cx:pt idx="705">80</cx:pt>
          <cx:pt idx="707">95</cx:pt>
          <cx:pt idx="713">70</cx:pt>
          <cx:pt idx="715">75</cx:pt>
          <cx:pt idx="719">80</cx:pt>
          <cx:pt idx="722">90</cx:pt>
          <cx:pt idx="723">0</cx:pt>
          <cx:pt idx="730">100</cx:pt>
          <cx:pt idx="734">100</cx:pt>
          <cx:pt idx="735">80</cx:pt>
          <cx:pt idx="736">70</cx:pt>
          <cx:pt idx="740">75</cx:pt>
          <cx:pt idx="744">100</cx:pt>
          <cx:pt idx="750">75</cx:pt>
          <cx:pt idx="753">90</cx:pt>
          <cx:pt idx="756">70</cx:pt>
          <cx:pt idx="757">60</cx:pt>
          <cx:pt idx="760">50</cx:pt>
          <cx:pt idx="766">50</cx:pt>
          <cx:pt idx="767">90</cx:pt>
          <cx:pt idx="769">75</cx:pt>
          <cx:pt idx="771">60</cx:pt>
          <cx:pt idx="772">70</cx:pt>
          <cx:pt idx="775">75</cx:pt>
          <cx:pt idx="776">80</cx:pt>
          <cx:pt idx="777">70</cx:pt>
          <cx:pt idx="778">60</cx:pt>
          <cx:pt idx="782">75</cx:pt>
          <cx:pt idx="785">50</cx:pt>
          <cx:pt idx="786">100</cx:pt>
          <cx:pt idx="787">80</cx:pt>
          <cx:pt idx="788">90</cx:pt>
          <cx:pt idx="789">25</cx:pt>
          <cx:pt idx="790">70</cx:pt>
          <cx:pt idx="791">75</cx:pt>
          <cx:pt idx="794">50</cx:pt>
          <cx:pt idx="795">50</cx:pt>
          <cx:pt idx="800">10</cx:pt>
          <cx:pt idx="801">65</cx:pt>
          <cx:pt idx="809">75</cx:pt>
          <cx:pt idx="811">75</cx:pt>
          <cx:pt idx="814">95</cx:pt>
          <cx:pt idx="815">70</cx:pt>
          <cx:pt idx="818">50</cx:pt>
          <cx:pt idx="820">25</cx:pt>
          <cx:pt idx="822">90</cx:pt>
          <cx:pt idx="824">80</cx:pt>
          <cx:pt idx="826">50</cx:pt>
          <cx:pt idx="829">50</cx:pt>
          <cx:pt idx="833">90</cx:pt>
          <cx:pt idx="834">80</cx:pt>
          <cx:pt idx="836">85</cx:pt>
          <cx:pt idx="838">50</cx:pt>
          <cx:pt idx="839">75</cx:pt>
          <cx:pt idx="841">50</cx:pt>
          <cx:pt idx="844">95</cx:pt>
          <cx:pt idx="846">25</cx:pt>
          <cx:pt idx="847">50</cx:pt>
          <cx:pt idx="853">70</cx:pt>
          <cx:pt idx="855">60</cx:pt>
          <cx:pt idx="862">50</cx:pt>
          <cx:pt idx="864">70</cx:pt>
          <cx:pt idx="866">70</cx:pt>
          <cx:pt idx="867">80</cx:pt>
          <cx:pt idx="871">90</cx:pt>
          <cx:pt idx="874">90</cx:pt>
          <cx:pt idx="876">75</cx:pt>
          <cx:pt idx="882">50</cx:pt>
          <cx:pt idx="883">100</cx:pt>
          <cx:pt idx="884">90</cx:pt>
          <cx:pt idx="885">30</cx:pt>
          <cx:pt idx="888">80</cx:pt>
          <cx:pt idx="889">50</cx:pt>
          <cx:pt idx="891">50</cx:pt>
          <cx:pt idx="895">40</cx:pt>
          <cx:pt idx="896">50</cx:pt>
          <cx:pt idx="897">30</cx:pt>
          <cx:pt idx="898">30</cx:pt>
          <cx:pt idx="901">80</cx:pt>
          <cx:pt idx="903">90</cx:pt>
          <cx:pt idx="906">80</cx:pt>
          <cx:pt idx="909">30</cx:pt>
          <cx:pt idx="911">90</cx:pt>
          <cx:pt idx="912">80</cx:pt>
          <cx:pt idx="913">95</cx:pt>
          <cx:pt idx="918">90</cx:pt>
          <cx:pt idx="920">50</cx:pt>
          <cx:pt idx="922">66</cx:pt>
          <cx:pt idx="923">85</cx:pt>
          <cx:pt idx="924">70</cx:pt>
          <cx:pt idx="926">80</cx:pt>
          <cx:pt idx="927">70</cx:pt>
          <cx:pt idx="929">75</cx:pt>
          <cx:pt idx="930">50</cx:pt>
          <cx:pt idx="931">80</cx:pt>
          <cx:pt idx="933">90</cx:pt>
          <cx:pt idx="935">50</cx:pt>
          <cx:pt idx="936">80</cx:pt>
          <cx:pt idx="937">70</cx:pt>
          <cx:pt idx="938">90</cx:pt>
          <cx:pt idx="940">55</cx:pt>
          <cx:pt idx="942">50</cx:pt>
          <cx:pt idx="947">80</cx:pt>
          <cx:pt idx="948">100</cx:pt>
          <cx:pt idx="950">90</cx:pt>
          <cx:pt idx="954">50</cx:pt>
          <cx:pt idx="955">100</cx:pt>
          <cx:pt idx="958">70</cx:pt>
          <cx:pt idx="959">75</cx:pt>
          <cx:pt idx="961">75</cx:pt>
          <cx:pt idx="962">80</cx:pt>
          <cx:pt idx="963">80</cx:pt>
          <cx:pt idx="970">90</cx:pt>
          <cx:pt idx="972">50</cx:pt>
          <cx:pt idx="973">50</cx:pt>
          <cx:pt idx="974">40</cx:pt>
          <cx:pt idx="976">80</cx:pt>
          <cx:pt idx="978">90</cx:pt>
          <cx:pt idx="979">90</cx:pt>
          <cx:pt idx="982">10</cx:pt>
          <cx:pt idx="984">50</cx:pt>
          <cx:pt idx="985">75</cx:pt>
          <cx:pt idx="987">80</cx:pt>
          <cx:pt idx="990">80</cx:pt>
          <cx:pt idx="992">60</cx:pt>
          <cx:pt idx="993">60</cx:pt>
          <cx:pt idx="994">65</cx:pt>
          <cx:pt idx="995">50</cx:pt>
          <cx:pt idx="998">90</cx:pt>
          <cx:pt idx="1001">75</cx:pt>
          <cx:pt idx="1011">60</cx:pt>
          <cx:pt idx="1014">100</cx:pt>
          <cx:pt idx="1018">50</cx:pt>
          <cx:pt idx="1023">80</cx:pt>
          <cx:pt idx="1024">75</cx:pt>
          <cx:pt idx="1026">90</cx:pt>
          <cx:pt idx="1029">75</cx:pt>
          <cx:pt idx="1034">80</cx:pt>
          <cx:pt idx="1035">70</cx:pt>
          <cx:pt idx="1036">50</cx:pt>
          <cx:pt idx="1037">85</cx:pt>
          <cx:pt idx="1038">70</cx:pt>
          <cx:pt idx="1042">75</cx:pt>
          <cx:pt idx="1043">100</cx:pt>
          <cx:pt idx="1044">100</cx:pt>
          <cx:pt idx="1045">75</cx:pt>
          <cx:pt idx="1046">80</cx:pt>
          <cx:pt idx="1047">75</cx:pt>
          <cx:pt idx="1048">60</cx:pt>
          <cx:pt idx="1051">80</cx:pt>
          <cx:pt idx="1052">70</cx:pt>
          <cx:pt idx="1059">60</cx:pt>
          <cx:pt idx="1060">75</cx:pt>
          <cx:pt idx="1062">80</cx:pt>
          <cx:pt idx="1063">90</cx:pt>
          <cx:pt idx="1067">75</cx:pt>
          <cx:pt idx="1068">90</cx:pt>
          <cx:pt idx="1071">50</cx:pt>
          <cx:pt idx="1074">75</cx:pt>
          <cx:pt idx="1075">30</cx:pt>
          <cx:pt idx="1076">40</cx:pt>
          <cx:pt idx="1077">90</cx:pt>
          <cx:pt idx="1080">70</cx:pt>
          <cx:pt idx="1083">75</cx:pt>
          <cx:pt idx="1085">30</cx:pt>
          <cx:pt idx="1086">25</cx:pt>
          <cx:pt idx="1088">80</cx:pt>
          <cx:pt idx="1089">15</cx:pt>
          <cx:pt idx="1090">75</cx:pt>
          <cx:pt idx="1091">90</cx:pt>
          <cx:pt idx="1094">80</cx:pt>
          <cx:pt idx="1098">50</cx:pt>
          <cx:pt idx="1099">90</cx:pt>
          <cx:pt idx="1101">80</cx:pt>
          <cx:pt idx="1103">30</cx:pt>
          <cx:pt idx="1106">50</cx:pt>
          <cx:pt idx="1107">70</cx:pt>
          <cx:pt idx="1108">75</cx:pt>
          <cx:pt idx="1109">80</cx:pt>
          <cx:pt idx="1110">10</cx:pt>
          <cx:pt idx="1111">75</cx:pt>
          <cx:pt idx="1112">80</cx:pt>
          <cx:pt idx="1113">75</cx:pt>
          <cx:pt idx="1114">50</cx:pt>
          <cx:pt idx="1115">100</cx:pt>
          <cx:pt idx="1116">75</cx:pt>
          <cx:pt idx="1121">10</cx:pt>
          <cx:pt idx="1122">70</cx:pt>
          <cx:pt idx="1125">70</cx:pt>
          <cx:pt idx="1126">60</cx:pt>
          <cx:pt idx="1128">75</cx:pt>
          <cx:pt idx="1130">75</cx:pt>
          <cx:pt idx="1131">80</cx:pt>
          <cx:pt idx="1132">100</cx:pt>
          <cx:pt idx="1133">75</cx:pt>
          <cx:pt idx="1135">25</cx:pt>
          <cx:pt idx="1138">80</cx:pt>
          <cx:pt idx="1139">75</cx:pt>
          <cx:pt idx="1141">85</cx:pt>
          <cx:pt idx="1146">50</cx:pt>
          <cx:pt idx="1148">90</cx:pt>
          <cx:pt idx="1149">80</cx:pt>
          <cx:pt idx="1153">85</cx:pt>
          <cx:pt idx="1154">70</cx:pt>
          <cx:pt idx="1155">60</cx:pt>
          <cx:pt idx="1156">50</cx:pt>
          <cx:pt idx="1157">99</cx:pt>
          <cx:pt idx="1159">80</cx:pt>
          <cx:pt idx="1160">90</cx:pt>
          <cx:pt idx="1162">25</cx:pt>
          <cx:pt idx="1165">100</cx:pt>
          <cx:pt idx="1167">80</cx:pt>
          <cx:pt idx="1171">75</cx:pt>
          <cx:pt idx="1173">100</cx:pt>
          <cx:pt idx="1174">80</cx:pt>
          <cx:pt idx="1178">100</cx:pt>
          <cx:pt idx="1180">99</cx:pt>
          <cx:pt idx="1182">90</cx:pt>
          <cx:pt idx="1186">80</cx:pt>
          <cx:pt idx="1187">80</cx:pt>
          <cx:pt idx="1188">60</cx:pt>
          <cx:pt idx="1194">50</cx:pt>
          <cx:pt idx="1195">80</cx:pt>
          <cx:pt idx="1196">90</cx:pt>
          <cx:pt idx="1198">50</cx:pt>
          <cx:pt idx="1206">100</cx:pt>
          <cx:pt idx="1208">25</cx:pt>
          <cx:pt idx="1209">75</cx:pt>
          <cx:pt idx="1210">15</cx:pt>
          <cx:pt idx="1211">80</cx:pt>
          <cx:pt idx="1213">65</cx:pt>
          <cx:pt idx="1214">100</cx:pt>
          <cx:pt idx="1216">90</cx:pt>
          <cx:pt idx="1217">70</cx:pt>
          <cx:pt idx="1218">50</cx:pt>
          <cx:pt idx="1219">70</cx:pt>
          <cx:pt idx="1220">80</cx:pt>
          <cx:pt idx="1224">10</cx:pt>
          <cx:pt idx="1225">50</cx:pt>
          <cx:pt idx="1226">60</cx:pt>
          <cx:pt idx="1228">75</cx:pt>
          <cx:pt idx="1229">80</cx:pt>
          <cx:pt idx="1232">75</cx:pt>
          <cx:pt idx="1233">75</cx:pt>
        </cx:lvl>
      </cx:numDim>
    </cx:data>
  </cx:chartData>
  <cx:chart>
    <cx:title pos="t" align="ctr" overlay="0">
      <cx:tx>
        <cx:rich>
          <a:bodyPr spcFirstLastPara="1" vertOverflow="ellipsis" horzOverflow="overflow" wrap="square" lIns="0" tIns="0" rIns="0" bIns="0" anchor="ctr" anchorCtr="1"/>
          <a:lstStyle/>
          <a:p>
            <a:pPr rtl="0">
              <a:defRPr>
                <a:latin typeface="Arial" panose="020B0604020202020204" pitchFamily="34" charset="0"/>
                <a:ea typeface="Arial" panose="020B0604020202020204" pitchFamily="34" charset="0"/>
                <a:cs typeface="Arial" panose="020B0604020202020204" pitchFamily="34" charset="0"/>
              </a:defRPr>
            </a:pPr>
            <a:r>
              <a:rPr lang="en-US" sz="1400" b="0" i="0" baseline="0">
                <a:effectLst/>
                <a:latin typeface="Arial" panose="020B0604020202020204" pitchFamily="34" charset="0"/>
                <a:cs typeface="Arial" panose="020B0604020202020204" pitchFamily="34" charset="0"/>
              </a:rPr>
              <a:t>You receive the following warning message for your location: </a:t>
            </a:r>
          </a:p>
          <a:p>
            <a:pPr rtl="0">
              <a:defRPr>
                <a:latin typeface="Arial" panose="020B0604020202020204" pitchFamily="34" charset="0"/>
                <a:ea typeface="Arial" panose="020B0604020202020204" pitchFamily="34" charset="0"/>
                <a:cs typeface="Arial" panose="020B0604020202020204" pitchFamily="34" charset="0"/>
              </a:defRPr>
            </a:pPr>
            <a:r>
              <a:rPr lang="en-US" sz="1400" b="0" i="0" baseline="0">
                <a:effectLst/>
                <a:latin typeface="Arial" panose="020B0604020202020204" pitchFamily="34" charset="0"/>
                <a:cs typeface="Arial" panose="020B0604020202020204" pitchFamily="34" charset="0"/>
              </a:rPr>
              <a:t>Heavy rain which may lead to flash flooding is: LIKELY / POSSIBLE</a:t>
            </a:r>
            <a:endParaRPr lang="en-AU" sz="1400">
              <a:effectLst/>
              <a:latin typeface="Arial" panose="020B0604020202020204" pitchFamily="34" charset="0"/>
              <a:cs typeface="Arial" panose="020B0604020202020204" pitchFamily="34" charset="0"/>
            </a:endParaRPr>
          </a:p>
        </cx:rich>
      </cx:tx>
    </cx:title>
    <cx:plotArea>
      <cx:plotAreaRegion>
        <cx:series layoutId="boxWhisker" uniqueId="{ADF3263F-E1E7-485E-93C4-3390C8C115BF}">
          <cx:tx>
            <cx:txData>
              <cx:f>'prob ranges'!$A$1</cx:f>
              <cx:v>... is LIKELY. 
 likelihood of FLASH FLOODING is?
Mean = 55, SD = 23.8</cx:v>
            </cx:txData>
          </cx:tx>
          <cx:spPr>
            <a:solidFill>
              <a:schemeClr val="accent5"/>
            </a:solidFill>
          </cx:spPr>
          <cx:dataId val="0"/>
          <cx:layoutPr>
            <cx:visibility meanLine="0" meanMarker="1" nonoutliers="0" outliers="1"/>
            <cx:statistics quartileMethod="exclusive"/>
          </cx:layoutPr>
        </cx:series>
        <cx:series layoutId="boxWhisker" uniqueId="{3C27709D-12E4-4BD6-9957-917A3B1F61A0}">
          <cx:tx>
            <cx:txData>
              <cx:f>'prob ranges'!$B$1</cx:f>
              <cx:v>… is POSSIBLE. 
likelihood of FLASH FLOODING is?
Mean = 51, SD = 29.4</cx:v>
            </cx:txData>
          </cx:tx>
          <cx:dataId val="1"/>
          <cx:layoutPr>
            <cx:visibility meanLine="0" meanMarker="1" nonoutliers="0" outliers="1"/>
            <cx:statistics quartileMethod="exclusive"/>
          </cx:layoutPr>
        </cx:series>
        <cx:series layoutId="boxWhisker" uniqueId="{1AAE0834-9D1A-48B0-BCFA-0A3070E41A96}">
          <cx:tx>
            <cx:txData>
              <cx:f>'prob ranges'!$C$1</cx:f>
              <cx:v>... is LIKELY. 
 likelihood of HEAVY RAIN is?
Mean = 73, SD = 18.2</cx:v>
            </cx:txData>
          </cx:tx>
          <cx:spPr>
            <a:solidFill>
              <a:schemeClr val="accent4">
                <a:lumMod val="50000"/>
                <a:lumOff val="50000"/>
              </a:schemeClr>
            </a:solidFill>
          </cx:spPr>
          <cx:dataId val="2"/>
          <cx:layoutPr>
            <cx:visibility meanLine="0" meanMarker="1" nonoutliers="0" outliers="1"/>
            <cx:statistics quartileMethod="exclusive"/>
          </cx:layoutPr>
        </cx:series>
        <cx:series layoutId="boxWhisker" uniqueId="{A30F984E-E007-4259-9DC4-3FAE4500FB48}">
          <cx:tx>
            <cx:txData>
              <cx:f>'prob ranges'!$D$1</cx:f>
              <cx:v>... is POSSIBLE. 
likelihood of HEAVY RAIN is?
Mean = 69, SD = 22.1</cx:v>
            </cx:txData>
          </cx:tx>
          <cx:spPr>
            <a:solidFill>
              <a:schemeClr val="accent4">
                <a:lumMod val="75000"/>
                <a:lumOff val="25000"/>
              </a:schemeClr>
            </a:solidFill>
          </cx:spPr>
          <cx:dataId val="3"/>
          <cx:layoutPr>
            <cx:visibility meanLine="1" meanMarker="1" nonoutliers="0" outliers="1"/>
            <cx:statistics quartileMethod="exclusive"/>
          </cx:layoutPr>
        </cx:series>
      </cx:plotAreaRegion>
      <cx:axis id="0" hidden="1">
        <cx:catScaling gapWidth="1"/>
        <cx:title>
          <cx:tx>
            <cx:txData>
              <cx:v>Warning wording variations</cx:v>
            </cx:txData>
          </cx:tx>
          <cx:txPr>
            <a:bodyPr spcFirstLastPara="1" vertOverflow="ellipsis" horzOverflow="overflow" wrap="square" lIns="0" tIns="0" rIns="0" bIns="0" anchor="ctr" anchorCtr="1"/>
            <a:lstStyle/>
            <a:p>
              <a:pPr algn="ctr" rtl="0">
                <a:defRPr>
                  <a:latin typeface="Arial" panose="020B0604020202020204" pitchFamily="34" charset="0"/>
                  <a:ea typeface="Arial" panose="020B0604020202020204" pitchFamily="34" charset="0"/>
                  <a:cs typeface="Arial" panose="020B0604020202020204" pitchFamily="34" charset="0"/>
                </a:defRPr>
              </a:pPr>
              <a:r>
                <a:rPr lang="en-US" sz="900" b="0"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Warning wording variations</a:t>
              </a:r>
            </a:p>
          </cx:txPr>
        </cx:title>
        <cx:tickLabels/>
        <cx:txPr>
          <a:bodyPr vertOverflow="overflow" horzOverflow="overflow" wrap="square" lIns="0" tIns="0" rIns="0" bIns="0"/>
          <a:lstStyle/>
          <a:p>
            <a:pPr algn="ctr" rtl="0">
              <a:defRPr sz="900" b="0" i="0">
                <a:solidFill>
                  <a:srgbClr val="595959"/>
                </a:solidFill>
                <a:latin typeface="Arial" panose="020B0604020202020204" pitchFamily="34" charset="0"/>
                <a:ea typeface="Arial" panose="020B0604020202020204" pitchFamily="34" charset="0"/>
                <a:cs typeface="Arial" panose="020B0604020202020204" pitchFamily="34" charset="0"/>
              </a:defRPr>
            </a:pPr>
            <a:endParaRPr lang="en-AU">
              <a:latin typeface="Arial" panose="020B0604020202020204" pitchFamily="34" charset="0"/>
              <a:cs typeface="Arial" panose="020B0604020202020204" pitchFamily="34" charset="0"/>
            </a:endParaRPr>
          </a:p>
        </cx:txPr>
      </cx:axis>
      <cx:axis id="1">
        <cx:valScaling max="100"/>
        <cx:title>
          <cx:tx>
            <cx:txData>
              <cx:v>Likelihood 0 - 100 % </cx:v>
            </cx:txData>
          </cx:tx>
          <cx:txPr>
            <a:bodyPr spcFirstLastPara="1" vertOverflow="ellipsis" horzOverflow="overflow" wrap="square" lIns="0" tIns="0" rIns="0" bIns="0" anchor="ctr" anchorCtr="1"/>
            <a:lstStyle/>
            <a:p>
              <a:pPr algn="ctr" rtl="0">
                <a:defRPr>
                  <a:latin typeface="Arial" panose="020B0604020202020204" pitchFamily="34" charset="0"/>
                  <a:ea typeface="Arial" panose="020B0604020202020204" pitchFamily="34" charset="0"/>
                  <a:cs typeface="Arial" panose="020B0604020202020204" pitchFamily="34" charset="0"/>
                </a:defRPr>
              </a:pPr>
              <a:r>
                <a:rPr lang="en-US" sz="900" b="0"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Likelihood 0 - 100 % </a:t>
              </a:r>
            </a:p>
          </cx:txPr>
        </cx:title>
        <cx:majorGridlines>
          <cx:spPr>
            <a:ln w="12700">
              <a:solidFill>
                <a:schemeClr val="bg2">
                  <a:lumMod val="75000"/>
                </a:schemeClr>
              </a:solidFill>
            </a:ln>
          </cx:spPr>
        </cx:majorGridlines>
        <cx:minorGridlines>
          <cx:spPr>
            <a:ln>
              <a:noFill/>
            </a:ln>
          </cx:spPr>
        </cx:minorGridlines>
        <cx:majorTickMarks type="out"/>
        <cx:tickLabels/>
        <cx:txPr>
          <a:bodyPr vertOverflow="overflow" horzOverflow="overflow" wrap="square" lIns="0" tIns="0" rIns="0" bIns="0"/>
          <a:lstStyle/>
          <a:p>
            <a:pPr algn="ctr" rtl="0">
              <a:defRPr sz="900" b="0" i="0">
                <a:solidFill>
                  <a:srgbClr val="595959"/>
                </a:solidFill>
                <a:latin typeface="Arial" panose="020B0604020202020204" pitchFamily="34" charset="0"/>
                <a:ea typeface="Arial" panose="020B0604020202020204" pitchFamily="34" charset="0"/>
                <a:cs typeface="Arial" panose="020B0604020202020204" pitchFamily="34" charset="0"/>
              </a:defRPr>
            </a:pPr>
            <a:endParaRPr lang="en-AU">
              <a:latin typeface="Arial" panose="020B0604020202020204" pitchFamily="34" charset="0"/>
              <a:cs typeface="Arial" panose="020B0604020202020204" pitchFamily="34" charset="0"/>
            </a:endParaRPr>
          </a:p>
        </cx:txPr>
      </cx:axis>
    </cx:plotArea>
  </cx:chart>
  <cx:spPr>
    <a:ln>
      <a:noFill/>
    </a:ln>
  </cx:spPr>
</cx: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modernComment_A97_E776196D.xml><?xml version="1.0" encoding="utf-8"?>
<p188:cmLst xmlns:a="http://schemas.openxmlformats.org/drawingml/2006/main" xmlns:r="http://schemas.openxmlformats.org/officeDocument/2006/relationships" xmlns:p188="http://schemas.microsoft.com/office/powerpoint/2018/8/main">
  <p188:cm id="{3AE219C0-FEBE-40B1-A475-D1D631AE09C0}" authorId="{60789E18-CC36-1B37-A9B7-727A5EDA8510}" created="2025-02-12T04:13:00.704">
    <ac:deMkLst xmlns:ac="http://schemas.microsoft.com/office/drawing/2013/main/command">
      <pc:docMk xmlns:pc="http://schemas.microsoft.com/office/powerpoint/2013/main/command"/>
      <pc:sldMk xmlns:pc="http://schemas.microsoft.com/office/powerpoint/2013/main/command" cId="3883276653" sldId="2711"/>
      <ac:spMk id="4" creationId="{2D14A0E3-F4F8-F266-457C-448032291C0E}"/>
    </ac:deMkLst>
    <p188:txBody>
      <a:bodyPr/>
      <a:lstStyle/>
      <a:p>
        <a:r>
          <a:rPr lang="en-AU"/>
          <a:t>Could outline three cases at high-level and then use one as an example to illustrate the approach?</a:t>
        </a:r>
      </a:p>
    </p188:txBody>
  </p188:cm>
</p188:cmLst>
</file>

<file path=ppt/comments/modernComment_AFC_DA854179.xml><?xml version="1.0" encoding="utf-8"?>
<p188:cmLst xmlns:a="http://schemas.openxmlformats.org/drawingml/2006/main" xmlns:r="http://schemas.openxmlformats.org/officeDocument/2006/relationships" xmlns:p188="http://schemas.microsoft.com/office/powerpoint/2018/8/main">
  <p188:cm id="{F60744CC-005A-4394-BA54-63575F635AED}" authorId="{F95EC961-2750-A76B-E5A3-DB69C02A45F2}" status="resolved" created="2025-02-12T05:14:02.858" complete="100000">
    <pc:sldMkLst xmlns:pc="http://schemas.microsoft.com/office/powerpoint/2013/main/command">
      <pc:docMk/>
      <pc:sldMk cId="3666166137" sldId="2812"/>
    </pc:sldMkLst>
    <p188:replyLst>
      <p188:reply id="{2AA31B98-481A-4A76-A514-735DA44B07F6}" authorId="{B5926669-1F91-1897-F531-466C691BE96D}" created="2025-02-13T04:12:00.915">
        <p188:txBody>
          <a:bodyPr/>
          <a:lstStyle/>
          <a:p>
            <a:r>
              <a:rPr lang="en-AU"/>
              <a:t>Done as part of slide 15 (value chain scoring)</a:t>
            </a:r>
          </a:p>
        </p188:txBody>
      </p188:reply>
    </p188:replyLst>
    <p188:txBody>
      <a:bodyPr/>
      <a:lstStyle/>
      <a:p>
        <a:r>
          <a:rPr lang="en-US"/>
          <a:t>would add in a small text box showing the ranking scale 1 - very poor to 5 xx (what the ranking scale used was) </a:t>
        </a:r>
      </a:p>
    </p188:txBody>
    <p188:extLst>
      <p:ext xmlns:p="http://schemas.openxmlformats.org/presentationml/2006/main" uri="{57CB4572-C831-44C2-8A1C-0ADB6CCDFE69}">
        <p223:reactions xmlns:p223="http://schemas.microsoft.com/office/powerpoint/2022/03/main">
          <p223:rxn type="👍">
            <p223:instance time="2025-02-13T00:53:44.261" authorId="{60789E18-CC36-1B37-A9B7-727A5EDA8510}"/>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3591FF-727F-4316-8A81-D6A24ACF4A2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4BC816E9-3A49-4C4F-BAB8-AC31CD935A8B}">
      <dgm:prSet custT="1"/>
      <dgm:spPr>
        <a:solidFill>
          <a:schemeClr val="accent1"/>
        </a:solidFill>
      </dgm:spPr>
      <dgm:t>
        <a:bodyPr/>
        <a:lstStyle/>
        <a:p>
          <a:pPr>
            <a:lnSpc>
              <a:spcPct val="100000"/>
            </a:lnSpc>
            <a:defRPr b="1"/>
          </a:pPr>
          <a:r>
            <a:rPr lang="en-AU" sz="1800" b="1"/>
            <a:t>Project 1</a:t>
          </a:r>
          <a:r>
            <a:rPr lang="en-AU" sz="1800"/>
            <a:t> – </a:t>
          </a:r>
          <a:r>
            <a:rPr lang="en-AU" sz="1800" b="0">
              <a:latin typeface="Arial" panose="020B0604020202020204" pitchFamily="34" charset="0"/>
            </a:rPr>
            <a:t>Flash flooding case studies to improve predictions and the communication of uncertainty</a:t>
          </a:r>
          <a:endParaRPr lang="en-US" sz="1800"/>
        </a:p>
      </dgm:t>
    </dgm:pt>
    <dgm:pt modelId="{C3CD3D50-0E71-494B-8294-C67F32FE2325}" type="parTrans" cxnId="{4EFF162F-76C4-4667-82E1-816204DC4D08}">
      <dgm:prSet/>
      <dgm:spPr/>
      <dgm:t>
        <a:bodyPr/>
        <a:lstStyle/>
        <a:p>
          <a:endParaRPr lang="en-US"/>
        </a:p>
      </dgm:t>
    </dgm:pt>
    <dgm:pt modelId="{49E54AA0-AAFA-4248-8081-E145041318F3}" type="sibTrans" cxnId="{4EFF162F-76C4-4667-82E1-816204DC4D08}">
      <dgm:prSet/>
      <dgm:spPr>
        <a:solidFill>
          <a:schemeClr val="accent1">
            <a:alpha val="90000"/>
          </a:schemeClr>
        </a:solidFill>
      </dgm:spPr>
      <dgm:t>
        <a:bodyPr/>
        <a:lstStyle/>
        <a:p>
          <a:endParaRPr lang="en-US"/>
        </a:p>
      </dgm:t>
    </dgm:pt>
    <dgm:pt modelId="{454728EA-AC87-466B-BF36-F33B0097723A}">
      <dgm:prSet custT="1"/>
      <dgm:spPr>
        <a:solidFill>
          <a:schemeClr val="accent1"/>
        </a:solidFill>
      </dgm:spPr>
      <dgm:t>
        <a:bodyPr/>
        <a:lstStyle/>
        <a:p>
          <a:pPr>
            <a:lnSpc>
              <a:spcPct val="100000"/>
            </a:lnSpc>
          </a:pPr>
          <a:r>
            <a:rPr lang="en-AU" sz="1400"/>
            <a:t>What works well in the current service? What doesn't?</a:t>
          </a:r>
          <a:endParaRPr lang="en-US" sz="1400"/>
        </a:p>
      </dgm:t>
    </dgm:pt>
    <dgm:pt modelId="{F26AA0E5-7531-4683-A9C1-09325A65D08B}" type="parTrans" cxnId="{849624E5-3410-4BF8-B2E5-E1F1CC57E004}">
      <dgm:prSet/>
      <dgm:spPr/>
      <dgm:t>
        <a:bodyPr/>
        <a:lstStyle/>
        <a:p>
          <a:endParaRPr lang="en-US"/>
        </a:p>
      </dgm:t>
    </dgm:pt>
    <dgm:pt modelId="{366505F1-A7FE-4E80-9E6D-A9AC218CFEF1}" type="sibTrans" cxnId="{849624E5-3410-4BF8-B2E5-E1F1CC57E004}">
      <dgm:prSet/>
      <dgm:spPr/>
      <dgm:t>
        <a:bodyPr/>
        <a:lstStyle/>
        <a:p>
          <a:endParaRPr lang="en-US"/>
        </a:p>
      </dgm:t>
    </dgm:pt>
    <dgm:pt modelId="{DC7850D2-8ADD-46BF-A76E-1644A1C20449}">
      <dgm:prSet custT="1"/>
      <dgm:spPr>
        <a:solidFill>
          <a:schemeClr val="accent1">
            <a:lumMod val="40000"/>
            <a:lumOff val="60000"/>
          </a:schemeClr>
        </a:solidFill>
      </dgm:spPr>
      <dgm:t>
        <a:bodyPr/>
        <a:lstStyle/>
        <a:p>
          <a:pPr>
            <a:lnSpc>
              <a:spcPct val="100000"/>
            </a:lnSpc>
            <a:defRPr b="1"/>
          </a:pPr>
          <a:r>
            <a:rPr lang="en-AU" sz="1800" b="1">
              <a:solidFill>
                <a:sysClr val="windowText" lastClr="000000"/>
              </a:solidFill>
            </a:rPr>
            <a:t>Project 2 </a:t>
          </a:r>
          <a:r>
            <a:rPr lang="en-AU" sz="1800">
              <a:solidFill>
                <a:sysClr val="windowText" lastClr="000000"/>
              </a:solidFill>
            </a:rPr>
            <a:t>– </a:t>
          </a:r>
          <a:r>
            <a:rPr lang="en-AU" sz="1800" b="0">
              <a:solidFill>
                <a:sysClr val="windowText" lastClr="000000"/>
              </a:solidFill>
            </a:rPr>
            <a:t>Developing an integrated predictive capability for extreme rainfall and inundation</a:t>
          </a:r>
          <a:endParaRPr lang="en-US" sz="2400" b="0">
            <a:solidFill>
              <a:sysClr val="windowText" lastClr="000000"/>
            </a:solidFill>
          </a:endParaRPr>
        </a:p>
      </dgm:t>
    </dgm:pt>
    <dgm:pt modelId="{03071A93-9B63-49E7-A76C-2A39D97A39B6}" type="parTrans" cxnId="{C6982C59-0472-46E3-8A5C-666CA6F9DF1D}">
      <dgm:prSet/>
      <dgm:spPr/>
      <dgm:t>
        <a:bodyPr/>
        <a:lstStyle/>
        <a:p>
          <a:endParaRPr lang="en-US"/>
        </a:p>
      </dgm:t>
    </dgm:pt>
    <dgm:pt modelId="{D2847B05-BB4E-47E9-8BAF-1D93E6331BF3}" type="sibTrans" cxnId="{C6982C59-0472-46E3-8A5C-666CA6F9DF1D}">
      <dgm:prSet/>
      <dgm:spPr>
        <a:solidFill>
          <a:schemeClr val="accent1">
            <a:alpha val="90000"/>
          </a:schemeClr>
        </a:solidFill>
      </dgm:spPr>
      <dgm:t>
        <a:bodyPr/>
        <a:lstStyle/>
        <a:p>
          <a:endParaRPr lang="en-US"/>
        </a:p>
      </dgm:t>
    </dgm:pt>
    <dgm:pt modelId="{11B025E6-980F-45DF-A0C7-856C91603468}">
      <dgm:prSet custT="1"/>
      <dgm:spPr>
        <a:solidFill>
          <a:schemeClr val="accent1">
            <a:lumMod val="60000"/>
            <a:lumOff val="40000"/>
          </a:schemeClr>
        </a:solidFill>
      </dgm:spPr>
      <dgm:t>
        <a:bodyPr/>
        <a:lstStyle/>
        <a:p>
          <a:pPr>
            <a:lnSpc>
              <a:spcPct val="100000"/>
            </a:lnSpc>
            <a:defRPr b="1"/>
          </a:pPr>
          <a:r>
            <a:rPr lang="en-AU" sz="1800" b="1"/>
            <a:t>Project 3</a:t>
          </a:r>
          <a:r>
            <a:rPr lang="en-AU" sz="1800"/>
            <a:t> – </a:t>
          </a:r>
          <a:r>
            <a:rPr lang="en-AU" sz="1800" b="0"/>
            <a:t>Long Range Flood Outlook for Strategic Preparedness</a:t>
          </a:r>
          <a:endParaRPr lang="en-US" sz="1400" b="0"/>
        </a:p>
      </dgm:t>
    </dgm:pt>
    <dgm:pt modelId="{420E16C0-A693-46A7-8B9A-037C5B518C62}" type="parTrans" cxnId="{FC3C9B16-5A48-422F-95DD-B645E8159E37}">
      <dgm:prSet/>
      <dgm:spPr/>
      <dgm:t>
        <a:bodyPr/>
        <a:lstStyle/>
        <a:p>
          <a:endParaRPr lang="en-US"/>
        </a:p>
      </dgm:t>
    </dgm:pt>
    <dgm:pt modelId="{9B65CBD1-E356-4610-8AEE-B97CF9B16D73}" type="sibTrans" cxnId="{FC3C9B16-5A48-422F-95DD-B645E8159E37}">
      <dgm:prSet/>
      <dgm:spPr/>
      <dgm:t>
        <a:bodyPr/>
        <a:lstStyle/>
        <a:p>
          <a:endParaRPr lang="en-US"/>
        </a:p>
      </dgm:t>
    </dgm:pt>
    <dgm:pt modelId="{4A76C903-24F7-4E8B-A680-3F4B16349171}">
      <dgm:prSet custT="1"/>
      <dgm:spPr>
        <a:solidFill>
          <a:schemeClr val="accent1">
            <a:lumMod val="60000"/>
            <a:lumOff val="40000"/>
          </a:schemeClr>
        </a:solidFill>
      </dgm:spPr>
      <dgm:t>
        <a:bodyPr/>
        <a:lstStyle/>
        <a:p>
          <a:pPr>
            <a:lnSpc>
              <a:spcPct val="100000"/>
            </a:lnSpc>
            <a:defRPr b="1"/>
          </a:pPr>
          <a:endParaRPr lang="en-US" sz="1400" b="0"/>
        </a:p>
      </dgm:t>
    </dgm:pt>
    <dgm:pt modelId="{3A2ECE04-4E91-45AD-A9A4-1DA42E84199E}" type="parTrans" cxnId="{396FF2D4-555C-4759-B384-5519D67B285C}">
      <dgm:prSet/>
      <dgm:spPr/>
      <dgm:t>
        <a:bodyPr/>
        <a:lstStyle/>
        <a:p>
          <a:endParaRPr lang="en-AU"/>
        </a:p>
      </dgm:t>
    </dgm:pt>
    <dgm:pt modelId="{142BB7FF-A3CC-4CE6-A6D0-3D26E1F72F95}" type="sibTrans" cxnId="{396FF2D4-555C-4759-B384-5519D67B285C}">
      <dgm:prSet/>
      <dgm:spPr/>
      <dgm:t>
        <a:bodyPr/>
        <a:lstStyle/>
        <a:p>
          <a:endParaRPr lang="en-AU"/>
        </a:p>
      </dgm:t>
    </dgm:pt>
    <dgm:pt modelId="{C94D5E93-FFFE-483E-AB54-B975965FA283}">
      <dgm:prSet custT="1"/>
      <dgm:spPr>
        <a:solidFill>
          <a:schemeClr val="accent1">
            <a:lumMod val="60000"/>
            <a:lumOff val="40000"/>
          </a:schemeClr>
        </a:solidFill>
      </dgm:spPr>
      <dgm:t>
        <a:bodyPr/>
        <a:lstStyle/>
        <a:p>
          <a:pPr>
            <a:lnSpc>
              <a:spcPct val="100000"/>
            </a:lnSpc>
            <a:defRPr b="1"/>
          </a:pPr>
          <a:r>
            <a:rPr lang="en-US" sz="1400" b="0"/>
            <a:t>How can we improve lead time?</a:t>
          </a:r>
        </a:p>
      </dgm:t>
    </dgm:pt>
    <dgm:pt modelId="{B9F9BFCE-A52D-42F0-9638-BCE89008AEBF}" type="parTrans" cxnId="{BD3813B4-8EB2-434B-92B6-2BBA3CB2BFA4}">
      <dgm:prSet/>
      <dgm:spPr/>
      <dgm:t>
        <a:bodyPr/>
        <a:lstStyle/>
        <a:p>
          <a:endParaRPr lang="en-AU"/>
        </a:p>
      </dgm:t>
    </dgm:pt>
    <dgm:pt modelId="{2BDA0AA5-519D-42B0-92D9-B42129C7481C}" type="sibTrans" cxnId="{BD3813B4-8EB2-434B-92B6-2BBA3CB2BFA4}">
      <dgm:prSet/>
      <dgm:spPr/>
      <dgm:t>
        <a:bodyPr/>
        <a:lstStyle/>
        <a:p>
          <a:endParaRPr lang="en-AU"/>
        </a:p>
      </dgm:t>
    </dgm:pt>
    <dgm:pt modelId="{21B669D8-289A-4D79-A72E-22F0B087F82A}">
      <dgm:prSet custT="1"/>
      <dgm:spPr>
        <a:solidFill>
          <a:schemeClr val="accent1">
            <a:lumMod val="40000"/>
            <a:lumOff val="60000"/>
          </a:schemeClr>
        </a:solidFill>
      </dgm:spPr>
      <dgm:t>
        <a:bodyPr/>
        <a:lstStyle/>
        <a:p>
          <a:pPr>
            <a:lnSpc>
              <a:spcPct val="100000"/>
            </a:lnSpc>
            <a:defRPr b="1"/>
          </a:pPr>
          <a:r>
            <a:rPr lang="en-AU" sz="1400" b="0">
              <a:solidFill>
                <a:sysClr val="windowText" lastClr="000000"/>
              </a:solidFill>
            </a:rPr>
            <a:t>How can we better use existing forecast information to improve predictions and communication?</a:t>
          </a:r>
          <a:endParaRPr lang="en-US" sz="2400" b="0">
            <a:solidFill>
              <a:sysClr val="windowText" lastClr="000000"/>
            </a:solidFill>
          </a:endParaRPr>
        </a:p>
      </dgm:t>
    </dgm:pt>
    <dgm:pt modelId="{5F25B070-924A-4770-9F0B-E41F4BF7F738}" type="parTrans" cxnId="{DBF31E5B-B3CF-4B38-ABE9-A2B19A295823}">
      <dgm:prSet/>
      <dgm:spPr/>
      <dgm:t>
        <a:bodyPr/>
        <a:lstStyle/>
        <a:p>
          <a:endParaRPr lang="en-AU"/>
        </a:p>
      </dgm:t>
    </dgm:pt>
    <dgm:pt modelId="{82935E30-1AA6-47D5-9CBE-4D06B5D79492}" type="sibTrans" cxnId="{DBF31E5B-B3CF-4B38-ABE9-A2B19A295823}">
      <dgm:prSet/>
      <dgm:spPr/>
      <dgm:t>
        <a:bodyPr/>
        <a:lstStyle/>
        <a:p>
          <a:endParaRPr lang="en-AU"/>
        </a:p>
      </dgm:t>
    </dgm:pt>
    <dgm:pt modelId="{6EDCA505-3D9D-4542-80E4-0D6372CAB46B}" type="pres">
      <dgm:prSet presAssocID="{023591FF-727F-4316-8A81-D6A24ACF4A23}" presName="outerComposite" presStyleCnt="0">
        <dgm:presLayoutVars>
          <dgm:chMax val="5"/>
          <dgm:dir/>
          <dgm:resizeHandles val="exact"/>
        </dgm:presLayoutVars>
      </dgm:prSet>
      <dgm:spPr/>
    </dgm:pt>
    <dgm:pt modelId="{6C9B0C7C-D750-4750-893D-460A5078ED03}" type="pres">
      <dgm:prSet presAssocID="{023591FF-727F-4316-8A81-D6A24ACF4A23}" presName="dummyMaxCanvas" presStyleCnt="0">
        <dgm:presLayoutVars/>
      </dgm:prSet>
      <dgm:spPr/>
    </dgm:pt>
    <dgm:pt modelId="{B6DC700D-CC18-4FF6-A7A8-93A84C7AAF8A}" type="pres">
      <dgm:prSet presAssocID="{023591FF-727F-4316-8A81-D6A24ACF4A23}" presName="ThreeNodes_1" presStyleLbl="node1" presStyleIdx="0" presStyleCnt="3">
        <dgm:presLayoutVars>
          <dgm:bulletEnabled val="1"/>
        </dgm:presLayoutVars>
      </dgm:prSet>
      <dgm:spPr/>
    </dgm:pt>
    <dgm:pt modelId="{6E47CD03-BD9C-475A-8A0B-8E4F0B3330F6}" type="pres">
      <dgm:prSet presAssocID="{023591FF-727F-4316-8A81-D6A24ACF4A23}" presName="ThreeNodes_2" presStyleLbl="node1" presStyleIdx="1" presStyleCnt="3">
        <dgm:presLayoutVars>
          <dgm:bulletEnabled val="1"/>
        </dgm:presLayoutVars>
      </dgm:prSet>
      <dgm:spPr/>
    </dgm:pt>
    <dgm:pt modelId="{A4243E83-53CB-4C84-8EAD-95DB1479E58E}" type="pres">
      <dgm:prSet presAssocID="{023591FF-727F-4316-8A81-D6A24ACF4A23}" presName="ThreeNodes_3" presStyleLbl="node1" presStyleIdx="2" presStyleCnt="3">
        <dgm:presLayoutVars>
          <dgm:bulletEnabled val="1"/>
        </dgm:presLayoutVars>
      </dgm:prSet>
      <dgm:spPr/>
    </dgm:pt>
    <dgm:pt modelId="{2EFD442B-6EAD-42A7-BC55-E2D967FD5201}" type="pres">
      <dgm:prSet presAssocID="{023591FF-727F-4316-8A81-D6A24ACF4A23}" presName="ThreeConn_1-2" presStyleLbl="fgAccFollowNode1" presStyleIdx="0" presStyleCnt="2">
        <dgm:presLayoutVars>
          <dgm:bulletEnabled val="1"/>
        </dgm:presLayoutVars>
      </dgm:prSet>
      <dgm:spPr/>
    </dgm:pt>
    <dgm:pt modelId="{72F7DC26-3824-403D-AAA0-F0C5B733E7E0}" type="pres">
      <dgm:prSet presAssocID="{023591FF-727F-4316-8A81-D6A24ACF4A23}" presName="ThreeConn_2-3" presStyleLbl="fgAccFollowNode1" presStyleIdx="1" presStyleCnt="2">
        <dgm:presLayoutVars>
          <dgm:bulletEnabled val="1"/>
        </dgm:presLayoutVars>
      </dgm:prSet>
      <dgm:spPr/>
    </dgm:pt>
    <dgm:pt modelId="{A4CE8D38-B420-4F5F-9F90-DDB54752E49E}" type="pres">
      <dgm:prSet presAssocID="{023591FF-727F-4316-8A81-D6A24ACF4A23}" presName="ThreeNodes_1_text" presStyleLbl="node1" presStyleIdx="2" presStyleCnt="3">
        <dgm:presLayoutVars>
          <dgm:bulletEnabled val="1"/>
        </dgm:presLayoutVars>
      </dgm:prSet>
      <dgm:spPr/>
    </dgm:pt>
    <dgm:pt modelId="{4DE17A96-3CC9-499B-9D6B-3FD4FAD86AF8}" type="pres">
      <dgm:prSet presAssocID="{023591FF-727F-4316-8A81-D6A24ACF4A23}" presName="ThreeNodes_2_text" presStyleLbl="node1" presStyleIdx="2" presStyleCnt="3">
        <dgm:presLayoutVars>
          <dgm:bulletEnabled val="1"/>
        </dgm:presLayoutVars>
      </dgm:prSet>
      <dgm:spPr/>
    </dgm:pt>
    <dgm:pt modelId="{95E9E726-3187-4CC6-AC1B-D261814F1B93}" type="pres">
      <dgm:prSet presAssocID="{023591FF-727F-4316-8A81-D6A24ACF4A23}" presName="ThreeNodes_3_text" presStyleLbl="node1" presStyleIdx="2" presStyleCnt="3">
        <dgm:presLayoutVars>
          <dgm:bulletEnabled val="1"/>
        </dgm:presLayoutVars>
      </dgm:prSet>
      <dgm:spPr/>
    </dgm:pt>
  </dgm:ptLst>
  <dgm:cxnLst>
    <dgm:cxn modelId="{5CE2BC0E-DBDF-4484-AFD1-F34684778608}" type="presOf" srcId="{DC7850D2-8ADD-46BF-A76E-1644A1C20449}" destId="{4DE17A96-3CC9-499B-9D6B-3FD4FAD86AF8}" srcOrd="1" destOrd="0" presId="urn:microsoft.com/office/officeart/2005/8/layout/vProcess5"/>
    <dgm:cxn modelId="{FC3C9B16-5A48-422F-95DD-B645E8159E37}" srcId="{023591FF-727F-4316-8A81-D6A24ACF4A23}" destId="{11B025E6-980F-45DF-A0C7-856C91603468}" srcOrd="2" destOrd="0" parTransId="{420E16C0-A693-46A7-8B9A-037C5B518C62}" sibTransId="{9B65CBD1-E356-4610-8AEE-B97CF9B16D73}"/>
    <dgm:cxn modelId="{841D8B20-7895-4F31-A0DE-DCE1A3D8462C}" type="presOf" srcId="{21B669D8-289A-4D79-A72E-22F0B087F82A}" destId="{4DE17A96-3CC9-499B-9D6B-3FD4FAD86AF8}" srcOrd="1" destOrd="1" presId="urn:microsoft.com/office/officeart/2005/8/layout/vProcess5"/>
    <dgm:cxn modelId="{59160A24-7D77-4039-A100-F75C62301E9A}" type="presOf" srcId="{023591FF-727F-4316-8A81-D6A24ACF4A23}" destId="{6EDCA505-3D9D-4542-80E4-0D6372CAB46B}" srcOrd="0" destOrd="0" presId="urn:microsoft.com/office/officeart/2005/8/layout/vProcess5"/>
    <dgm:cxn modelId="{F44CBA24-FD9A-4E42-B425-F4E36F8A8C36}" type="presOf" srcId="{4BC816E9-3A49-4C4F-BAB8-AC31CD935A8B}" destId="{A4CE8D38-B420-4F5F-9F90-DDB54752E49E}" srcOrd="1" destOrd="0" presId="urn:microsoft.com/office/officeart/2005/8/layout/vProcess5"/>
    <dgm:cxn modelId="{4EFF162F-76C4-4667-82E1-816204DC4D08}" srcId="{023591FF-727F-4316-8A81-D6A24ACF4A23}" destId="{4BC816E9-3A49-4C4F-BAB8-AC31CD935A8B}" srcOrd="0" destOrd="0" parTransId="{C3CD3D50-0E71-494B-8294-C67F32FE2325}" sibTransId="{49E54AA0-AAFA-4248-8081-E145041318F3}"/>
    <dgm:cxn modelId="{DBF31E5B-B3CF-4B38-ABE9-A2B19A295823}" srcId="{DC7850D2-8ADD-46BF-A76E-1644A1C20449}" destId="{21B669D8-289A-4D79-A72E-22F0B087F82A}" srcOrd="0" destOrd="0" parTransId="{5F25B070-924A-4770-9F0B-E41F4BF7F738}" sibTransId="{82935E30-1AA6-47D5-9CBE-4D06B5D79492}"/>
    <dgm:cxn modelId="{AA06F55D-05B4-46AB-B967-1B4D508315EE}" type="presOf" srcId="{D2847B05-BB4E-47E9-8BAF-1D93E6331BF3}" destId="{72F7DC26-3824-403D-AAA0-F0C5B733E7E0}" srcOrd="0" destOrd="0" presId="urn:microsoft.com/office/officeart/2005/8/layout/vProcess5"/>
    <dgm:cxn modelId="{49BD265F-6C9D-4E58-A1F5-B0DB36561162}" type="presOf" srcId="{4A76C903-24F7-4E8B-A680-3F4B16349171}" destId="{95E9E726-3187-4CC6-AC1B-D261814F1B93}" srcOrd="1" destOrd="2" presId="urn:microsoft.com/office/officeart/2005/8/layout/vProcess5"/>
    <dgm:cxn modelId="{0B7F0A65-73BC-4C40-8455-24A8703920F8}" type="presOf" srcId="{C94D5E93-FFFE-483E-AB54-B975965FA283}" destId="{95E9E726-3187-4CC6-AC1B-D261814F1B93}" srcOrd="1" destOrd="1" presId="urn:microsoft.com/office/officeart/2005/8/layout/vProcess5"/>
    <dgm:cxn modelId="{4D4A2773-D8A4-4862-89B2-E8B459D2DF7B}" type="presOf" srcId="{454728EA-AC87-466B-BF36-F33B0097723A}" destId="{B6DC700D-CC18-4FF6-A7A8-93A84C7AAF8A}" srcOrd="0" destOrd="1" presId="urn:microsoft.com/office/officeart/2005/8/layout/vProcess5"/>
    <dgm:cxn modelId="{DA76CF73-E440-4242-A7D2-980336D9135D}" type="presOf" srcId="{49E54AA0-AAFA-4248-8081-E145041318F3}" destId="{2EFD442B-6EAD-42A7-BC55-E2D967FD5201}" srcOrd="0" destOrd="0" presId="urn:microsoft.com/office/officeart/2005/8/layout/vProcess5"/>
    <dgm:cxn modelId="{A8173E74-A298-4909-8F94-1E0F4FF0BA24}" type="presOf" srcId="{21B669D8-289A-4D79-A72E-22F0B087F82A}" destId="{6E47CD03-BD9C-475A-8A0B-8E4F0B3330F6}" srcOrd="0" destOrd="1" presId="urn:microsoft.com/office/officeart/2005/8/layout/vProcess5"/>
    <dgm:cxn modelId="{C6982C59-0472-46E3-8A5C-666CA6F9DF1D}" srcId="{023591FF-727F-4316-8A81-D6A24ACF4A23}" destId="{DC7850D2-8ADD-46BF-A76E-1644A1C20449}" srcOrd="1" destOrd="0" parTransId="{03071A93-9B63-49E7-A76C-2A39D97A39B6}" sibTransId="{D2847B05-BB4E-47E9-8BAF-1D93E6331BF3}"/>
    <dgm:cxn modelId="{BB20EEA3-913C-42E1-B317-957DB3281057}" type="presOf" srcId="{4BC816E9-3A49-4C4F-BAB8-AC31CD935A8B}" destId="{B6DC700D-CC18-4FF6-A7A8-93A84C7AAF8A}" srcOrd="0" destOrd="0" presId="urn:microsoft.com/office/officeart/2005/8/layout/vProcess5"/>
    <dgm:cxn modelId="{6DF747A9-B600-4BAF-9AE2-CC4DE6FBDAB8}" type="presOf" srcId="{DC7850D2-8ADD-46BF-A76E-1644A1C20449}" destId="{6E47CD03-BD9C-475A-8A0B-8E4F0B3330F6}" srcOrd="0" destOrd="0" presId="urn:microsoft.com/office/officeart/2005/8/layout/vProcess5"/>
    <dgm:cxn modelId="{717426AF-7DD1-4C81-B0A6-CAD2DB615401}" type="presOf" srcId="{11B025E6-980F-45DF-A0C7-856C91603468}" destId="{95E9E726-3187-4CC6-AC1B-D261814F1B93}" srcOrd="1" destOrd="0" presId="urn:microsoft.com/office/officeart/2005/8/layout/vProcess5"/>
    <dgm:cxn modelId="{F7D2BAAF-D42F-46C9-A93C-5CE36A9C043E}" type="presOf" srcId="{11B025E6-980F-45DF-A0C7-856C91603468}" destId="{A4243E83-53CB-4C84-8EAD-95DB1479E58E}" srcOrd="0" destOrd="0" presId="urn:microsoft.com/office/officeart/2005/8/layout/vProcess5"/>
    <dgm:cxn modelId="{BD3813B4-8EB2-434B-92B6-2BBA3CB2BFA4}" srcId="{11B025E6-980F-45DF-A0C7-856C91603468}" destId="{C94D5E93-FFFE-483E-AB54-B975965FA283}" srcOrd="0" destOrd="0" parTransId="{B9F9BFCE-A52D-42F0-9638-BCE89008AEBF}" sibTransId="{2BDA0AA5-519D-42B0-92D9-B42129C7481C}"/>
    <dgm:cxn modelId="{A5239FB4-E416-42FC-84F2-45EB891DB687}" type="presOf" srcId="{4A76C903-24F7-4E8B-A680-3F4B16349171}" destId="{A4243E83-53CB-4C84-8EAD-95DB1479E58E}" srcOrd="0" destOrd="2" presId="urn:microsoft.com/office/officeart/2005/8/layout/vProcess5"/>
    <dgm:cxn modelId="{B77688D1-6F94-4DFB-A7E7-039772208F9B}" type="presOf" srcId="{C94D5E93-FFFE-483E-AB54-B975965FA283}" destId="{A4243E83-53CB-4C84-8EAD-95DB1479E58E}" srcOrd="0" destOrd="1" presId="urn:microsoft.com/office/officeart/2005/8/layout/vProcess5"/>
    <dgm:cxn modelId="{396FF2D4-555C-4759-B384-5519D67B285C}" srcId="{11B025E6-980F-45DF-A0C7-856C91603468}" destId="{4A76C903-24F7-4E8B-A680-3F4B16349171}" srcOrd="1" destOrd="0" parTransId="{3A2ECE04-4E91-45AD-A9A4-1DA42E84199E}" sibTransId="{142BB7FF-A3CC-4CE6-A6D0-3D26E1F72F95}"/>
    <dgm:cxn modelId="{849624E5-3410-4BF8-B2E5-E1F1CC57E004}" srcId="{4BC816E9-3A49-4C4F-BAB8-AC31CD935A8B}" destId="{454728EA-AC87-466B-BF36-F33B0097723A}" srcOrd="0" destOrd="0" parTransId="{F26AA0E5-7531-4683-A9C1-09325A65D08B}" sibTransId="{366505F1-A7FE-4E80-9E6D-A9AC218CFEF1}"/>
    <dgm:cxn modelId="{0B6D9DFA-AD2C-4304-AFBA-616996CB715F}" type="presOf" srcId="{454728EA-AC87-466B-BF36-F33B0097723A}" destId="{A4CE8D38-B420-4F5F-9F90-DDB54752E49E}" srcOrd="1" destOrd="1" presId="urn:microsoft.com/office/officeart/2005/8/layout/vProcess5"/>
    <dgm:cxn modelId="{C1A5D9E6-88AC-484F-AC2A-E71B41ED8686}" type="presParOf" srcId="{6EDCA505-3D9D-4542-80E4-0D6372CAB46B}" destId="{6C9B0C7C-D750-4750-893D-460A5078ED03}" srcOrd="0" destOrd="0" presId="urn:microsoft.com/office/officeart/2005/8/layout/vProcess5"/>
    <dgm:cxn modelId="{58FAE896-512A-4FA9-A655-DE40BC6B3FFB}" type="presParOf" srcId="{6EDCA505-3D9D-4542-80E4-0D6372CAB46B}" destId="{B6DC700D-CC18-4FF6-A7A8-93A84C7AAF8A}" srcOrd="1" destOrd="0" presId="urn:microsoft.com/office/officeart/2005/8/layout/vProcess5"/>
    <dgm:cxn modelId="{DD35A671-5CF1-4841-BE99-272405B8A90A}" type="presParOf" srcId="{6EDCA505-3D9D-4542-80E4-0D6372CAB46B}" destId="{6E47CD03-BD9C-475A-8A0B-8E4F0B3330F6}" srcOrd="2" destOrd="0" presId="urn:microsoft.com/office/officeart/2005/8/layout/vProcess5"/>
    <dgm:cxn modelId="{E2F6C8E8-AFD3-483A-BC9D-8915529683E3}" type="presParOf" srcId="{6EDCA505-3D9D-4542-80E4-0D6372CAB46B}" destId="{A4243E83-53CB-4C84-8EAD-95DB1479E58E}" srcOrd="3" destOrd="0" presId="urn:microsoft.com/office/officeart/2005/8/layout/vProcess5"/>
    <dgm:cxn modelId="{9E11009A-0A21-41A0-92F1-726EF01FBC9D}" type="presParOf" srcId="{6EDCA505-3D9D-4542-80E4-0D6372CAB46B}" destId="{2EFD442B-6EAD-42A7-BC55-E2D967FD5201}" srcOrd="4" destOrd="0" presId="urn:microsoft.com/office/officeart/2005/8/layout/vProcess5"/>
    <dgm:cxn modelId="{6F835082-7421-454D-87C6-6D8AC1DC0490}" type="presParOf" srcId="{6EDCA505-3D9D-4542-80E4-0D6372CAB46B}" destId="{72F7DC26-3824-403D-AAA0-F0C5B733E7E0}" srcOrd="5" destOrd="0" presId="urn:microsoft.com/office/officeart/2005/8/layout/vProcess5"/>
    <dgm:cxn modelId="{A6875F9D-4027-482A-90EC-694CC5DCD57A}" type="presParOf" srcId="{6EDCA505-3D9D-4542-80E4-0D6372CAB46B}" destId="{A4CE8D38-B420-4F5F-9F90-DDB54752E49E}" srcOrd="6" destOrd="0" presId="urn:microsoft.com/office/officeart/2005/8/layout/vProcess5"/>
    <dgm:cxn modelId="{BE9CFC23-1622-454D-81E9-926299A887FE}" type="presParOf" srcId="{6EDCA505-3D9D-4542-80E4-0D6372CAB46B}" destId="{4DE17A96-3CC9-499B-9D6B-3FD4FAD86AF8}" srcOrd="7" destOrd="0" presId="urn:microsoft.com/office/officeart/2005/8/layout/vProcess5"/>
    <dgm:cxn modelId="{B06647BB-21DF-4FFB-838C-C28C8F493776}" type="presParOf" srcId="{6EDCA505-3D9D-4542-80E4-0D6372CAB46B}" destId="{95E9E726-3187-4CC6-AC1B-D261814F1B9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7BD84-D3B8-4F72-9083-5A7F7FF6DE92}" type="doc">
      <dgm:prSet loTypeId="urn:microsoft.com/office/officeart/2005/8/layout/hProcess9" loCatId="process" qsTypeId="urn:microsoft.com/office/officeart/2005/8/quickstyle/simple1" qsCatId="simple" csTypeId="urn:microsoft.com/office/officeart/2005/8/colors/accent1_2" csCatId="accent1" phldr="1"/>
      <dgm:spPr/>
    </dgm:pt>
    <dgm:pt modelId="{C5C05785-CF91-46DC-AF9A-2C7EC0A20321}">
      <dgm:prSet phldrT="[Text]"/>
      <dgm:spPr/>
      <dgm:t>
        <a:bodyPr/>
        <a:lstStyle/>
        <a:p>
          <a:r>
            <a:rPr lang="en-AU"/>
            <a:t>Nomination of case studies</a:t>
          </a:r>
        </a:p>
      </dgm:t>
    </dgm:pt>
    <dgm:pt modelId="{BD2490A8-B157-43FA-9BC0-AA4CD636665F}" type="parTrans" cxnId="{9BA2D84B-1267-4D54-982B-2EC56CFDA184}">
      <dgm:prSet/>
      <dgm:spPr/>
      <dgm:t>
        <a:bodyPr/>
        <a:lstStyle/>
        <a:p>
          <a:endParaRPr lang="en-AU"/>
        </a:p>
      </dgm:t>
    </dgm:pt>
    <dgm:pt modelId="{ED9E3811-6E9A-4050-B4B0-1164766A3DB5}" type="sibTrans" cxnId="{9BA2D84B-1267-4D54-982B-2EC56CFDA184}">
      <dgm:prSet/>
      <dgm:spPr/>
      <dgm:t>
        <a:bodyPr/>
        <a:lstStyle/>
        <a:p>
          <a:endParaRPr lang="en-AU"/>
        </a:p>
      </dgm:t>
    </dgm:pt>
    <dgm:pt modelId="{5273FDA0-7797-438E-9537-2518788F74C4}">
      <dgm:prSet phldrT="[Text]"/>
      <dgm:spPr/>
      <dgm:t>
        <a:bodyPr/>
        <a:lstStyle/>
        <a:p>
          <a:r>
            <a:rPr lang="en-AU"/>
            <a:t>Desktop review and analysis</a:t>
          </a:r>
        </a:p>
      </dgm:t>
    </dgm:pt>
    <dgm:pt modelId="{D10DFE09-AEDC-4EFC-BF88-0884ED2AF9BC}" type="parTrans" cxnId="{6BD466D3-ABCB-4DF0-A762-35852D628E96}">
      <dgm:prSet/>
      <dgm:spPr/>
      <dgm:t>
        <a:bodyPr/>
        <a:lstStyle/>
        <a:p>
          <a:endParaRPr lang="en-AU"/>
        </a:p>
      </dgm:t>
    </dgm:pt>
    <dgm:pt modelId="{012C0C1F-D8CD-431C-BA1B-EC5CCE244FB5}" type="sibTrans" cxnId="{6BD466D3-ABCB-4DF0-A762-35852D628E96}">
      <dgm:prSet/>
      <dgm:spPr/>
      <dgm:t>
        <a:bodyPr/>
        <a:lstStyle/>
        <a:p>
          <a:endParaRPr lang="en-AU"/>
        </a:p>
      </dgm:t>
    </dgm:pt>
    <dgm:pt modelId="{B46DBB1A-9E08-4884-BCE5-FB3349E7AA09}">
      <dgm:prSet phldrT="[Text]"/>
      <dgm:spPr/>
      <dgm:t>
        <a:bodyPr/>
        <a:lstStyle/>
        <a:p>
          <a:r>
            <a:rPr lang="en-AU"/>
            <a:t>1:1 interviews with key players</a:t>
          </a:r>
        </a:p>
      </dgm:t>
    </dgm:pt>
    <dgm:pt modelId="{EBC0EF40-A4F7-41A5-BF7E-0924CDD67D45}" type="parTrans" cxnId="{E8EA499E-0BD8-4DDC-81D7-9B88B0BE1B11}">
      <dgm:prSet/>
      <dgm:spPr/>
      <dgm:t>
        <a:bodyPr/>
        <a:lstStyle/>
        <a:p>
          <a:endParaRPr lang="en-AU"/>
        </a:p>
      </dgm:t>
    </dgm:pt>
    <dgm:pt modelId="{C05D6D11-E5EA-48AD-9CC1-10A97BE8AC4F}" type="sibTrans" cxnId="{E8EA499E-0BD8-4DDC-81D7-9B88B0BE1B11}">
      <dgm:prSet/>
      <dgm:spPr/>
      <dgm:t>
        <a:bodyPr/>
        <a:lstStyle/>
        <a:p>
          <a:endParaRPr lang="en-AU"/>
        </a:p>
      </dgm:t>
    </dgm:pt>
    <dgm:pt modelId="{561C6DDA-2CC5-4015-B2DC-D9CF9856FE70}">
      <dgm:prSet phldrT="[Text]"/>
      <dgm:spPr/>
      <dgm:t>
        <a:bodyPr/>
        <a:lstStyle/>
        <a:p>
          <a:r>
            <a:rPr lang="en-AU"/>
            <a:t>Workshops to discuss and refine</a:t>
          </a:r>
        </a:p>
      </dgm:t>
    </dgm:pt>
    <dgm:pt modelId="{996669B5-0BDB-4735-9F89-2F2C3DD9A176}" type="parTrans" cxnId="{C6AEFCF4-A7C4-4B7D-B15D-1A7371D66D22}">
      <dgm:prSet/>
      <dgm:spPr/>
      <dgm:t>
        <a:bodyPr/>
        <a:lstStyle/>
        <a:p>
          <a:endParaRPr lang="en-AU"/>
        </a:p>
      </dgm:t>
    </dgm:pt>
    <dgm:pt modelId="{A6E50B99-6A63-4926-B009-10D74383C223}" type="sibTrans" cxnId="{C6AEFCF4-A7C4-4B7D-B15D-1A7371D66D22}">
      <dgm:prSet/>
      <dgm:spPr/>
      <dgm:t>
        <a:bodyPr/>
        <a:lstStyle/>
        <a:p>
          <a:endParaRPr lang="en-AU"/>
        </a:p>
      </dgm:t>
    </dgm:pt>
    <dgm:pt modelId="{0551BABC-880D-48BF-B380-CB9DCE2F0985}">
      <dgm:prSet phldrT="[Text]"/>
      <dgm:spPr/>
      <dgm:t>
        <a:bodyPr/>
        <a:lstStyle/>
        <a:p>
          <a:r>
            <a:rPr lang="en-AU"/>
            <a:t>Cross-case study comparison</a:t>
          </a:r>
        </a:p>
      </dgm:t>
    </dgm:pt>
    <dgm:pt modelId="{623C90C6-9BDD-46BE-BB02-10BB15C4B90F}" type="parTrans" cxnId="{4F2D6A8B-BCB3-4420-9285-BC032E2CE37E}">
      <dgm:prSet/>
      <dgm:spPr/>
      <dgm:t>
        <a:bodyPr/>
        <a:lstStyle/>
        <a:p>
          <a:endParaRPr lang="en-AU"/>
        </a:p>
      </dgm:t>
    </dgm:pt>
    <dgm:pt modelId="{1AF4979F-78F5-4177-86E6-8C5D08AFCDF5}" type="sibTrans" cxnId="{4F2D6A8B-BCB3-4420-9285-BC032E2CE37E}">
      <dgm:prSet/>
      <dgm:spPr/>
      <dgm:t>
        <a:bodyPr/>
        <a:lstStyle/>
        <a:p>
          <a:endParaRPr lang="en-AU"/>
        </a:p>
      </dgm:t>
    </dgm:pt>
    <dgm:pt modelId="{3A5731CA-79A5-4A3F-BC2F-8A9B43A28202}" type="pres">
      <dgm:prSet presAssocID="{C157BD84-D3B8-4F72-9083-5A7F7FF6DE92}" presName="CompostProcess" presStyleCnt="0">
        <dgm:presLayoutVars>
          <dgm:dir/>
          <dgm:resizeHandles val="exact"/>
        </dgm:presLayoutVars>
      </dgm:prSet>
      <dgm:spPr/>
    </dgm:pt>
    <dgm:pt modelId="{E3975E51-A674-4AC0-8669-DB8052784CDE}" type="pres">
      <dgm:prSet presAssocID="{C157BD84-D3B8-4F72-9083-5A7F7FF6DE92}" presName="arrow" presStyleLbl="bgShp" presStyleIdx="0" presStyleCnt="1"/>
      <dgm:spPr/>
    </dgm:pt>
    <dgm:pt modelId="{CE9488EA-8DD7-402F-B3F4-5973D59A75E5}" type="pres">
      <dgm:prSet presAssocID="{C157BD84-D3B8-4F72-9083-5A7F7FF6DE92}" presName="linearProcess" presStyleCnt="0"/>
      <dgm:spPr/>
    </dgm:pt>
    <dgm:pt modelId="{5B8B8E74-2402-40C5-93F2-804D82686947}" type="pres">
      <dgm:prSet presAssocID="{C5C05785-CF91-46DC-AF9A-2C7EC0A20321}" presName="textNode" presStyleLbl="node1" presStyleIdx="0" presStyleCnt="5">
        <dgm:presLayoutVars>
          <dgm:bulletEnabled val="1"/>
        </dgm:presLayoutVars>
      </dgm:prSet>
      <dgm:spPr/>
    </dgm:pt>
    <dgm:pt modelId="{F79BFC34-C9F1-4901-973F-E6AE2880FEDF}" type="pres">
      <dgm:prSet presAssocID="{ED9E3811-6E9A-4050-B4B0-1164766A3DB5}" presName="sibTrans" presStyleCnt="0"/>
      <dgm:spPr/>
    </dgm:pt>
    <dgm:pt modelId="{9F48CA51-3F6B-42A5-AE40-9A55293AC0D5}" type="pres">
      <dgm:prSet presAssocID="{5273FDA0-7797-438E-9537-2518788F74C4}" presName="textNode" presStyleLbl="node1" presStyleIdx="1" presStyleCnt="5">
        <dgm:presLayoutVars>
          <dgm:bulletEnabled val="1"/>
        </dgm:presLayoutVars>
      </dgm:prSet>
      <dgm:spPr/>
    </dgm:pt>
    <dgm:pt modelId="{0153085F-9840-47C4-8B70-E060D8FE11DB}" type="pres">
      <dgm:prSet presAssocID="{012C0C1F-D8CD-431C-BA1B-EC5CCE244FB5}" presName="sibTrans" presStyleCnt="0"/>
      <dgm:spPr/>
    </dgm:pt>
    <dgm:pt modelId="{8BA89230-8807-4DB6-82DC-443C3C77FC9C}" type="pres">
      <dgm:prSet presAssocID="{B46DBB1A-9E08-4884-BCE5-FB3349E7AA09}" presName="textNode" presStyleLbl="node1" presStyleIdx="2" presStyleCnt="5">
        <dgm:presLayoutVars>
          <dgm:bulletEnabled val="1"/>
        </dgm:presLayoutVars>
      </dgm:prSet>
      <dgm:spPr/>
    </dgm:pt>
    <dgm:pt modelId="{34122F48-143A-4B54-99D2-B12476E91BF0}" type="pres">
      <dgm:prSet presAssocID="{C05D6D11-E5EA-48AD-9CC1-10A97BE8AC4F}" presName="sibTrans" presStyleCnt="0"/>
      <dgm:spPr/>
    </dgm:pt>
    <dgm:pt modelId="{19C772A2-CB6F-45DA-9D66-C2DE3C32AC49}" type="pres">
      <dgm:prSet presAssocID="{561C6DDA-2CC5-4015-B2DC-D9CF9856FE70}" presName="textNode" presStyleLbl="node1" presStyleIdx="3" presStyleCnt="5">
        <dgm:presLayoutVars>
          <dgm:bulletEnabled val="1"/>
        </dgm:presLayoutVars>
      </dgm:prSet>
      <dgm:spPr/>
    </dgm:pt>
    <dgm:pt modelId="{528E4596-A553-4E46-88A4-4D1CD5484660}" type="pres">
      <dgm:prSet presAssocID="{A6E50B99-6A63-4926-B009-10D74383C223}" presName="sibTrans" presStyleCnt="0"/>
      <dgm:spPr/>
    </dgm:pt>
    <dgm:pt modelId="{97465B3A-D9A3-42E0-9031-2AA36A296E43}" type="pres">
      <dgm:prSet presAssocID="{0551BABC-880D-48BF-B380-CB9DCE2F0985}" presName="textNode" presStyleLbl="node1" presStyleIdx="4" presStyleCnt="5">
        <dgm:presLayoutVars>
          <dgm:bulletEnabled val="1"/>
        </dgm:presLayoutVars>
      </dgm:prSet>
      <dgm:spPr/>
    </dgm:pt>
  </dgm:ptLst>
  <dgm:cxnLst>
    <dgm:cxn modelId="{A364C811-FD79-443E-8655-CEC6D00ED931}" type="presOf" srcId="{B46DBB1A-9E08-4884-BCE5-FB3349E7AA09}" destId="{8BA89230-8807-4DB6-82DC-443C3C77FC9C}" srcOrd="0" destOrd="0" presId="urn:microsoft.com/office/officeart/2005/8/layout/hProcess9"/>
    <dgm:cxn modelId="{171E9448-BF36-478F-8B73-5A4727431ADC}" type="presOf" srcId="{5273FDA0-7797-438E-9537-2518788F74C4}" destId="{9F48CA51-3F6B-42A5-AE40-9A55293AC0D5}" srcOrd="0" destOrd="0" presId="urn:microsoft.com/office/officeart/2005/8/layout/hProcess9"/>
    <dgm:cxn modelId="{9BA2D84B-1267-4D54-982B-2EC56CFDA184}" srcId="{C157BD84-D3B8-4F72-9083-5A7F7FF6DE92}" destId="{C5C05785-CF91-46DC-AF9A-2C7EC0A20321}" srcOrd="0" destOrd="0" parTransId="{BD2490A8-B157-43FA-9BC0-AA4CD636665F}" sibTransId="{ED9E3811-6E9A-4050-B4B0-1164766A3DB5}"/>
    <dgm:cxn modelId="{55C4606C-4D46-4870-A053-EFE2054D946A}" type="presOf" srcId="{C157BD84-D3B8-4F72-9083-5A7F7FF6DE92}" destId="{3A5731CA-79A5-4A3F-BC2F-8A9B43A28202}" srcOrd="0" destOrd="0" presId="urn:microsoft.com/office/officeart/2005/8/layout/hProcess9"/>
    <dgm:cxn modelId="{4F2D6A8B-BCB3-4420-9285-BC032E2CE37E}" srcId="{C157BD84-D3B8-4F72-9083-5A7F7FF6DE92}" destId="{0551BABC-880D-48BF-B380-CB9DCE2F0985}" srcOrd="4" destOrd="0" parTransId="{623C90C6-9BDD-46BE-BB02-10BB15C4B90F}" sibTransId="{1AF4979F-78F5-4177-86E6-8C5D08AFCDF5}"/>
    <dgm:cxn modelId="{E8EA499E-0BD8-4DDC-81D7-9B88B0BE1B11}" srcId="{C157BD84-D3B8-4F72-9083-5A7F7FF6DE92}" destId="{B46DBB1A-9E08-4884-BCE5-FB3349E7AA09}" srcOrd="2" destOrd="0" parTransId="{EBC0EF40-A4F7-41A5-BF7E-0924CDD67D45}" sibTransId="{C05D6D11-E5EA-48AD-9CC1-10A97BE8AC4F}"/>
    <dgm:cxn modelId="{45CD98A2-47D3-4C10-9A1E-A55563DD0C9E}" type="presOf" srcId="{0551BABC-880D-48BF-B380-CB9DCE2F0985}" destId="{97465B3A-D9A3-42E0-9031-2AA36A296E43}" srcOrd="0" destOrd="0" presId="urn:microsoft.com/office/officeart/2005/8/layout/hProcess9"/>
    <dgm:cxn modelId="{A71C75CB-8512-4463-BC2D-683CB8BB5356}" type="presOf" srcId="{561C6DDA-2CC5-4015-B2DC-D9CF9856FE70}" destId="{19C772A2-CB6F-45DA-9D66-C2DE3C32AC49}" srcOrd="0" destOrd="0" presId="urn:microsoft.com/office/officeart/2005/8/layout/hProcess9"/>
    <dgm:cxn modelId="{62B8A1CE-1829-4CF7-B4FE-B54150B271E3}" type="presOf" srcId="{C5C05785-CF91-46DC-AF9A-2C7EC0A20321}" destId="{5B8B8E74-2402-40C5-93F2-804D82686947}" srcOrd="0" destOrd="0" presId="urn:microsoft.com/office/officeart/2005/8/layout/hProcess9"/>
    <dgm:cxn modelId="{6BD466D3-ABCB-4DF0-A762-35852D628E96}" srcId="{C157BD84-D3B8-4F72-9083-5A7F7FF6DE92}" destId="{5273FDA0-7797-438E-9537-2518788F74C4}" srcOrd="1" destOrd="0" parTransId="{D10DFE09-AEDC-4EFC-BF88-0884ED2AF9BC}" sibTransId="{012C0C1F-D8CD-431C-BA1B-EC5CCE244FB5}"/>
    <dgm:cxn modelId="{C6AEFCF4-A7C4-4B7D-B15D-1A7371D66D22}" srcId="{C157BD84-D3B8-4F72-9083-5A7F7FF6DE92}" destId="{561C6DDA-2CC5-4015-B2DC-D9CF9856FE70}" srcOrd="3" destOrd="0" parTransId="{996669B5-0BDB-4735-9F89-2F2C3DD9A176}" sibTransId="{A6E50B99-6A63-4926-B009-10D74383C223}"/>
    <dgm:cxn modelId="{A3129C85-C376-4370-8258-725D1231F04E}" type="presParOf" srcId="{3A5731CA-79A5-4A3F-BC2F-8A9B43A28202}" destId="{E3975E51-A674-4AC0-8669-DB8052784CDE}" srcOrd="0" destOrd="0" presId="urn:microsoft.com/office/officeart/2005/8/layout/hProcess9"/>
    <dgm:cxn modelId="{67ADBDD7-946E-41FD-8FE7-9A45B3120A2B}" type="presParOf" srcId="{3A5731CA-79A5-4A3F-BC2F-8A9B43A28202}" destId="{CE9488EA-8DD7-402F-B3F4-5973D59A75E5}" srcOrd="1" destOrd="0" presId="urn:microsoft.com/office/officeart/2005/8/layout/hProcess9"/>
    <dgm:cxn modelId="{4DB49C08-3EDF-48EA-875C-351CADBDD312}" type="presParOf" srcId="{CE9488EA-8DD7-402F-B3F4-5973D59A75E5}" destId="{5B8B8E74-2402-40C5-93F2-804D82686947}" srcOrd="0" destOrd="0" presId="urn:microsoft.com/office/officeart/2005/8/layout/hProcess9"/>
    <dgm:cxn modelId="{64B33D20-2237-4A3E-8256-771422B349E9}" type="presParOf" srcId="{CE9488EA-8DD7-402F-B3F4-5973D59A75E5}" destId="{F79BFC34-C9F1-4901-973F-E6AE2880FEDF}" srcOrd="1" destOrd="0" presId="urn:microsoft.com/office/officeart/2005/8/layout/hProcess9"/>
    <dgm:cxn modelId="{C3878BCE-CB84-42A1-B46E-5A1DFE8EFBDD}" type="presParOf" srcId="{CE9488EA-8DD7-402F-B3F4-5973D59A75E5}" destId="{9F48CA51-3F6B-42A5-AE40-9A55293AC0D5}" srcOrd="2" destOrd="0" presId="urn:microsoft.com/office/officeart/2005/8/layout/hProcess9"/>
    <dgm:cxn modelId="{7CC90458-D60F-44AB-ABA1-C3820D9F6A4C}" type="presParOf" srcId="{CE9488EA-8DD7-402F-B3F4-5973D59A75E5}" destId="{0153085F-9840-47C4-8B70-E060D8FE11DB}" srcOrd="3" destOrd="0" presId="urn:microsoft.com/office/officeart/2005/8/layout/hProcess9"/>
    <dgm:cxn modelId="{4CD91339-1A40-471F-B7C0-5ED1A7E6012B}" type="presParOf" srcId="{CE9488EA-8DD7-402F-B3F4-5973D59A75E5}" destId="{8BA89230-8807-4DB6-82DC-443C3C77FC9C}" srcOrd="4" destOrd="0" presId="urn:microsoft.com/office/officeart/2005/8/layout/hProcess9"/>
    <dgm:cxn modelId="{8610E8A8-0D99-4CE6-BB64-11E68926DB83}" type="presParOf" srcId="{CE9488EA-8DD7-402F-B3F4-5973D59A75E5}" destId="{34122F48-143A-4B54-99D2-B12476E91BF0}" srcOrd="5" destOrd="0" presId="urn:microsoft.com/office/officeart/2005/8/layout/hProcess9"/>
    <dgm:cxn modelId="{C0F1DFCF-66DF-4EF8-A888-B15D73742AAB}" type="presParOf" srcId="{CE9488EA-8DD7-402F-B3F4-5973D59A75E5}" destId="{19C772A2-CB6F-45DA-9D66-C2DE3C32AC49}" srcOrd="6" destOrd="0" presId="urn:microsoft.com/office/officeart/2005/8/layout/hProcess9"/>
    <dgm:cxn modelId="{33560AB3-F8BF-4C64-A086-5812813AEEF5}" type="presParOf" srcId="{CE9488EA-8DD7-402F-B3F4-5973D59A75E5}" destId="{528E4596-A553-4E46-88A4-4D1CD5484660}" srcOrd="7" destOrd="0" presId="urn:microsoft.com/office/officeart/2005/8/layout/hProcess9"/>
    <dgm:cxn modelId="{97DC688A-0C8F-4D2A-8A76-003E28F88C0A}" type="presParOf" srcId="{CE9488EA-8DD7-402F-B3F4-5973D59A75E5}" destId="{97465B3A-D9A3-42E0-9031-2AA36A296E4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C700D-CC18-4FF6-A7A8-93A84C7AAF8A}">
      <dsp:nvSpPr>
        <dsp:cNvPr id="0" name=""/>
        <dsp:cNvSpPr/>
      </dsp:nvSpPr>
      <dsp:spPr>
        <a:xfrm>
          <a:off x="0" y="0"/>
          <a:ext cx="6021726" cy="144294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b="1"/>
          </a:pPr>
          <a:r>
            <a:rPr lang="en-AU" sz="1800" b="1" kern="1200"/>
            <a:t>Project 1</a:t>
          </a:r>
          <a:r>
            <a:rPr lang="en-AU" sz="1800" kern="1200"/>
            <a:t> – </a:t>
          </a:r>
          <a:r>
            <a:rPr lang="en-AU" sz="1800" b="0" kern="1200">
              <a:latin typeface="Arial" panose="020B0604020202020204" pitchFamily="34" charset="0"/>
            </a:rPr>
            <a:t>Flash flooding case studies to improve predictions and the communication of uncertainty</a:t>
          </a:r>
          <a:endParaRPr lang="en-US" sz="1800" kern="1200"/>
        </a:p>
        <a:p>
          <a:pPr marL="114300" lvl="1" indent="-114300" algn="l" defTabSz="622300">
            <a:lnSpc>
              <a:spcPct val="100000"/>
            </a:lnSpc>
            <a:spcBef>
              <a:spcPct val="0"/>
            </a:spcBef>
            <a:spcAft>
              <a:spcPct val="15000"/>
            </a:spcAft>
            <a:buChar char="•"/>
          </a:pPr>
          <a:r>
            <a:rPr lang="en-AU" sz="1400" kern="1200"/>
            <a:t>What works well in the current service? What doesn't?</a:t>
          </a:r>
          <a:endParaRPr lang="en-US" sz="1400" kern="1200"/>
        </a:p>
      </dsp:txBody>
      <dsp:txXfrm>
        <a:off x="42262" y="42262"/>
        <a:ext cx="4464678" cy="1358419"/>
      </dsp:txXfrm>
    </dsp:sp>
    <dsp:sp modelId="{6E47CD03-BD9C-475A-8A0B-8E4F0B3330F6}">
      <dsp:nvSpPr>
        <dsp:cNvPr id="0" name=""/>
        <dsp:cNvSpPr/>
      </dsp:nvSpPr>
      <dsp:spPr>
        <a:xfrm>
          <a:off x="531328" y="1683433"/>
          <a:ext cx="6021726" cy="1442943"/>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b="1"/>
          </a:pPr>
          <a:r>
            <a:rPr lang="en-AU" sz="1800" b="1" kern="1200">
              <a:solidFill>
                <a:sysClr val="windowText" lastClr="000000"/>
              </a:solidFill>
            </a:rPr>
            <a:t>Project 2 </a:t>
          </a:r>
          <a:r>
            <a:rPr lang="en-AU" sz="1800" kern="1200">
              <a:solidFill>
                <a:sysClr val="windowText" lastClr="000000"/>
              </a:solidFill>
            </a:rPr>
            <a:t>– </a:t>
          </a:r>
          <a:r>
            <a:rPr lang="en-AU" sz="1800" b="0" kern="1200">
              <a:solidFill>
                <a:sysClr val="windowText" lastClr="000000"/>
              </a:solidFill>
            </a:rPr>
            <a:t>Developing an integrated predictive capability for extreme rainfall and inundation</a:t>
          </a:r>
          <a:endParaRPr lang="en-US" sz="2400" b="0" kern="1200">
            <a:solidFill>
              <a:sysClr val="windowText" lastClr="000000"/>
            </a:solidFill>
          </a:endParaRPr>
        </a:p>
        <a:p>
          <a:pPr marL="114300" lvl="1" indent="-114300" algn="l" defTabSz="622300">
            <a:lnSpc>
              <a:spcPct val="100000"/>
            </a:lnSpc>
            <a:spcBef>
              <a:spcPct val="0"/>
            </a:spcBef>
            <a:spcAft>
              <a:spcPct val="15000"/>
            </a:spcAft>
            <a:buChar char="•"/>
            <a:defRPr b="1"/>
          </a:pPr>
          <a:r>
            <a:rPr lang="en-AU" sz="1400" b="0" kern="1200">
              <a:solidFill>
                <a:sysClr val="windowText" lastClr="000000"/>
              </a:solidFill>
            </a:rPr>
            <a:t>How can we better use existing forecast information to improve predictions and communication?</a:t>
          </a:r>
          <a:endParaRPr lang="en-US" sz="2400" b="0" kern="1200">
            <a:solidFill>
              <a:sysClr val="windowText" lastClr="000000"/>
            </a:solidFill>
          </a:endParaRPr>
        </a:p>
      </dsp:txBody>
      <dsp:txXfrm>
        <a:off x="573590" y="1725695"/>
        <a:ext cx="4467960" cy="1358419"/>
      </dsp:txXfrm>
    </dsp:sp>
    <dsp:sp modelId="{A4243E83-53CB-4C84-8EAD-95DB1479E58E}">
      <dsp:nvSpPr>
        <dsp:cNvPr id="0" name=""/>
        <dsp:cNvSpPr/>
      </dsp:nvSpPr>
      <dsp:spPr>
        <a:xfrm>
          <a:off x="1062657" y="3366867"/>
          <a:ext cx="6021726" cy="1442943"/>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b="1"/>
          </a:pPr>
          <a:r>
            <a:rPr lang="en-AU" sz="1800" b="1" kern="1200"/>
            <a:t>Project 3</a:t>
          </a:r>
          <a:r>
            <a:rPr lang="en-AU" sz="1800" kern="1200"/>
            <a:t> – </a:t>
          </a:r>
          <a:r>
            <a:rPr lang="en-AU" sz="1800" b="0" kern="1200"/>
            <a:t>Long Range Flood Outlook for Strategic Preparedness</a:t>
          </a:r>
          <a:endParaRPr lang="en-US" sz="1400" b="0" kern="1200"/>
        </a:p>
        <a:p>
          <a:pPr marL="114300" lvl="1" indent="-114300" algn="l" defTabSz="622300">
            <a:lnSpc>
              <a:spcPct val="100000"/>
            </a:lnSpc>
            <a:spcBef>
              <a:spcPct val="0"/>
            </a:spcBef>
            <a:spcAft>
              <a:spcPct val="15000"/>
            </a:spcAft>
            <a:buChar char="•"/>
            <a:defRPr b="1"/>
          </a:pPr>
          <a:r>
            <a:rPr lang="en-US" sz="1400" b="0" kern="1200"/>
            <a:t>How can we improve lead time?</a:t>
          </a:r>
        </a:p>
        <a:p>
          <a:pPr marL="114300" lvl="1" indent="-114300" algn="l" defTabSz="622300">
            <a:lnSpc>
              <a:spcPct val="100000"/>
            </a:lnSpc>
            <a:spcBef>
              <a:spcPct val="0"/>
            </a:spcBef>
            <a:spcAft>
              <a:spcPct val="15000"/>
            </a:spcAft>
            <a:buChar char="•"/>
            <a:defRPr b="1"/>
          </a:pPr>
          <a:endParaRPr lang="en-US" sz="1400" b="0" kern="1200"/>
        </a:p>
      </dsp:txBody>
      <dsp:txXfrm>
        <a:off x="1104919" y="3409129"/>
        <a:ext cx="4467960" cy="1358419"/>
      </dsp:txXfrm>
    </dsp:sp>
    <dsp:sp modelId="{2EFD442B-6EAD-42A7-BC55-E2D967FD5201}">
      <dsp:nvSpPr>
        <dsp:cNvPr id="0" name=""/>
        <dsp:cNvSpPr/>
      </dsp:nvSpPr>
      <dsp:spPr>
        <a:xfrm>
          <a:off x="5083813" y="1094232"/>
          <a:ext cx="937913" cy="937913"/>
        </a:xfrm>
        <a:prstGeom prst="downArrow">
          <a:avLst>
            <a:gd name="adj1" fmla="val 55000"/>
            <a:gd name="adj2" fmla="val 45000"/>
          </a:avLst>
        </a:prstGeom>
        <a:solidFill>
          <a:schemeClr val="accent1">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94843" y="1094232"/>
        <a:ext cx="515853" cy="705780"/>
      </dsp:txXfrm>
    </dsp:sp>
    <dsp:sp modelId="{72F7DC26-3824-403D-AAA0-F0C5B733E7E0}">
      <dsp:nvSpPr>
        <dsp:cNvPr id="0" name=""/>
        <dsp:cNvSpPr/>
      </dsp:nvSpPr>
      <dsp:spPr>
        <a:xfrm>
          <a:off x="5615142" y="2768046"/>
          <a:ext cx="937913" cy="937913"/>
        </a:xfrm>
        <a:prstGeom prst="downArrow">
          <a:avLst>
            <a:gd name="adj1" fmla="val 55000"/>
            <a:gd name="adj2" fmla="val 45000"/>
          </a:avLst>
        </a:prstGeom>
        <a:solidFill>
          <a:schemeClr val="accent1">
            <a:alpha val="90000"/>
          </a:schemeClr>
        </a:solidFill>
        <a:ln w="12700" cap="flat" cmpd="sng" algn="ctr">
          <a:solidFill>
            <a:schemeClr val="accent2">
              <a:tint val="40000"/>
              <a:alpha val="90000"/>
              <a:hueOff val="-3347907"/>
              <a:satOff val="-40624"/>
              <a:lumOff val="-56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26172" y="2768046"/>
        <a:ext cx="515853" cy="705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75E51-A674-4AC0-8669-DB8052784CDE}">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B8E74-2402-40C5-93F2-804D82686947}">
      <dsp:nvSpPr>
        <dsp:cNvPr id="0" name=""/>
        <dsp:cNvSpPr/>
      </dsp:nvSpPr>
      <dsp:spPr>
        <a:xfrm>
          <a:off x="3571" y="1625600"/>
          <a:ext cx="156170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Nomination of case studies</a:t>
          </a:r>
        </a:p>
      </dsp:txBody>
      <dsp:txXfrm>
        <a:off x="79807" y="1701836"/>
        <a:ext cx="1409231" cy="2014994"/>
      </dsp:txXfrm>
    </dsp:sp>
    <dsp:sp modelId="{9F48CA51-3F6B-42A5-AE40-9A55293AC0D5}">
      <dsp:nvSpPr>
        <dsp:cNvPr id="0" name=""/>
        <dsp:cNvSpPr/>
      </dsp:nvSpPr>
      <dsp:spPr>
        <a:xfrm>
          <a:off x="1643360" y="1625600"/>
          <a:ext cx="156170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Desktop review and analysis</a:t>
          </a:r>
        </a:p>
      </dsp:txBody>
      <dsp:txXfrm>
        <a:off x="1719596" y="1701836"/>
        <a:ext cx="1409231" cy="2014994"/>
      </dsp:txXfrm>
    </dsp:sp>
    <dsp:sp modelId="{8BA89230-8807-4DB6-82DC-443C3C77FC9C}">
      <dsp:nvSpPr>
        <dsp:cNvPr id="0" name=""/>
        <dsp:cNvSpPr/>
      </dsp:nvSpPr>
      <dsp:spPr>
        <a:xfrm>
          <a:off x="3283148" y="1625600"/>
          <a:ext cx="156170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1:1 interviews with key players</a:t>
          </a:r>
        </a:p>
      </dsp:txBody>
      <dsp:txXfrm>
        <a:off x="3359384" y="1701836"/>
        <a:ext cx="1409231" cy="2014994"/>
      </dsp:txXfrm>
    </dsp:sp>
    <dsp:sp modelId="{19C772A2-CB6F-45DA-9D66-C2DE3C32AC49}">
      <dsp:nvSpPr>
        <dsp:cNvPr id="0" name=""/>
        <dsp:cNvSpPr/>
      </dsp:nvSpPr>
      <dsp:spPr>
        <a:xfrm>
          <a:off x="4922936" y="1625600"/>
          <a:ext cx="156170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Workshops to discuss and refine</a:t>
          </a:r>
        </a:p>
      </dsp:txBody>
      <dsp:txXfrm>
        <a:off x="4999172" y="1701836"/>
        <a:ext cx="1409231" cy="2014994"/>
      </dsp:txXfrm>
    </dsp:sp>
    <dsp:sp modelId="{97465B3A-D9A3-42E0-9031-2AA36A296E43}">
      <dsp:nvSpPr>
        <dsp:cNvPr id="0" name=""/>
        <dsp:cNvSpPr/>
      </dsp:nvSpPr>
      <dsp:spPr>
        <a:xfrm>
          <a:off x="6562724" y="1625600"/>
          <a:ext cx="156170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Cross-case study comparison</a:t>
          </a:r>
        </a:p>
      </dsp:txBody>
      <dsp:txXfrm>
        <a:off x="6638960" y="1701836"/>
        <a:ext cx="1409231" cy="2014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9CC68-F1AF-4B0B-A626-7D4934C18DFC}" type="datetimeFigureOut">
              <a:rPr lang="en-AU" smtClean="0"/>
              <a:t>27/02/2025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25B4B-A801-4B81-962A-4B53D0B5A28A}" type="slidenum">
              <a:rPr lang="en-AU" smtClean="0"/>
              <a:t>‹#›</a:t>
            </a:fld>
            <a:endParaRPr lang="en-AU"/>
          </a:p>
        </p:txBody>
      </p:sp>
    </p:spTree>
    <p:extLst>
      <p:ext uri="{BB962C8B-B14F-4D97-AF65-F5344CB8AC3E}">
        <p14:creationId xmlns:p14="http://schemas.microsoft.com/office/powerpoint/2010/main" val="154099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pPr marL="171450" indent="-171450">
              <a:buFont typeface="Arial" panose="020B0604020202020204" pitchFamily="34" charset="0"/>
              <a:buChar char="•"/>
            </a:pPr>
            <a:r>
              <a:rPr lang="en-US"/>
              <a:t>First of all, thanks for having us</a:t>
            </a:r>
          </a:p>
          <a:p>
            <a:pPr marL="171450" indent="-171450">
              <a:buFont typeface="Arial" panose="020B0604020202020204" pitchFamily="34" charset="0"/>
              <a:buChar char="•"/>
            </a:pPr>
            <a:r>
              <a:rPr lang="en-US"/>
              <a:t>David Wilke, talking today with Carla Mooney who is the manager of Social Science and Service policy team in the Decision Support Services program of CSG.</a:t>
            </a:r>
          </a:p>
          <a:p>
            <a:pPr marL="171450" indent="-171450">
              <a:buFont typeface="Arial" panose="020B0604020202020204" pitchFamily="34" charset="0"/>
              <a:buChar char="•"/>
            </a:pPr>
            <a:r>
              <a:rPr lang="en-US"/>
              <a:t>Talking about a social science research project that's looking at flash flooding, particularly how we communicate in flash flood events </a:t>
            </a:r>
          </a:p>
          <a:p>
            <a:pPr marL="171450" indent="-171450">
              <a:buFont typeface="Arial" panose="020B0604020202020204" pitchFamily="34" charset="0"/>
              <a:buChar char="•"/>
            </a:pPr>
            <a:r>
              <a:rPr lang="en-US"/>
              <a:t>Talking about the project, but particularly the engagement process with stakeholders, which has been done through NHRA, and has been an important feature of the research</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013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9EDC-8E7B-D852-B982-5A73B99D0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8FEAD-F488-DC33-CC5F-758529AC4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6DEA2-7314-4FCB-C8DC-C0282E7D42B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A3FD910-1E6B-9C35-C4C3-656E3FDA3C6B}"/>
              </a:ext>
            </a:extLst>
          </p:cNvPr>
          <p:cNvSpPr>
            <a:spLocks noGrp="1"/>
          </p:cNvSpPr>
          <p:nvPr>
            <p:ph type="sldNum" sz="quarter" idx="5"/>
          </p:nvPr>
        </p:nvSpPr>
        <p:spPr/>
        <p:txBody>
          <a:bodyPr/>
          <a:lstStyle/>
          <a:p>
            <a:fld id="{B1D25B4B-A801-4B81-962A-4B53D0B5A28A}" type="slidenum">
              <a:rPr lang="en-AU" smtClean="0"/>
              <a:t>10</a:t>
            </a:fld>
            <a:endParaRPr lang="en-AU"/>
          </a:p>
        </p:txBody>
      </p:sp>
    </p:spTree>
    <p:extLst>
      <p:ext uri="{BB962C8B-B14F-4D97-AF65-F5344CB8AC3E}">
        <p14:creationId xmlns:p14="http://schemas.microsoft.com/office/powerpoint/2010/main" val="3645735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1D25B4B-A801-4B81-962A-4B53D0B5A28A}" type="slidenum">
              <a:rPr lang="en-AU" smtClean="0"/>
              <a:t>11</a:t>
            </a:fld>
            <a:endParaRPr lang="en-AU"/>
          </a:p>
        </p:txBody>
      </p:sp>
    </p:spTree>
    <p:extLst>
      <p:ext uri="{BB962C8B-B14F-4D97-AF65-F5344CB8AC3E}">
        <p14:creationId xmlns:p14="http://schemas.microsoft.com/office/powerpoint/2010/main" val="83642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F5F8-B636-E6CD-F942-A5605B0F6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87518-1DFB-5848-9648-0EF56BFAE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78459-22C6-7872-26E3-2E22228FE9F1}"/>
              </a:ext>
            </a:extLst>
          </p:cNvPr>
          <p:cNvSpPr>
            <a:spLocks noGrp="1"/>
          </p:cNvSpPr>
          <p:nvPr>
            <p:ph type="body" idx="1"/>
          </p:nvPr>
        </p:nvSpPr>
        <p:spPr/>
        <p:txBody>
          <a:bodyPr/>
          <a:lstStyle/>
          <a:p>
            <a:pPr marL="171450" indent="-171450">
              <a:buFontTx/>
              <a:buChar char="-"/>
            </a:pPr>
            <a:r>
              <a:rPr lang="en-AU"/>
              <a:t>Rather than look at each individual case study in detail, we're going to consider a generalised summary for each value chain component</a:t>
            </a:r>
          </a:p>
          <a:p>
            <a:pPr marL="171450" indent="-171450">
              <a:buFontTx/>
              <a:buChar char="-"/>
            </a:pPr>
            <a:r>
              <a:rPr lang="en-AU"/>
              <a:t>In this way we can examine the typical function and performance of each component and see how and where uncertainty plays a role</a:t>
            </a:r>
          </a:p>
          <a:p>
            <a:pPr marL="171450" indent="-171450">
              <a:buFontTx/>
              <a:buChar char="-"/>
            </a:pPr>
            <a:endParaRPr lang="en-AU"/>
          </a:p>
          <a:p>
            <a:pPr marL="171450" indent="-171450">
              <a:buFontTx/>
              <a:buChar char="-"/>
            </a:pPr>
            <a:r>
              <a:rPr lang="en-AU"/>
              <a:t>Starting with observations:</a:t>
            </a:r>
          </a:p>
          <a:p>
            <a:pPr marL="628650" lvl="1" indent="-171450">
              <a:buFontTx/>
              <a:buChar char="-"/>
            </a:pPr>
            <a:r>
              <a:rPr lang="en-AU"/>
              <a:t>Key observations in flash flood events are rain gauge, water level but also importantly radar and satellite observations. </a:t>
            </a:r>
          </a:p>
          <a:p>
            <a:pPr marL="628650" lvl="1" indent="-171450">
              <a:buFontTx/>
              <a:buChar char="-"/>
            </a:pPr>
            <a:r>
              <a:rPr lang="en-AU"/>
              <a:t>Initial role in the value chain is as input to weather models to drive forecasts</a:t>
            </a:r>
          </a:p>
          <a:p>
            <a:pPr marL="628650" lvl="1" indent="-171450">
              <a:buFontTx/>
              <a:buChar char="-"/>
            </a:pPr>
            <a:r>
              <a:rPr lang="en-AU"/>
              <a:t>But </a:t>
            </a:r>
            <a:r>
              <a:rPr lang="en-AU" err="1"/>
              <a:t>obs</a:t>
            </a:r>
            <a:r>
              <a:rPr lang="en-AU"/>
              <a:t> also have a critical role later on for situational awareness and are important in warning and response.</a:t>
            </a:r>
          </a:p>
          <a:p>
            <a:pPr marL="628650" lvl="1" indent="-171450">
              <a:buFontTx/>
              <a:buChar char="-"/>
            </a:pPr>
            <a:endParaRPr lang="en-AU"/>
          </a:p>
          <a:p>
            <a:pPr marL="628650" lvl="1" indent="-171450">
              <a:buFontTx/>
              <a:buChar char="-"/>
            </a:pPr>
            <a:r>
              <a:rPr lang="en-AU" err="1"/>
              <a:t>Obs</a:t>
            </a:r>
            <a:r>
              <a:rPr lang="en-AU"/>
              <a:t> coverage is patchy across Australia, which introduces uncertainty</a:t>
            </a:r>
          </a:p>
          <a:p>
            <a:pPr marL="628650" lvl="1" indent="-171450">
              <a:buFontTx/>
              <a:buChar char="-"/>
            </a:pPr>
            <a:r>
              <a:rPr lang="en-AU"/>
              <a:t>But coverage is better in high population areas.</a:t>
            </a:r>
          </a:p>
          <a:p>
            <a:pPr marL="628650" lvl="1" indent="-171450">
              <a:buFontTx/>
              <a:buChar char="-"/>
            </a:pPr>
            <a:r>
              <a:rPr lang="en-AU"/>
              <a:t>It ranked highly in our case studies – in fact it was the highest ranked</a:t>
            </a:r>
          </a:p>
          <a:p>
            <a:pPr marL="628650" lvl="1" indent="-171450">
              <a:buFontTx/>
              <a:buChar char="-"/>
            </a:pPr>
            <a:r>
              <a:rPr lang="en-AU"/>
              <a:t>This is likely because the case study regions had good coverage with little tech issues during the events</a:t>
            </a:r>
          </a:p>
          <a:p>
            <a:pPr marL="628650" lvl="1" indent="-171450">
              <a:buFontTx/>
              <a:buChar char="-"/>
            </a:pPr>
            <a:r>
              <a:rPr lang="en-AU"/>
              <a:t>But there are some notable gaps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AU"/>
              <a:t>for example, in Wallis Creek there is no rated flood gauge.</a:t>
            </a:r>
          </a:p>
          <a:p>
            <a:pPr marL="628650" lvl="1" indent="-171450">
              <a:buFontTx/>
              <a:buChar char="-"/>
            </a:pPr>
            <a:r>
              <a:rPr lang="en-AU"/>
              <a:t>In general, </a:t>
            </a:r>
            <a:r>
              <a:rPr lang="en-AU" err="1"/>
              <a:t>obs</a:t>
            </a:r>
            <a:r>
              <a:rPr lang="en-AU"/>
              <a:t> performed well.</a:t>
            </a:r>
          </a:p>
        </p:txBody>
      </p:sp>
      <p:sp>
        <p:nvSpPr>
          <p:cNvPr id="4" name="Slide Number Placeholder 3">
            <a:extLst>
              <a:ext uri="{FF2B5EF4-FFF2-40B4-BE49-F238E27FC236}">
                <a16:creationId xmlns:a16="http://schemas.microsoft.com/office/drawing/2014/main" id="{BE577ED5-764A-5A50-08BE-3AC325F59BF0}"/>
              </a:ext>
            </a:extLst>
          </p:cNvPr>
          <p:cNvSpPr>
            <a:spLocks noGrp="1"/>
          </p:cNvSpPr>
          <p:nvPr>
            <p:ph type="sldNum" sz="quarter" idx="5"/>
          </p:nvPr>
        </p:nvSpPr>
        <p:spPr/>
        <p:txBody>
          <a:bodyPr/>
          <a:lstStyle/>
          <a:p>
            <a:fld id="{8ACB1A30-90BE-5A4F-8FC0-ABFEA33C19D2}" type="slidenum">
              <a:rPr lang="en-US" smtClean="0"/>
              <a:pPr/>
              <a:t>12</a:t>
            </a:fld>
            <a:endParaRPr lang="en-US"/>
          </a:p>
        </p:txBody>
      </p:sp>
    </p:spTree>
    <p:extLst>
      <p:ext uri="{BB962C8B-B14F-4D97-AF65-F5344CB8AC3E}">
        <p14:creationId xmlns:p14="http://schemas.microsoft.com/office/powerpoint/2010/main" val="383658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0781-E6D4-5B6D-2EF7-B01D66C09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83154-D311-8C34-1E12-948C81991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46666-CBD4-3E5A-E33E-CFCD8810DC00}"/>
              </a:ext>
            </a:extLst>
          </p:cNvPr>
          <p:cNvSpPr>
            <a:spLocks noGrp="1"/>
          </p:cNvSpPr>
          <p:nvPr>
            <p:ph type="body" idx="1"/>
          </p:nvPr>
        </p:nvSpPr>
        <p:spPr/>
        <p:txBody>
          <a:bodyPr/>
          <a:lstStyle/>
          <a:p>
            <a:pPr marL="171450" indent="-171450">
              <a:buFontTx/>
              <a:buChar char="-"/>
            </a:pPr>
            <a:endParaRPr lang="en-AU"/>
          </a:p>
          <a:p>
            <a:pPr marL="171450" indent="-171450">
              <a:buFontTx/>
              <a:buChar char="-"/>
            </a:pPr>
            <a:r>
              <a:rPr lang="en-AU"/>
              <a:t>For the weather forecast:</a:t>
            </a:r>
          </a:p>
          <a:p>
            <a:pPr marL="628650" lvl="1" indent="-171450">
              <a:buFontTx/>
              <a:buChar char="-"/>
            </a:pPr>
            <a:r>
              <a:rPr lang="en-AU"/>
              <a:t>In flash flood events these are generally NWP forecasts of rainfall.</a:t>
            </a:r>
          </a:p>
          <a:p>
            <a:pPr marL="628650" lvl="1" indent="-171450">
              <a:buFontTx/>
              <a:buChar char="-"/>
            </a:pPr>
            <a:r>
              <a:rPr lang="en-AU"/>
              <a:t>These are often significant intelligence to inform warnings and response strategies.</a:t>
            </a:r>
          </a:p>
          <a:p>
            <a:pPr marL="1085850" lvl="2" indent="-171450">
              <a:buFontTx/>
              <a:buChar char="-"/>
            </a:pPr>
            <a:r>
              <a:rPr lang="en-AU"/>
              <a:t>Often provide first indication that flash flooding may occur</a:t>
            </a:r>
          </a:p>
          <a:p>
            <a:pPr marL="628650" lvl="1" indent="-171450">
              <a:buFontTx/>
              <a:buChar char="-"/>
            </a:pPr>
            <a:r>
              <a:rPr lang="en-AU"/>
              <a:t>Models can be used to quantify uncertainty, esp. ensemble rainfall forecasts which give a spread of potential outcomes</a:t>
            </a:r>
          </a:p>
          <a:p>
            <a:pPr marL="628650" lvl="1" indent="-171450">
              <a:buFontTx/>
              <a:buChar char="-"/>
            </a:pPr>
            <a:r>
              <a:rPr lang="en-AU"/>
              <a:t>But current models rarely predict extreme rainfall accurately</a:t>
            </a:r>
          </a:p>
          <a:p>
            <a:pPr marL="628650" lvl="1" indent="-171450">
              <a:buFontTx/>
              <a:buChar char="-"/>
            </a:pPr>
            <a:r>
              <a:rPr lang="en-AU"/>
              <a:t>This was true in each case study – in all events there was some indication that heavy rainfall could occur but it was not possible to say with confidence where it would occur or how much would fall.</a:t>
            </a:r>
          </a:p>
          <a:p>
            <a:pPr marL="628650" lvl="1" indent="-171450">
              <a:buFontTx/>
              <a:buChar char="-"/>
            </a:pPr>
            <a:r>
              <a:rPr lang="en-AU"/>
              <a:t>The component was scored average for all cases</a:t>
            </a:r>
          </a:p>
          <a:p>
            <a:pPr marL="1085850" lvl="2" indent="-171450">
              <a:buFontTx/>
              <a:buChar char="-"/>
            </a:pPr>
            <a:r>
              <a:rPr lang="en-AU"/>
              <a:t>It was deemed valuable intelligence as a 'heads up', but in no instances did it accurately pick the events and left significant uncertainty for warnings and response</a:t>
            </a:r>
          </a:p>
          <a:p>
            <a:pPr marL="628650" lvl="1" indent="-171450">
              <a:buFontTx/>
              <a:buChar char="-"/>
            </a:pPr>
            <a:endParaRPr lang="en-AU"/>
          </a:p>
          <a:p>
            <a:pPr marL="0" lvl="0" indent="0">
              <a:buFontTx/>
              <a:buNone/>
            </a:pPr>
            <a:endParaRPr lang="en-AU"/>
          </a:p>
        </p:txBody>
      </p:sp>
      <p:sp>
        <p:nvSpPr>
          <p:cNvPr id="4" name="Slide Number Placeholder 3">
            <a:extLst>
              <a:ext uri="{FF2B5EF4-FFF2-40B4-BE49-F238E27FC236}">
                <a16:creationId xmlns:a16="http://schemas.microsoft.com/office/drawing/2014/main" id="{C5F25BF4-2C47-801D-35E2-142D4CEEF5E3}"/>
              </a:ext>
            </a:extLst>
          </p:cNvPr>
          <p:cNvSpPr>
            <a:spLocks noGrp="1"/>
          </p:cNvSpPr>
          <p:nvPr>
            <p:ph type="sldNum" sz="quarter" idx="5"/>
          </p:nvPr>
        </p:nvSpPr>
        <p:spPr/>
        <p:txBody>
          <a:bodyPr/>
          <a:lstStyle/>
          <a:p>
            <a:fld id="{8ACB1A30-90BE-5A4F-8FC0-ABFEA33C19D2}" type="slidenum">
              <a:rPr lang="en-US" smtClean="0"/>
              <a:pPr/>
              <a:t>13</a:t>
            </a:fld>
            <a:endParaRPr lang="en-US"/>
          </a:p>
        </p:txBody>
      </p:sp>
    </p:spTree>
    <p:extLst>
      <p:ext uri="{BB962C8B-B14F-4D97-AF65-F5344CB8AC3E}">
        <p14:creationId xmlns:p14="http://schemas.microsoft.com/office/powerpoint/2010/main" val="114591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3CFC9-8C12-D618-63CE-81BCBC242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71FF4-0EB5-75DE-BB1D-2E4796519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63A07-70E6-138F-3D84-19F8DF7D477E}"/>
              </a:ext>
            </a:extLst>
          </p:cNvPr>
          <p:cNvSpPr>
            <a:spLocks noGrp="1"/>
          </p:cNvSpPr>
          <p:nvPr>
            <p:ph type="body" idx="1"/>
          </p:nvPr>
        </p:nvSpPr>
        <p:spPr/>
        <p:txBody>
          <a:bodyPr/>
          <a:lstStyle/>
          <a:p>
            <a:pPr marL="171450" lvl="0" indent="-171450">
              <a:buFontTx/>
              <a:buChar char="-"/>
            </a:pPr>
            <a:r>
              <a:rPr lang="en-AU"/>
              <a:t>The third and fourth components of the chain are the Hazard forecast and Impact forecast</a:t>
            </a:r>
          </a:p>
          <a:p>
            <a:pPr marL="628650" lvl="1" indent="-171450">
              <a:buFontTx/>
              <a:buChar char="-"/>
            </a:pPr>
            <a:r>
              <a:rPr lang="en-AU"/>
              <a:t>Translating heavy rain forecasts into potential impact.</a:t>
            </a:r>
          </a:p>
          <a:p>
            <a:pPr marL="171450" lvl="0" indent="-171450">
              <a:buFontTx/>
              <a:buChar char="-"/>
            </a:pPr>
            <a:r>
              <a:rPr lang="en-AU"/>
              <a:t>These two were consistently found to be the weakest points in the chain</a:t>
            </a:r>
          </a:p>
          <a:p>
            <a:pPr marL="171450" lvl="0" indent="-171450">
              <a:buFontTx/>
              <a:buChar char="-"/>
            </a:pPr>
            <a:r>
              <a:rPr lang="en-AU"/>
              <a:t>This is because there was very limited capability for forecasting flash flood, or it's impact in each case study</a:t>
            </a:r>
          </a:p>
          <a:p>
            <a:pPr marL="171450" lvl="0" indent="-171450">
              <a:buFontTx/>
              <a:buChar char="-"/>
            </a:pPr>
            <a:r>
              <a:rPr lang="en-AU"/>
              <a:t>And this is true in general across the country</a:t>
            </a:r>
          </a:p>
          <a:p>
            <a:pPr marL="628650" lvl="1" indent="-171450">
              <a:buFontTx/>
              <a:buChar char="-"/>
            </a:pPr>
            <a:r>
              <a:rPr lang="en-AU"/>
              <a:t>Typically, there is a reliance on local knowledge of past events to determine what the impact might be</a:t>
            </a:r>
          </a:p>
          <a:p>
            <a:pPr marL="628650" lvl="1" indent="-171450">
              <a:buFontTx/>
              <a:buChar char="-"/>
            </a:pPr>
            <a:r>
              <a:rPr lang="en-AU"/>
              <a:t>Having said that, there are a handful of locations with flash flood warning services (e.g. Paramatta and Townsville).</a:t>
            </a:r>
          </a:p>
          <a:p>
            <a:pPr marL="171450" lvl="0" indent="-171450">
              <a:buFontTx/>
              <a:buChar char="-"/>
            </a:pPr>
            <a:r>
              <a:rPr lang="en-AU"/>
              <a:t>However, in the case study events considered, these two ranked lowest because the capability is the least mature.</a:t>
            </a:r>
          </a:p>
          <a:p>
            <a:pPr marL="628650" lvl="1" indent="-171450">
              <a:buFontTx/>
              <a:buChar char="-"/>
            </a:pPr>
            <a:endParaRPr lang="en-AU"/>
          </a:p>
          <a:p>
            <a:pPr marL="628650" lvl="1" indent="-171450">
              <a:buFontTx/>
              <a:buChar char="-"/>
            </a:pPr>
            <a:endParaRPr lang="en-AU"/>
          </a:p>
          <a:p>
            <a:pPr marL="457200" lvl="1" indent="0">
              <a:buFontTx/>
              <a:buNone/>
            </a:pPr>
            <a:endParaRPr lang="en-AU"/>
          </a:p>
          <a:p>
            <a:pPr marL="628650" lvl="1" indent="-171450">
              <a:buFontTx/>
              <a:buChar char="-"/>
            </a:pPr>
            <a:endParaRPr lang="en-AU"/>
          </a:p>
          <a:p>
            <a:pPr marL="628650" lvl="1" indent="-171450">
              <a:buFontTx/>
              <a:buChar char="-"/>
            </a:pPr>
            <a:endParaRPr lang="en-AU"/>
          </a:p>
          <a:p>
            <a:pPr marL="628650" lvl="1" indent="-171450">
              <a:buFontTx/>
              <a:buChar char="-"/>
            </a:pPr>
            <a:endParaRPr lang="en-AU"/>
          </a:p>
          <a:p>
            <a:pPr marL="628650" lvl="1" indent="-171450">
              <a:buFontTx/>
              <a:buChar char="-"/>
            </a:pPr>
            <a:endParaRPr lang="en-AU"/>
          </a:p>
          <a:p>
            <a:pPr marL="628650" lvl="1" indent="-171450">
              <a:buFontTx/>
              <a:buChar char="-"/>
            </a:pPr>
            <a:endParaRPr lang="en-AU"/>
          </a:p>
          <a:p>
            <a:pPr marL="628650" lvl="1" indent="-171450">
              <a:buFontTx/>
              <a:buChar char="-"/>
            </a:pPr>
            <a:endParaRPr lang="en-AU"/>
          </a:p>
          <a:p>
            <a:pPr marL="0" lvl="0" indent="0">
              <a:buFontTx/>
              <a:buNone/>
            </a:pPr>
            <a:endParaRPr lang="en-AU"/>
          </a:p>
        </p:txBody>
      </p:sp>
      <p:sp>
        <p:nvSpPr>
          <p:cNvPr id="4" name="Slide Number Placeholder 3">
            <a:extLst>
              <a:ext uri="{FF2B5EF4-FFF2-40B4-BE49-F238E27FC236}">
                <a16:creationId xmlns:a16="http://schemas.microsoft.com/office/drawing/2014/main" id="{4A0E1F86-1377-1327-0397-72C1A424ADE2}"/>
              </a:ext>
            </a:extLst>
          </p:cNvPr>
          <p:cNvSpPr>
            <a:spLocks noGrp="1"/>
          </p:cNvSpPr>
          <p:nvPr>
            <p:ph type="sldNum" sz="quarter" idx="5"/>
          </p:nvPr>
        </p:nvSpPr>
        <p:spPr/>
        <p:txBody>
          <a:bodyPr/>
          <a:lstStyle/>
          <a:p>
            <a:fld id="{8ACB1A30-90BE-5A4F-8FC0-ABFEA33C19D2}" type="slidenum">
              <a:rPr lang="en-US" smtClean="0"/>
              <a:pPr/>
              <a:t>14</a:t>
            </a:fld>
            <a:endParaRPr lang="en-US"/>
          </a:p>
        </p:txBody>
      </p:sp>
    </p:spTree>
    <p:extLst>
      <p:ext uri="{BB962C8B-B14F-4D97-AF65-F5344CB8AC3E}">
        <p14:creationId xmlns:p14="http://schemas.microsoft.com/office/powerpoint/2010/main" val="16355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95549-4653-B005-E54C-BC338B304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38E5B-AF4A-9F9F-1551-869497DAA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058E3-5815-2269-7427-C7CB8591084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a:t>Looking now at how Warnings were communicated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a:t>When we talk about Warnings we're generally talking about: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a:t>Information from the Bureau like the SWW or STW</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a:t>Or information from EM like evac warnings, orders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AU"/>
              <a:t>All case studies pre-dated AWS and it was noted in each case that AWS had brought substantial improvements, so further case studies may be necessary at a later date to help explore the updated warning landscape.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a:t>Generally Warnings in flash flood are reactive, and often do not provide much lead time for appropriate response which leads to issues and uncertainty further down the chain,</a:t>
            </a:r>
          </a:p>
          <a:p>
            <a:pPr marL="171450" lvl="0" indent="-171450">
              <a:buFontTx/>
              <a:buChar char="-"/>
            </a:pPr>
            <a:r>
              <a:rPr lang="en-AU"/>
              <a:t>But, despite this, in our case studies warnings were generally seen as performing well</a:t>
            </a:r>
          </a:p>
          <a:p>
            <a:pPr marL="628650" lvl="1" indent="-171450">
              <a:buFontTx/>
              <a:buChar char="-"/>
            </a:pPr>
            <a:r>
              <a:rPr lang="en-AU"/>
              <a:t>All events had warnings issued prior, there was significant communication done around the events to push the message out</a:t>
            </a:r>
          </a:p>
          <a:p>
            <a:pPr marL="628650" lvl="1" indent="-171450">
              <a:buFontTx/>
              <a:buChar char="-"/>
            </a:pPr>
            <a:r>
              <a:rPr lang="en-AU"/>
              <a:t>But there are some notable issues, particularly with language that's used in warnings, which we will touch on shortly</a:t>
            </a:r>
          </a:p>
        </p:txBody>
      </p:sp>
      <p:sp>
        <p:nvSpPr>
          <p:cNvPr id="4" name="Slide Number Placeholder 3">
            <a:extLst>
              <a:ext uri="{FF2B5EF4-FFF2-40B4-BE49-F238E27FC236}">
                <a16:creationId xmlns:a16="http://schemas.microsoft.com/office/drawing/2014/main" id="{EF480068-043E-C2CC-476F-91C15D41A53D}"/>
              </a:ext>
            </a:extLst>
          </p:cNvPr>
          <p:cNvSpPr>
            <a:spLocks noGrp="1"/>
          </p:cNvSpPr>
          <p:nvPr>
            <p:ph type="sldNum" sz="quarter" idx="5"/>
          </p:nvPr>
        </p:nvSpPr>
        <p:spPr/>
        <p:txBody>
          <a:bodyPr/>
          <a:lstStyle/>
          <a:p>
            <a:fld id="{8ACB1A30-90BE-5A4F-8FC0-ABFEA33C19D2}" type="slidenum">
              <a:rPr lang="en-US" smtClean="0"/>
              <a:pPr/>
              <a:t>15</a:t>
            </a:fld>
            <a:endParaRPr lang="en-US"/>
          </a:p>
        </p:txBody>
      </p:sp>
    </p:spTree>
    <p:extLst>
      <p:ext uri="{BB962C8B-B14F-4D97-AF65-F5344CB8AC3E}">
        <p14:creationId xmlns:p14="http://schemas.microsoft.com/office/powerpoint/2010/main" val="95192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DCF62-E77D-355D-8654-5F130EF91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08195-9BC2-F4F4-04C5-74634AFB6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07712-1A11-93B7-973D-6636810E1057}"/>
              </a:ext>
            </a:extLst>
          </p:cNvPr>
          <p:cNvSpPr>
            <a:spLocks noGrp="1"/>
          </p:cNvSpPr>
          <p:nvPr>
            <p:ph type="body" idx="1"/>
          </p:nvPr>
        </p:nvSpPr>
        <p:spPr/>
        <p:txBody>
          <a:bodyPr/>
          <a:lstStyle/>
          <a:p>
            <a:pPr marL="171450" lvl="0" indent="-171450">
              <a:buFont typeface="Arial" panose="020B0604020202020204" pitchFamily="34" charset="0"/>
              <a:buChar char="•"/>
            </a:pPr>
            <a:r>
              <a:rPr lang="en-AU"/>
              <a:t>The final component of the VC is the response:</a:t>
            </a:r>
          </a:p>
          <a:p>
            <a:pPr marL="171450" lvl="0" indent="-171450">
              <a:buFont typeface="Arial" panose="020B0604020202020204" pitchFamily="34" charset="0"/>
              <a:buChar char="•"/>
            </a:pPr>
            <a:r>
              <a:rPr lang="en-AU" sz="1000"/>
              <a:t>About actions to protect life and property like sandbagging, road closures, but also evacs and flood rescues</a:t>
            </a:r>
            <a:endParaRPr lang="en-AU"/>
          </a:p>
          <a:p>
            <a:pPr marL="171450" lvl="0" indent="-171450">
              <a:buFont typeface="Arial" panose="020B0604020202020204" pitchFamily="34" charset="0"/>
              <a:buChar char="•"/>
            </a:pPr>
            <a:endParaRPr lang="en-AU"/>
          </a:p>
          <a:p>
            <a:pPr marL="171450" lvl="0" indent="-171450">
              <a:buFont typeface="Arial" panose="020B0604020202020204" pitchFamily="34" charset="0"/>
              <a:buChar char="•"/>
            </a:pPr>
            <a:r>
              <a:rPr lang="en-AU"/>
              <a:t>As with Warning communication, response was also found to be reactive, </a:t>
            </a:r>
          </a:p>
          <a:p>
            <a:pPr marL="171450" lvl="0" indent="-171450">
              <a:buFont typeface="Arial" panose="020B0604020202020204" pitchFamily="34" charset="0"/>
              <a:buChar char="•"/>
            </a:pPr>
            <a:r>
              <a:rPr lang="en-AU"/>
              <a:t>But how performance was rated varied across studies:</a:t>
            </a:r>
          </a:p>
          <a:p>
            <a:pPr marL="171450" lvl="0" indent="-171450">
              <a:buFont typeface="Arial" panose="020B0604020202020204" pitchFamily="34" charset="0"/>
              <a:buChar char="•"/>
            </a:pPr>
            <a:r>
              <a:rPr lang="en-AU" sz="1200" kern="100">
                <a:effectLst/>
                <a:latin typeface="Arial" panose="020B0604020202020204" pitchFamily="34" charset="0"/>
                <a:ea typeface="Arial" panose="020B0604020202020204" pitchFamily="34" charset="0"/>
                <a:cs typeface="Arial" panose="020B0604020202020204" pitchFamily="34" charset="0"/>
              </a:rPr>
              <a:t>Highly successful in Wallis (ranking equal first), but relatively low in the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a:effectLst/>
                <a:latin typeface="Arial" panose="020B0604020202020204" pitchFamily="34" charset="0"/>
                <a:ea typeface="Arial" panose="020B0604020202020204" pitchFamily="34" charset="0"/>
                <a:cs typeface="Arial" panose="020B0604020202020204" pitchFamily="34" charset="0"/>
              </a:rPr>
              <a:t>This is likely because the Wallis Creek event had a longer perceived lead time (despite sig uncertainty in forecast), while the other events occurred with shorter lead time and there was little time to react to warning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a:effectLst/>
                <a:latin typeface="Arial" panose="020B0604020202020204" pitchFamily="34" charset="0"/>
                <a:ea typeface="Arial" panose="020B0604020202020204" pitchFamily="34" charset="0"/>
                <a:cs typeface="Arial" panose="020B0604020202020204" pitchFamily="34" charset="0"/>
              </a:rPr>
              <a:t>- Also important to note that in the Wallis Creek event there was significant community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a:effectLst/>
                <a:latin typeface="Arial" panose="020B0604020202020204" pitchFamily="34" charset="0"/>
                <a:ea typeface="Arial" panose="020B0604020202020204" pitchFamily="34" charset="0"/>
                <a:cs typeface="Arial" panose="020B0604020202020204" pitchFamily="34" charset="0"/>
              </a:rPr>
              <a:t>- the community in Gillieston Heights banded together to get through 9 days of isolation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a:effectLst/>
                <a:latin typeface="Arial" panose="020B0604020202020204" pitchFamily="34" charset="0"/>
                <a:ea typeface="Arial" panose="020B0604020202020204" pitchFamily="34" charset="0"/>
                <a:cs typeface="Arial" panose="020B0604020202020204" pitchFamily="34" charset="0"/>
              </a:rPr>
              <a:t>- This likely contributed to the higher 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a:effectLst/>
              <a:latin typeface="Arial" panose="020B0604020202020204" pitchFamily="34" charset="0"/>
              <a:ea typeface="Arial" panose="020B0604020202020204" pitchFamily="34" charset="0"/>
              <a:cs typeface="Arial" panose="020B0604020202020204" pitchFamily="34" charset="0"/>
            </a:endParaRPr>
          </a:p>
          <a:p>
            <a:pPr marL="0" lvl="0" indent="0">
              <a:buFontTx/>
              <a:buNone/>
            </a:pPr>
            <a:endParaRPr lang="en-AU"/>
          </a:p>
        </p:txBody>
      </p:sp>
      <p:sp>
        <p:nvSpPr>
          <p:cNvPr id="4" name="Slide Number Placeholder 3">
            <a:extLst>
              <a:ext uri="{FF2B5EF4-FFF2-40B4-BE49-F238E27FC236}">
                <a16:creationId xmlns:a16="http://schemas.microsoft.com/office/drawing/2014/main" id="{CBFD491B-57A8-3E0F-1D6A-8AFD5B2F209B}"/>
              </a:ext>
            </a:extLst>
          </p:cNvPr>
          <p:cNvSpPr>
            <a:spLocks noGrp="1"/>
          </p:cNvSpPr>
          <p:nvPr>
            <p:ph type="sldNum" sz="quarter" idx="5"/>
          </p:nvPr>
        </p:nvSpPr>
        <p:spPr/>
        <p:txBody>
          <a:bodyPr/>
          <a:lstStyle/>
          <a:p>
            <a:fld id="{8ACB1A30-90BE-5A4F-8FC0-ABFEA33C19D2}" type="slidenum">
              <a:rPr lang="en-US" smtClean="0"/>
              <a:pPr/>
              <a:t>16</a:t>
            </a:fld>
            <a:endParaRPr lang="en-US"/>
          </a:p>
        </p:txBody>
      </p:sp>
    </p:spTree>
    <p:extLst>
      <p:ext uri="{BB962C8B-B14F-4D97-AF65-F5344CB8AC3E}">
        <p14:creationId xmlns:p14="http://schemas.microsoft.com/office/powerpoint/2010/main" val="3799263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98B9-1500-3F8C-053B-A5AD2DD48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8814B-0652-8B31-DF69-C778C082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E8ED2-F1BE-CC33-6E67-20A25F55A3D9}"/>
              </a:ext>
            </a:extLst>
          </p:cNvPr>
          <p:cNvSpPr>
            <a:spLocks noGrp="1"/>
          </p:cNvSpPr>
          <p:nvPr>
            <p:ph type="body" idx="1"/>
          </p:nvPr>
        </p:nvSpPr>
        <p:spPr/>
        <p:txBody>
          <a:bodyPr/>
          <a:lstStyle/>
          <a:p>
            <a:pPr marL="171450" indent="-171450">
              <a:buFont typeface="Arial" panose="020B0604020202020204" pitchFamily="34" charset="0"/>
              <a:buChar char="•"/>
            </a:pPr>
            <a:r>
              <a:rPr lang="en-AU"/>
              <a:t>What do we take out of these case studies in terms of uncertainty?</a:t>
            </a:r>
          </a:p>
          <a:p>
            <a:pPr marL="171450" indent="-171450">
              <a:buFont typeface="Arial" panose="020B0604020202020204" pitchFamily="34" charset="0"/>
              <a:buChar char="•"/>
            </a:pPr>
            <a:r>
              <a:rPr lang="en-AU"/>
              <a:t>What we probably already knew: uncertainty is endemic across the value chain.</a:t>
            </a:r>
          </a:p>
          <a:p>
            <a:pPr marL="171450" indent="-171450">
              <a:buFont typeface="Arial" panose="020B0604020202020204" pitchFamily="34" charset="0"/>
              <a:buChar char="•"/>
            </a:pPr>
            <a:r>
              <a:rPr lang="en-AU"/>
              <a:t>It affects all components individually to varying extents, and there are flow-on effects where uncertainty factors cascade from one component to another.</a:t>
            </a:r>
          </a:p>
          <a:p>
            <a:pPr marL="171450" lvl="0" indent="-171450">
              <a:buFont typeface="Arial" panose="020B0604020202020204" pitchFamily="34" charset="0"/>
              <a:buChar char="•"/>
            </a:pPr>
            <a:r>
              <a:rPr lang="en-AU"/>
              <a:t>For example:</a:t>
            </a:r>
          </a:p>
          <a:p>
            <a:pPr marL="628650" lvl="1" indent="-171450">
              <a:buFont typeface="Arial" panose="020B0604020202020204" pitchFamily="34" charset="0"/>
              <a:buChar char="•"/>
            </a:pPr>
            <a:r>
              <a:rPr lang="en-AU"/>
              <a:t>We have uncertainty in how much rain will fall</a:t>
            </a:r>
          </a:p>
          <a:p>
            <a:pPr marL="628650" lvl="1" indent="-171450">
              <a:buFont typeface="Arial" panose="020B0604020202020204" pitchFamily="34" charset="0"/>
              <a:buChar char="•"/>
            </a:pPr>
            <a:r>
              <a:rPr lang="en-AU"/>
              <a:t>Then how the landscape will respond to the rain</a:t>
            </a:r>
          </a:p>
          <a:p>
            <a:pPr marL="628650" lvl="1" indent="-171450">
              <a:buFont typeface="Arial" panose="020B0604020202020204" pitchFamily="34" charset="0"/>
              <a:buChar char="•"/>
            </a:pPr>
            <a:r>
              <a:rPr lang="en-AU"/>
              <a:t>How infrastructure will hold up</a:t>
            </a:r>
          </a:p>
          <a:p>
            <a:pPr marL="628650" lvl="1" indent="-171450">
              <a:buFont typeface="Arial" panose="020B0604020202020204" pitchFamily="34" charset="0"/>
              <a:buChar char="•"/>
            </a:pPr>
            <a:r>
              <a:rPr lang="en-AU"/>
              <a:t>And finally how the community will react</a:t>
            </a:r>
          </a:p>
          <a:p>
            <a:pPr marL="628650" lvl="1" indent="-171450">
              <a:buFont typeface="Arial" panose="020B0604020202020204" pitchFamily="34" charset="0"/>
              <a:buChar char="•"/>
            </a:pPr>
            <a:r>
              <a:rPr lang="en-AU"/>
              <a:t>And at each stage uncertainty factors grow and accumulate</a:t>
            </a:r>
          </a:p>
          <a:p>
            <a:pPr marL="171450" lvl="0" indent="-171450">
              <a:buFont typeface="Arial" panose="020B0604020202020204" pitchFamily="34" charset="0"/>
              <a:buChar char="•"/>
            </a:pPr>
            <a:endParaRPr lang="en-AU"/>
          </a:p>
          <a:p>
            <a:r>
              <a:rPr lang="en-AU"/>
              <a:t>So uncertainty, is endemic, the challenge is to effectively </a:t>
            </a:r>
            <a:r>
              <a:rPr lang="en-AU" b="1"/>
              <a:t>communicate uncertainty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How well do we do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Possibly not that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285750" indent="-285750">
              <a:buFont typeface="Arial" panose="020B0604020202020204" pitchFamily="34" charset="0"/>
              <a:buChar char="•"/>
            </a:pPr>
            <a:r>
              <a:rPr lang="en-AU"/>
              <a:t>For example, a </a:t>
            </a:r>
            <a:r>
              <a:rPr lang="en-AU" b="1"/>
              <a:t>Severe Weather Warning </a:t>
            </a:r>
            <a:r>
              <a:rPr lang="en-AU"/>
              <a:t>issued by the Bureau during the Wallis Creek event:</a:t>
            </a:r>
          </a:p>
          <a:p>
            <a:pPr marL="742950" lvl="1" indent="-285750">
              <a:buFont typeface="Arial" panose="020B0604020202020204" pitchFamily="34" charset="0"/>
              <a:buChar char="•"/>
            </a:pPr>
            <a:r>
              <a:rPr lang="en-AU" sz="1200" i="1">
                <a:effectLst/>
                <a:latin typeface="Arial" panose="020B0604020202020204" pitchFamily="34" charset="0"/>
                <a:ea typeface="Arial" panose="020B0604020202020204" pitchFamily="34" charset="0"/>
                <a:cs typeface="Arial" panose="020B0604020202020204" pitchFamily="34" charset="0"/>
              </a:rPr>
              <a:t>HEAVY RAINFALL which </a:t>
            </a:r>
            <a:r>
              <a:rPr lang="en-AU" sz="1200" b="1" i="1">
                <a:effectLst/>
                <a:latin typeface="Arial" panose="020B0604020202020204" pitchFamily="34" charset="0"/>
                <a:ea typeface="Arial" panose="020B0604020202020204" pitchFamily="34" charset="0"/>
                <a:cs typeface="Arial" panose="020B0604020202020204" pitchFamily="34" charset="0"/>
              </a:rPr>
              <a:t>may</a:t>
            </a:r>
            <a:r>
              <a:rPr lang="en-AU" sz="1200" i="1">
                <a:effectLst/>
                <a:latin typeface="Arial" panose="020B0604020202020204" pitchFamily="34" charset="0"/>
                <a:ea typeface="Arial" panose="020B0604020202020204" pitchFamily="34" charset="0"/>
                <a:cs typeface="Arial" panose="020B0604020202020204" pitchFamily="34" charset="0"/>
              </a:rPr>
              <a:t> lead to FLASH FLOODING is forecast to continue ... Six-hourly rainfall totals between 70 to 120 mm are </a:t>
            </a:r>
            <a:r>
              <a:rPr lang="en-AU" sz="1200" b="1" i="1">
                <a:effectLst/>
                <a:latin typeface="Arial" panose="020B0604020202020204" pitchFamily="34" charset="0"/>
                <a:ea typeface="Arial" panose="020B0604020202020204" pitchFamily="34" charset="0"/>
                <a:cs typeface="Arial" panose="020B0604020202020204" pitchFamily="34" charset="0"/>
              </a:rPr>
              <a:t>possible</a:t>
            </a:r>
            <a:r>
              <a:rPr lang="en-AU" sz="1200" i="1">
                <a:effectLst/>
                <a:latin typeface="Arial" panose="020B0604020202020204" pitchFamily="34" charset="0"/>
                <a:ea typeface="Arial" panose="020B0604020202020204" pitchFamily="34" charset="0"/>
                <a:cs typeface="Arial" panose="020B0604020202020204" pitchFamily="34" charset="0"/>
              </a:rPr>
              <a:t>."</a:t>
            </a:r>
          </a:p>
          <a:p>
            <a:pPr marL="742950" lvl="1" indent="-285750">
              <a:buFont typeface="Arial" panose="020B0604020202020204" pitchFamily="34" charset="0"/>
              <a:buChar char="•"/>
            </a:pPr>
            <a:endParaRPr lang="en-AU" sz="1200" i="1">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So the big question is:</a:t>
            </a:r>
          </a:p>
          <a:p>
            <a:pPr marL="742950" lvl="1"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Does the meteorologist who issues the warning</a:t>
            </a:r>
          </a:p>
          <a:p>
            <a:pPr marL="742950" lvl="1"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The EM personnel who receives it,</a:t>
            </a:r>
          </a:p>
          <a:p>
            <a:pPr marL="742950" lvl="1"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And the community member who reads it, </a:t>
            </a:r>
          </a:p>
          <a:p>
            <a:pPr marL="742950" lvl="1"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All have a shared understanding of what this means?</a:t>
            </a:r>
          </a:p>
          <a:p>
            <a:pPr marL="742950" lvl="1" indent="-285750">
              <a:buFont typeface="Arial" panose="020B0604020202020204" pitchFamily="34" charset="0"/>
              <a:buChar char="•"/>
            </a:pPr>
            <a:endParaRPr lang="en-AU" i="0">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i="0">
                <a:effectLst/>
                <a:latin typeface="Arial" panose="020B0604020202020204" pitchFamily="34" charset="0"/>
                <a:cs typeface="Arial" panose="020B0604020202020204" pitchFamily="34" charset="0"/>
              </a:rPr>
              <a:t>To help answer this question, Vicki will talk about the survey that was run.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a:p>
            <a:endParaRPr lang="en-AU"/>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Image: </a:t>
            </a:r>
            <a:r>
              <a:rPr lang="en-AU" sz="1200">
                <a:effectLst/>
                <a:latin typeface="Arial" panose="020B0604020202020204" pitchFamily="34" charset="0"/>
                <a:ea typeface="Arial" panose="020B0604020202020204" pitchFamily="34" charset="0"/>
              </a:rPr>
              <a:t>24hr rainfall forecast July 4 at day 6 lead time.</a:t>
            </a:r>
            <a:endParaRPr lang="en-AU" sz="1050">
              <a:effectLst/>
              <a:latin typeface="Arial" panose="020B0604020202020204" pitchFamily="34" charset="0"/>
              <a:ea typeface="Arial" panose="020B0604020202020204" pitchFamily="34" charset="0"/>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A3E18199-E256-C49F-2AAA-2312A28F688A}"/>
              </a:ext>
            </a:extLst>
          </p:cNvPr>
          <p:cNvSpPr>
            <a:spLocks noGrp="1"/>
          </p:cNvSpPr>
          <p:nvPr>
            <p:ph type="sldNum" sz="quarter" idx="5"/>
          </p:nvPr>
        </p:nvSpPr>
        <p:spPr/>
        <p:txBody>
          <a:bodyPr/>
          <a:lstStyle/>
          <a:p>
            <a:fld id="{8ACB1A30-90BE-5A4F-8FC0-ABFEA33C19D2}" type="slidenum">
              <a:rPr lang="en-US" smtClean="0"/>
              <a:pPr/>
              <a:t>17</a:t>
            </a:fld>
            <a:endParaRPr lang="en-US"/>
          </a:p>
        </p:txBody>
      </p:sp>
    </p:spTree>
    <p:extLst>
      <p:ext uri="{BB962C8B-B14F-4D97-AF65-F5344CB8AC3E}">
        <p14:creationId xmlns:p14="http://schemas.microsoft.com/office/powerpoint/2010/main" val="414614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000">
                <a:latin typeface="+mn-lt"/>
              </a:rPr>
              <a:t>Is ‘flash flooding’ well understood? </a:t>
            </a:r>
          </a:p>
          <a:p>
            <a:pPr algn="l"/>
            <a:r>
              <a:rPr lang="en-AU" sz="1000">
                <a:latin typeface="+mn-lt"/>
              </a:rPr>
              <a:t>Is uncertainty terminology well communicated? </a:t>
            </a:r>
          </a:p>
          <a:p>
            <a:endParaRPr lang="en-AU" sz="1000">
              <a:latin typeface="+mn-lt"/>
            </a:endParaRPr>
          </a:p>
          <a:p>
            <a:r>
              <a:rPr lang="en-AU" sz="1000">
                <a:latin typeface="+mn-lt"/>
              </a:rPr>
              <a:t>Participation was anonymous, voluntary. Average of 16 minutes to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latin typeface="+mn-lt"/>
            </a:endParaRPr>
          </a:p>
          <a:p>
            <a:r>
              <a:rPr lang="en-AU" sz="1000">
                <a:latin typeface="+mn-lt"/>
              </a:rPr>
              <a:t>Survey questions examined:</a:t>
            </a:r>
          </a:p>
          <a:p>
            <a:endParaRPr lang="en-AU" sz="1000">
              <a:latin typeface="+mn-lt"/>
            </a:endParaRPr>
          </a:p>
          <a:p>
            <a:pPr marL="285750" indent="-285750">
              <a:buFont typeface="Arial" panose="020B0604020202020204" pitchFamily="34" charset="0"/>
              <a:buChar char="•"/>
            </a:pPr>
            <a:r>
              <a:rPr lang="en-AU" sz="1000">
                <a:latin typeface="+mn-lt"/>
              </a:rPr>
              <a:t>Perceptions and knowledge of flash flood.</a:t>
            </a:r>
          </a:p>
          <a:p>
            <a:pPr marL="285750" indent="-285750">
              <a:buFont typeface="Arial" panose="020B0604020202020204" pitchFamily="34" charset="0"/>
              <a:buChar char="•"/>
            </a:pPr>
            <a:r>
              <a:rPr lang="en-AU" sz="1000">
                <a:latin typeface="+mn-lt"/>
              </a:rPr>
              <a:t>Protective actions.</a:t>
            </a:r>
          </a:p>
          <a:p>
            <a:pPr marL="285750" indent="-285750">
              <a:buFont typeface="Arial" panose="020B0604020202020204" pitchFamily="34" charset="0"/>
              <a:buChar char="•"/>
            </a:pPr>
            <a:r>
              <a:rPr lang="en-AU" sz="1000">
                <a:latin typeface="+mn-lt"/>
              </a:rPr>
              <a:t>Experience.</a:t>
            </a:r>
          </a:p>
          <a:p>
            <a:pPr marL="285750" indent="-285750">
              <a:buFont typeface="Arial" panose="020B0604020202020204" pitchFamily="34" charset="0"/>
              <a:buChar char="•"/>
            </a:pPr>
            <a:r>
              <a:rPr lang="en-AU" sz="1000">
                <a:latin typeface="+mn-lt"/>
              </a:rPr>
              <a:t>Comprehension of warning messages.</a:t>
            </a:r>
          </a:p>
          <a:p>
            <a:pPr marL="285750" indent="-285750">
              <a:buFont typeface="Arial" panose="020B0604020202020204" pitchFamily="34" charset="0"/>
              <a:buChar char="•"/>
            </a:pPr>
            <a:r>
              <a:rPr lang="en-AU" sz="1000">
                <a:latin typeface="+mn-lt"/>
              </a:rPr>
              <a:t>Information preferences.</a:t>
            </a:r>
          </a:p>
          <a:p>
            <a:pPr marL="0" indent="0">
              <a:buFont typeface="Arial" panose="020B0604020202020204" pitchFamily="34" charset="0"/>
              <a:buNone/>
            </a:pPr>
            <a:endParaRPr lang="en-AU" sz="1000">
              <a:latin typeface="+mn-lt"/>
            </a:endParaRPr>
          </a:p>
          <a:p>
            <a:pPr marL="0" indent="0">
              <a:buFont typeface="Arial" panose="020B0604020202020204" pitchFamily="34" charset="0"/>
              <a:buNone/>
            </a:pPr>
            <a:r>
              <a:rPr lang="en-AU" sz="1000">
                <a:latin typeface="+mn-lt"/>
              </a:rPr>
              <a:t>Survey was open from 22 February to 13 May 2024</a:t>
            </a:r>
          </a:p>
          <a:p>
            <a:pPr marL="0" indent="0">
              <a:buFont typeface="Arial" panose="020B0604020202020204" pitchFamily="34" charset="0"/>
              <a:buNone/>
            </a:pPr>
            <a:r>
              <a:rPr lang="en-AU" sz="1000">
                <a:latin typeface="+mn-lt"/>
              </a:rPr>
              <a:t>Participants were over 18 years and recruited through word of mouth, the NHRA newsletter and the </a:t>
            </a:r>
            <a:r>
              <a:rPr lang="en-AU" sz="1000" err="1">
                <a:latin typeface="+mn-lt"/>
              </a:rPr>
              <a:t>BOMIdeas</a:t>
            </a:r>
            <a:r>
              <a:rPr lang="en-AU" sz="1000">
                <a:latin typeface="+mn-lt"/>
              </a:rPr>
              <a:t> mailing list which includes people who have volunteered to participate in Bureau research</a:t>
            </a:r>
          </a:p>
          <a:p>
            <a:pPr marL="0" indent="0">
              <a:buFont typeface="Arial" panose="020B0604020202020204" pitchFamily="34" charset="0"/>
              <a:buNone/>
            </a:pPr>
            <a:r>
              <a:rPr lang="en-AU" sz="1000">
                <a:latin typeface="+mn-lt"/>
              </a:rPr>
              <a:t>A total of 1235 participants, 31% associated with the emergency services sector, 69% members of the Australian community classified as lay people for this study. Of the participants, 55% has experienced some form flooding, 38% in an urban environment, 31% in a rural setting.  No further demographic information was collected.   </a:t>
            </a:r>
          </a:p>
          <a:p>
            <a:pPr indent="457200">
              <a:spcAft>
                <a:spcPts val="800"/>
              </a:spcAft>
            </a:pPr>
            <a:endParaRPr lang="en-AU" sz="1000">
              <a:latin typeface="+mn-lt"/>
            </a:endParaRPr>
          </a:p>
          <a:p>
            <a:endParaRPr lang="en-AU" sz="1000">
              <a:latin typeface="+mn-lt"/>
            </a:endParaRPr>
          </a:p>
        </p:txBody>
      </p:sp>
      <p:sp>
        <p:nvSpPr>
          <p:cNvPr id="4" name="Slide Number Placeholder 3"/>
          <p:cNvSpPr>
            <a:spLocks noGrp="1"/>
          </p:cNvSpPr>
          <p:nvPr>
            <p:ph type="sldNum" sz="quarter" idx="5"/>
          </p:nvPr>
        </p:nvSpPr>
        <p:spPr/>
        <p:txBody>
          <a:bodyPr/>
          <a:lstStyle/>
          <a:p>
            <a:fld id="{B1D25B4B-A801-4B81-962A-4B53D0B5A28A}" type="slidenum">
              <a:rPr lang="en-AU" smtClean="0"/>
              <a:t>18</a:t>
            </a:fld>
            <a:endParaRPr lang="en-AU"/>
          </a:p>
        </p:txBody>
      </p:sp>
    </p:spTree>
    <p:extLst>
      <p:ext uri="{BB962C8B-B14F-4D97-AF65-F5344CB8AC3E}">
        <p14:creationId xmlns:p14="http://schemas.microsoft.com/office/powerpoint/2010/main" val="211889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a:latin typeface="Arial" panose="020B0604020202020204" pitchFamily="34" charset="0"/>
                <a:cs typeface="Arial" panose="020B0604020202020204" pitchFamily="34" charset="0"/>
              </a:rPr>
              <a:t>'Flash flooding’ is not well understood. We found that generally the level of knowledge is low. People know some factors, but are not aware of the </a:t>
            </a:r>
            <a:r>
              <a:rPr lang="en-AU" sz="1000" err="1">
                <a:latin typeface="Arial" panose="020B0604020202020204" pitchFamily="34" charset="0"/>
                <a:cs typeface="Arial" panose="020B0604020202020204" pitchFamily="34" charset="0"/>
              </a:rPr>
              <a:t>specficis</a:t>
            </a:r>
            <a:endParaRPr lang="en-AU" sz="1000">
              <a:latin typeface="Arial" panose="020B0604020202020204" pitchFamily="34" charset="0"/>
              <a:cs typeface="Arial" panose="020B0604020202020204" pitchFamily="34" charset="0"/>
            </a:endParaRPr>
          </a:p>
          <a:p>
            <a:r>
              <a:rPr lang="en-AU" sz="1000">
                <a:latin typeface="Arial" panose="020B0604020202020204" pitchFamily="34" charset="0"/>
                <a:cs typeface="Arial" panose="020B0604020202020204" pitchFamily="34" charset="0"/>
              </a:rPr>
              <a:t>e.g.,</a:t>
            </a:r>
          </a:p>
          <a:p>
            <a:r>
              <a:rPr lang="en-AU" sz="1000">
                <a:latin typeface="Arial" panose="020B0604020202020204" pitchFamily="34" charset="0"/>
                <a:cs typeface="Arial" panose="020B0604020202020204" pitchFamily="34" charset="0"/>
              </a:rPr>
              <a:t>People overestimated how much they know about flash flooding. </a:t>
            </a:r>
          </a:p>
          <a:p>
            <a:r>
              <a:rPr lang="en-AU" sz="1000">
                <a:latin typeface="Arial" panose="020B0604020202020204" pitchFamily="34" charset="0"/>
                <a:cs typeface="Arial" panose="020B0604020202020204" pitchFamily="34" charset="0"/>
              </a:rPr>
              <a:t>Contrary to our hypothesis, there is not much difference in knowledge of flash flooding between the emergency management (EM) and the public. </a:t>
            </a:r>
          </a:p>
          <a:p>
            <a:endParaRPr lang="en-AU" sz="1000">
              <a:latin typeface="Arial" panose="020B0604020202020204" pitchFamily="34" charset="0"/>
              <a:cs typeface="Arial" panose="020B0604020202020204" pitchFamily="34" charset="0"/>
            </a:endParaRPr>
          </a:p>
          <a:p>
            <a:endParaRPr lang="en-AU" sz="1000"/>
          </a:p>
        </p:txBody>
      </p:sp>
      <p:sp>
        <p:nvSpPr>
          <p:cNvPr id="4" name="Slide Number Placeholder 3"/>
          <p:cNvSpPr>
            <a:spLocks noGrp="1"/>
          </p:cNvSpPr>
          <p:nvPr>
            <p:ph type="sldNum" sz="quarter" idx="5"/>
          </p:nvPr>
        </p:nvSpPr>
        <p:spPr/>
        <p:txBody>
          <a:bodyPr/>
          <a:lstStyle/>
          <a:p>
            <a:fld id="{B1D25B4B-A801-4B81-962A-4B53D0B5A28A}" type="slidenum">
              <a:rPr lang="en-AU" smtClean="0"/>
              <a:t>19</a:t>
            </a:fld>
            <a:endParaRPr lang="en-AU"/>
          </a:p>
        </p:txBody>
      </p:sp>
    </p:spTree>
    <p:extLst>
      <p:ext uri="{BB962C8B-B14F-4D97-AF65-F5344CB8AC3E}">
        <p14:creationId xmlns:p14="http://schemas.microsoft.com/office/powerpoint/2010/main" val="27768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E9CD-AA1B-6215-7ADC-264BEF599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80E83-647C-46A4-3BBF-4E8A52F98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74A16-251C-BFC1-93B8-1E165EF4B2FA}"/>
              </a:ext>
            </a:extLst>
          </p:cNvPr>
          <p:cNvSpPr>
            <a:spLocks noGrp="1"/>
          </p:cNvSpPr>
          <p:nvPr>
            <p:ph type="body" idx="1"/>
          </p:nvPr>
        </p:nvSpPr>
        <p:spPr/>
        <p:txBody>
          <a:bodyPr/>
          <a:lstStyle/>
          <a:p>
            <a:endParaRPr lang="en-AU"/>
          </a:p>
          <a:p>
            <a:r>
              <a:rPr lang="en-AU"/>
              <a:t>First some background on NHRA and the related projects that we have in the Bureau.</a:t>
            </a:r>
          </a:p>
          <a:p>
            <a:endParaRPr lang="en-AU"/>
          </a:p>
          <a:p>
            <a:pPr marL="171450" indent="-171450">
              <a:buFontTx/>
              <a:buChar char="-"/>
            </a:pPr>
            <a:r>
              <a:rPr lang="en-AU"/>
              <a:t>NHRA, or </a:t>
            </a:r>
            <a:r>
              <a:rPr kumimoji="0" lang="en-AU" sz="1200" b="0" i="0" u="none" strike="noStrike" kern="1200" cap="none" spc="0" normalizeH="0" baseline="0" noProof="0">
                <a:ln>
                  <a:noFill/>
                </a:ln>
                <a:solidFill>
                  <a:srgbClr val="000000"/>
                </a:solidFill>
                <a:effectLst/>
                <a:uLnTx/>
                <a:uFillTx/>
                <a:latin typeface="Arial"/>
                <a:ea typeface="+mn-ea"/>
                <a:cs typeface="Arial"/>
              </a:rPr>
              <a:t>Natural Hazards Research Australia,</a:t>
            </a:r>
            <a:r>
              <a:rPr lang="en-AU"/>
              <a:t> </a:t>
            </a:r>
            <a:r>
              <a:rPr kumimoji="0" lang="en-AU" sz="1200" b="0" i="0" u="none" strike="noStrike" kern="1200" cap="none" spc="0" normalizeH="0" baseline="0" noProof="0">
                <a:ln>
                  <a:noFill/>
                </a:ln>
                <a:solidFill>
                  <a:srgbClr val="000000"/>
                </a:solidFill>
                <a:effectLst/>
                <a:uLnTx/>
                <a:uFillTx/>
                <a:latin typeface="Arial"/>
                <a:ea typeface="+mn-ea"/>
                <a:cs typeface="Arial"/>
              </a:rPr>
              <a:t>is our national centre for natural hazard resilience and disaster risk reduction</a:t>
            </a:r>
          </a:p>
          <a:p>
            <a:pPr marL="171450" indent="-171450">
              <a:buFontTx/>
              <a:buChar char="-"/>
            </a:pPr>
            <a:r>
              <a:rPr kumimoji="0" lang="en-AU" sz="1200" b="0" i="0" u="none" strike="noStrike" kern="1200" cap="none" spc="0" normalizeH="0" baseline="0" noProof="0">
                <a:ln>
                  <a:noFill/>
                </a:ln>
                <a:solidFill>
                  <a:srgbClr val="000000"/>
                </a:solidFill>
                <a:effectLst/>
                <a:uLnTx/>
                <a:uFillTx/>
                <a:latin typeface="Arial"/>
                <a:ea typeface="+mn-ea"/>
                <a:cs typeface="Arial"/>
              </a:rPr>
              <a:t>It follows from the old BNHCRC.</a:t>
            </a:r>
          </a:p>
          <a:p>
            <a:pPr marL="171450" indent="-171450">
              <a:buFontTx/>
              <a:buChar char="-"/>
            </a:pPr>
            <a:r>
              <a:rPr lang="en-AU" b="0" i="0">
                <a:solidFill>
                  <a:srgbClr val="5F6A6B"/>
                </a:solidFill>
                <a:effectLst/>
                <a:highlight>
                  <a:srgbClr val="FFFFFF"/>
                </a:highlight>
                <a:latin typeface="Titillium Web" panose="00000500000000000000" pitchFamily="2" charset="0"/>
              </a:rPr>
              <a:t>It was funded by the Australian Government in July 2021 for 10 years as a collaborative research organisation</a:t>
            </a:r>
            <a:endParaRPr kumimoji="0" lang="en-AU" sz="1200" b="0" i="0" u="none" strike="noStrike" kern="1200" cap="none" spc="0" normalizeH="0" baseline="0" noProof="0">
              <a:ln>
                <a:noFill/>
              </a:ln>
              <a:solidFill>
                <a:srgbClr val="000000"/>
              </a:solidFill>
              <a:effectLst/>
              <a:highlight>
                <a:srgbClr val="FFFFFF"/>
              </a:highlight>
              <a:uLnTx/>
              <a:uFillTx/>
              <a:latin typeface="Arial"/>
              <a:ea typeface="+mn-ea"/>
              <a:cs typeface="Arial"/>
            </a:endParaRPr>
          </a:p>
          <a:p>
            <a:pPr marL="171450" indent="-171450">
              <a:buFontTx/>
              <a:buChar char="-"/>
            </a:pPr>
            <a:r>
              <a:rPr lang="en-AU" b="0" i="0">
                <a:solidFill>
                  <a:srgbClr val="5F6A6B"/>
                </a:solidFill>
                <a:effectLst/>
                <a:highlight>
                  <a:srgbClr val="FFFFFF"/>
                </a:highlight>
                <a:latin typeface="Titillium Web" panose="00000500000000000000" pitchFamily="2" charset="0"/>
              </a:rPr>
              <a:t>Looks at bushfires, floods, cyclones, heatwaves, storms and other hazards. </a:t>
            </a:r>
          </a:p>
          <a:p>
            <a:pPr marL="171450" indent="-171450">
              <a:buFontTx/>
              <a:buChar char="-"/>
            </a:pPr>
            <a:r>
              <a:rPr lang="en-AU" b="0" i="0">
                <a:solidFill>
                  <a:srgbClr val="5F6A6B"/>
                </a:solidFill>
                <a:effectLst/>
                <a:highlight>
                  <a:srgbClr val="FFFFFF"/>
                </a:highlight>
                <a:latin typeface="Titillium Web" panose="00000500000000000000" pitchFamily="2" charset="0"/>
              </a:rPr>
              <a:t>The aim they have is to deliver usable research that improves community safety and </a:t>
            </a:r>
            <a:r>
              <a:rPr lang="en-AU" b="0" i="0" err="1">
                <a:solidFill>
                  <a:srgbClr val="5F6A6B"/>
                </a:solidFill>
                <a:effectLst/>
                <a:highlight>
                  <a:srgbClr val="FFFFFF"/>
                </a:highlight>
                <a:latin typeface="Titillium Web" panose="00000500000000000000" pitchFamily="2" charset="0"/>
              </a:rPr>
              <a:t>resillience</a:t>
            </a:r>
            <a:r>
              <a:rPr lang="en-AU" b="0" i="0">
                <a:solidFill>
                  <a:srgbClr val="5F6A6B"/>
                </a:solidFill>
                <a:effectLst/>
                <a:highlight>
                  <a:srgbClr val="FFFFFF"/>
                </a:highlight>
                <a:latin typeface="Titillium Web" panose="00000500000000000000" pitchFamily="2" charset="0"/>
              </a:rPr>
              <a:t>, it's very applications focussed,  </a:t>
            </a:r>
          </a:p>
          <a:p>
            <a:pPr marL="171450" indent="-171450">
              <a:buFontTx/>
              <a:buChar char="-"/>
            </a:pPr>
            <a:endParaRPr lang="en-AU" b="0" i="0">
              <a:solidFill>
                <a:srgbClr val="5F6A6B"/>
              </a:solidFill>
              <a:effectLst/>
              <a:highlight>
                <a:srgbClr val="FFFFFF"/>
              </a:highlight>
              <a:latin typeface="Titillium Web" panose="00000500000000000000" pitchFamily="2" charset="0"/>
            </a:endParaRPr>
          </a:p>
          <a:p>
            <a:pPr marL="171450" indent="-171450">
              <a:buFontTx/>
              <a:buChar char="-"/>
            </a:pPr>
            <a:r>
              <a:rPr lang="en-AU" b="0" i="0">
                <a:solidFill>
                  <a:srgbClr val="5F6A6B"/>
                </a:solidFill>
                <a:effectLst/>
                <a:highlight>
                  <a:srgbClr val="FFFFFF"/>
                </a:highlight>
                <a:latin typeface="Titillium Web" panose="00000500000000000000" pitchFamily="2" charset="0"/>
              </a:rPr>
              <a:t>In the Bureau we have a number of projects part-funded by NHRA.</a:t>
            </a:r>
          </a:p>
          <a:p>
            <a:pPr marL="171450" indent="-171450">
              <a:buFontTx/>
              <a:buChar char="-"/>
            </a:pPr>
            <a:r>
              <a:rPr lang="en-AU" b="0" i="0">
                <a:solidFill>
                  <a:srgbClr val="5F6A6B"/>
                </a:solidFill>
                <a:effectLst/>
                <a:highlight>
                  <a:srgbClr val="FFFFFF"/>
                </a:highlight>
                <a:latin typeface="Titillium Web" panose="00000500000000000000" pitchFamily="2" charset="0"/>
              </a:rPr>
              <a:t>There are several fire projects building on legacy of BNHCRC engagement</a:t>
            </a:r>
          </a:p>
          <a:p>
            <a:pPr marL="171450" indent="-171450">
              <a:buFontTx/>
              <a:buChar char="-"/>
            </a:pPr>
            <a:r>
              <a:rPr lang="en-AU" b="0" i="0">
                <a:solidFill>
                  <a:srgbClr val="5F6A6B"/>
                </a:solidFill>
                <a:effectLst/>
                <a:highlight>
                  <a:srgbClr val="FFFFFF"/>
                </a:highlight>
                <a:latin typeface="Titillium Web" panose="00000500000000000000" pitchFamily="2" charset="0"/>
              </a:rPr>
              <a:t>But in the last year we've started three rain and flood projects which together are conducting work to improve predictions, lead time and communication of risk around flood hazards.</a:t>
            </a:r>
          </a:p>
          <a:p>
            <a:pPr marL="171450" indent="-171450">
              <a:buFontTx/>
              <a:buChar char="-"/>
            </a:pPr>
            <a:endParaRPr lang="en-AU" b="0" i="0">
              <a:solidFill>
                <a:srgbClr val="5F6A6B"/>
              </a:solidFill>
              <a:effectLst/>
              <a:highlight>
                <a:srgbClr val="FFFFFF"/>
              </a:highlight>
              <a:latin typeface="Titillium Web" panose="00000500000000000000" pitchFamily="2" charset="0"/>
            </a:endParaRPr>
          </a:p>
          <a:p>
            <a:pPr marL="171450" indent="-171450">
              <a:buFontTx/>
              <a:buChar char="-"/>
            </a:pPr>
            <a:r>
              <a:rPr lang="en-AU" b="0" i="0">
                <a:solidFill>
                  <a:srgbClr val="5F6A6B"/>
                </a:solidFill>
                <a:effectLst/>
                <a:highlight>
                  <a:srgbClr val="FFFFFF"/>
                </a:highlight>
                <a:latin typeface="Titillium Web" panose="00000500000000000000" pitchFamily="2" charset="0"/>
              </a:rPr>
              <a:t>The first project is what Carla and I will be talking about today, this is a social science project focussed on communication</a:t>
            </a:r>
          </a:p>
          <a:p>
            <a:pPr marL="628650" lvl="1" indent="-171450">
              <a:buFontTx/>
              <a:buChar char="-"/>
            </a:pPr>
            <a:r>
              <a:rPr lang="en-AU" b="0" i="0">
                <a:solidFill>
                  <a:srgbClr val="5F6A6B"/>
                </a:solidFill>
                <a:effectLst/>
                <a:highlight>
                  <a:srgbClr val="FFFFFF"/>
                </a:highlight>
                <a:latin typeface="Titillium Web" panose="00000500000000000000" pitchFamily="2" charset="0"/>
              </a:rPr>
              <a:t>Really looking to determine a baseline for our current service.</a:t>
            </a:r>
          </a:p>
          <a:p>
            <a:pPr marL="171450" indent="-171450">
              <a:buFontTx/>
              <a:buChar char="-"/>
            </a:pPr>
            <a:r>
              <a:rPr lang="en-AU" b="0" i="0">
                <a:solidFill>
                  <a:srgbClr val="5F6A6B"/>
                </a:solidFill>
                <a:effectLst/>
                <a:highlight>
                  <a:srgbClr val="FFFFFF"/>
                </a:highlight>
                <a:latin typeface="Titillium Web" panose="00000500000000000000" pitchFamily="2" charset="0"/>
              </a:rPr>
              <a:t>The other two projects are work that is being led in SIG.</a:t>
            </a:r>
          </a:p>
          <a:p>
            <a:pPr marL="171450" indent="-171450">
              <a:buFontTx/>
              <a:buChar char="-"/>
            </a:pPr>
            <a:r>
              <a:rPr lang="en-AU" b="0" i="0">
                <a:solidFill>
                  <a:srgbClr val="5F6A6B"/>
                </a:solidFill>
                <a:effectLst/>
                <a:highlight>
                  <a:srgbClr val="FFFFFF"/>
                </a:highlight>
                <a:latin typeface="Titillium Web" panose="00000500000000000000" pitchFamily="2" charset="0"/>
              </a:rPr>
              <a:t>The second project is a larger project led by Paul FH which is looking at a future predictive service for rain and inundation.</a:t>
            </a:r>
          </a:p>
          <a:p>
            <a:pPr marL="628650" lvl="1" indent="-171450">
              <a:buFontTx/>
              <a:buChar char="-"/>
            </a:pPr>
            <a:r>
              <a:rPr lang="en-AU" b="0" i="0">
                <a:solidFill>
                  <a:srgbClr val="5F6A6B"/>
                </a:solidFill>
                <a:effectLst/>
                <a:highlight>
                  <a:srgbClr val="FFFFFF"/>
                </a:highlight>
                <a:latin typeface="Titillium Web" panose="00000500000000000000" pitchFamily="2" charset="0"/>
              </a:rPr>
              <a:t>This is a collaborative effort across Radar, Hydrological teams exploring how we </a:t>
            </a:r>
            <a:r>
              <a:rPr lang="en-AU" sz="1200" b="0">
                <a:solidFill>
                  <a:sysClr val="windowText" lastClr="000000"/>
                </a:solidFill>
              </a:rPr>
              <a:t>improve predictions and communication to EM.</a:t>
            </a:r>
            <a:endParaRPr lang="en-AU" b="0" i="0">
              <a:solidFill>
                <a:srgbClr val="5F6A6B"/>
              </a:solidFill>
              <a:effectLst/>
              <a:highlight>
                <a:srgbClr val="FFFFFF"/>
              </a:highlight>
              <a:latin typeface="Titillium Web" panose="00000500000000000000" pitchFamily="2" charset="0"/>
            </a:endParaRPr>
          </a:p>
          <a:p>
            <a:pPr marL="171450" lvl="0" indent="-171450">
              <a:buFontTx/>
              <a:buChar char="-"/>
            </a:pPr>
            <a:r>
              <a:rPr lang="en-AU" b="0" i="0">
                <a:solidFill>
                  <a:srgbClr val="5F6A6B"/>
                </a:solidFill>
                <a:effectLst/>
                <a:highlight>
                  <a:srgbClr val="FFFFFF"/>
                </a:highlight>
                <a:latin typeface="Titillium Web" panose="00000500000000000000" pitchFamily="2" charset="0"/>
              </a:rPr>
              <a:t>The third project is looking at the long range flood outlook, led by Wendy with Navid and Chris Pickett Heaps</a:t>
            </a:r>
          </a:p>
          <a:p>
            <a:pPr marL="628650" lvl="1" indent="-171450">
              <a:buFontTx/>
              <a:buChar char="-"/>
            </a:pPr>
            <a:r>
              <a:rPr lang="en-AU" b="0" i="0">
                <a:solidFill>
                  <a:srgbClr val="5F6A6B"/>
                </a:solidFill>
                <a:effectLst/>
                <a:highlight>
                  <a:srgbClr val="FFFFFF"/>
                </a:highlight>
                <a:latin typeface="Titillium Web" panose="00000500000000000000" pitchFamily="2" charset="0"/>
              </a:rPr>
              <a:t>This work is hoping to help emergency services plan at longer timescales </a:t>
            </a:r>
          </a:p>
          <a:p>
            <a:pPr marL="628650" lvl="1" indent="-171450">
              <a:buFontTx/>
              <a:buChar char="-"/>
            </a:pPr>
            <a:r>
              <a:rPr lang="en-AU" b="0" i="0">
                <a:solidFill>
                  <a:srgbClr val="5F6A6B"/>
                </a:solidFill>
                <a:effectLst/>
                <a:highlight>
                  <a:srgbClr val="FFFFFF"/>
                </a:highlight>
                <a:latin typeface="Titillium Web" panose="00000500000000000000" pitchFamily="2" charset="0"/>
              </a:rPr>
              <a:t>AFAC have their own plan for a seasonal outlook. This project aims to inform this work.</a:t>
            </a:r>
          </a:p>
          <a:p>
            <a:pPr marL="628650" lvl="1" indent="-171450">
              <a:buFontTx/>
              <a:buChar char="-"/>
            </a:pPr>
            <a:endParaRPr lang="en-AU" b="0" i="0">
              <a:solidFill>
                <a:srgbClr val="5F6A6B"/>
              </a:solidFill>
              <a:effectLst/>
              <a:highlight>
                <a:srgbClr val="FFFFFF"/>
              </a:highlight>
              <a:latin typeface="Titillium Web" panose="00000500000000000000" pitchFamily="2" charset="0"/>
            </a:endParaRPr>
          </a:p>
          <a:p>
            <a:pPr marL="171450" lvl="0" indent="-171450">
              <a:buFontTx/>
              <a:buChar char="-"/>
            </a:pPr>
            <a:r>
              <a:rPr lang="en-AU" b="0" i="0">
                <a:solidFill>
                  <a:srgbClr val="5F6A6B"/>
                </a:solidFill>
                <a:effectLst/>
                <a:highlight>
                  <a:srgbClr val="FFFFFF"/>
                </a:highlight>
                <a:latin typeface="Titillium Web" panose="00000500000000000000" pitchFamily="2" charset="0"/>
              </a:rPr>
              <a:t>These projects are working together.</a:t>
            </a:r>
          </a:p>
          <a:p>
            <a:pPr marL="171450" lvl="0" indent="-171450">
              <a:buFontTx/>
              <a:buChar char="-"/>
            </a:pPr>
            <a:r>
              <a:rPr lang="en-AU" b="0" i="0">
                <a:solidFill>
                  <a:srgbClr val="5F6A6B"/>
                </a:solidFill>
                <a:effectLst/>
                <a:highlight>
                  <a:srgbClr val="FFFFFF"/>
                </a:highlight>
                <a:latin typeface="Titillium Web" panose="00000500000000000000" pitchFamily="2" charset="0"/>
              </a:rPr>
              <a:t>We're going to be talking about the first project today. I'll provide some more background and then Carla will provide some more detail on the results and how we engaged stakeholders</a:t>
            </a:r>
          </a:p>
          <a:p>
            <a:pPr marL="628650" lvl="1" indent="-171450">
              <a:buFontTx/>
              <a:buChar char="-"/>
            </a:pPr>
            <a:endParaRPr lang="en-AU" b="0" i="0">
              <a:solidFill>
                <a:srgbClr val="5F6A6B"/>
              </a:solidFill>
              <a:effectLst/>
              <a:highlight>
                <a:srgbClr val="FFFFFF"/>
              </a:highlight>
              <a:latin typeface="Titillium Web" panose="00000500000000000000" pitchFamily="2" charset="0"/>
            </a:endParaRPr>
          </a:p>
          <a:p>
            <a:pPr marL="628650" lvl="1" indent="-171450">
              <a:buFontTx/>
              <a:buChar char="-"/>
            </a:pPr>
            <a:endParaRPr lang="en-AU" b="0" i="0">
              <a:solidFill>
                <a:srgbClr val="5F6A6B"/>
              </a:solidFill>
              <a:effectLst/>
              <a:highlight>
                <a:srgbClr val="FFFFFF"/>
              </a:highlight>
              <a:latin typeface="Titillium Web" panose="00000500000000000000" pitchFamily="2" charset="0"/>
            </a:endParaRPr>
          </a:p>
          <a:p>
            <a:pPr marL="171450" indent="-171450">
              <a:buFontTx/>
              <a:buChar char="-"/>
            </a:pPr>
            <a:endParaRPr lang="en-AU"/>
          </a:p>
          <a:p>
            <a:endParaRPr lang="en-AU"/>
          </a:p>
          <a:p>
            <a:endParaRPr lang="en-AU"/>
          </a:p>
          <a:p>
            <a:r>
              <a:rPr lang="en-AU" sz="1200" i="1">
                <a:effectLst/>
                <a:latin typeface="Arial" panose="020B0604020202020204" pitchFamily="34" charset="0"/>
                <a:ea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a:effectLst/>
                <a:latin typeface="Arial" panose="020B0604020202020204" pitchFamily="34" charset="0"/>
                <a:ea typeface="Arial" panose="020B0604020202020204" pitchFamily="34" charset="0"/>
              </a:rPr>
              <a:t>---------------------------------------------------------------</a:t>
            </a:r>
          </a:p>
          <a:p>
            <a:endParaRPr lang="en-AU"/>
          </a:p>
        </p:txBody>
      </p:sp>
      <p:sp>
        <p:nvSpPr>
          <p:cNvPr id="4" name="Slide Number Placeholder 3">
            <a:extLst>
              <a:ext uri="{FF2B5EF4-FFF2-40B4-BE49-F238E27FC236}">
                <a16:creationId xmlns:a16="http://schemas.microsoft.com/office/drawing/2014/main" id="{73380F6C-B632-779F-9908-CEAA37CBC3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91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lang="en-AU" sz="1000">
                <a:effectLst/>
                <a:latin typeface="+mn-lt"/>
                <a:ea typeface="Aptos" panose="020B0004020202020204" pitchFamily="34" charset="0"/>
                <a:cs typeface="Aptos" panose="020B0004020202020204" pitchFamily="34" charset="0"/>
              </a:rPr>
              <a:t>Knowledge of local risk and environmental factors that may lead to flash flooding was low. Most knew that the amount of rainfall in 24 hours was important, but factors like how built up an area is or the amount of rain over the last month that are also important in assessing flash flood risk were seen as less important</a:t>
            </a:r>
          </a:p>
          <a:p>
            <a:pPr marL="0" marR="0" lvl="0" indent="0" algn="l" defTabSz="914400" rtl="0" eaLnBrk="1" fontAlgn="auto" latinLnBrk="0" hangingPunct="1">
              <a:lnSpc>
                <a:spcPct val="115000"/>
              </a:lnSpc>
              <a:spcBef>
                <a:spcPts val="600"/>
              </a:spcBef>
              <a:spcAft>
                <a:spcPts val="600"/>
              </a:spcAft>
              <a:buClrTx/>
              <a:buSzTx/>
              <a:buFontTx/>
              <a:buNone/>
              <a:tabLst/>
              <a:defRPr/>
            </a:pPr>
            <a:endParaRPr lang="en-AU" sz="1000">
              <a:effectLst/>
              <a:latin typeface="+mn-lt"/>
              <a:ea typeface="Aptos" panose="020B0004020202020204" pitchFamily="34" charset="0"/>
              <a:cs typeface="Aptos" panose="020B0004020202020204" pitchFamily="34"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AU" sz="1000">
                <a:effectLst/>
                <a:latin typeface="+mn-lt"/>
                <a:ea typeface="Aptos" panose="020B0004020202020204" pitchFamily="34" charset="0"/>
                <a:cs typeface="Aptos" panose="020B0004020202020204" pitchFamily="34" charset="0"/>
              </a:rPr>
              <a:t>There were differences in EM and public, and flood experienced and inexperienced group perceptions of the importance of different flash flood risk factors.</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latin typeface="+mn-lt"/>
                <a:cs typeface="Arial" panose="020B0604020202020204" pitchFamily="34" charset="0"/>
              </a:rPr>
              <a:t>People linked the amount of rain in the last 24 hours to the occurrence of flash flood but were less likely to consider the amount of rain the last month.</a:t>
            </a:r>
          </a:p>
          <a:p>
            <a:pPr>
              <a:lnSpc>
                <a:spcPct val="115000"/>
              </a:lnSpc>
              <a:spcBef>
                <a:spcPts val="600"/>
              </a:spcBef>
              <a:spcAft>
                <a:spcPts val="600"/>
              </a:spcAft>
            </a:pPr>
            <a:r>
              <a:rPr lang="en-AU" sz="1000">
                <a:latin typeface="+mn-lt"/>
                <a:cs typeface="Arial" panose="020B0604020202020204" pitchFamily="34" charset="0"/>
              </a:rPr>
              <a:t>Significant differences for with EM rating slightly higher:</a:t>
            </a: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Amount of rainfall over the past month 2</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How built-up or urbanised an area is 3</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How steep or flat the land is 4</a:t>
            </a:r>
            <a:endParaRPr lang="en-AU" sz="1000">
              <a:effectLst/>
              <a:latin typeface="+mn-lt"/>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latin typeface="+mn-lt"/>
              <a:cs typeface="Arial" panose="020B0604020202020204" pitchFamily="34" charset="0"/>
            </a:endParaRPr>
          </a:p>
          <a:p>
            <a:endParaRPr lang="en-AU" sz="1000">
              <a:latin typeface="+mn-lt"/>
            </a:endParaRPr>
          </a:p>
        </p:txBody>
      </p:sp>
      <p:sp>
        <p:nvSpPr>
          <p:cNvPr id="4" name="Slide Number Placeholder 3"/>
          <p:cNvSpPr>
            <a:spLocks noGrp="1"/>
          </p:cNvSpPr>
          <p:nvPr>
            <p:ph type="sldNum" sz="quarter" idx="5"/>
          </p:nvPr>
        </p:nvSpPr>
        <p:spPr/>
        <p:txBody>
          <a:bodyPr/>
          <a:lstStyle/>
          <a:p>
            <a:fld id="{B1D25B4B-A801-4B81-962A-4B53D0B5A28A}" type="slidenum">
              <a:rPr lang="en-AU" smtClean="0"/>
              <a:t>20</a:t>
            </a:fld>
            <a:endParaRPr lang="en-AU"/>
          </a:p>
        </p:txBody>
      </p:sp>
    </p:spTree>
    <p:extLst>
      <p:ext uri="{BB962C8B-B14F-4D97-AF65-F5344CB8AC3E}">
        <p14:creationId xmlns:p14="http://schemas.microsoft.com/office/powerpoint/2010/main" val="20596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AU" sz="1000" kern="0">
                <a:effectLst/>
                <a:latin typeface="+mn-lt"/>
                <a:ea typeface="Aptos" panose="020B0004020202020204" pitchFamily="34" charset="0"/>
                <a:cs typeface="Aptos" panose="020B0004020202020204" pitchFamily="34" charset="0"/>
              </a:rPr>
              <a:t>You receive the following warning message for your location: HEAVY RAIN which may lead to FLASH FLOODING is possible/likely. What do you think the likelihood (percent chance) of HEAVY RAIN/FLASH FLOODING is?    </a:t>
            </a:r>
            <a:endParaRPr lang="en-AU" sz="1000">
              <a:effectLst/>
              <a:latin typeface="+mn-lt"/>
              <a:ea typeface="Aptos" panose="020B0004020202020204" pitchFamily="34" charset="0"/>
              <a:cs typeface="Aptos" panose="020B0004020202020204" pitchFamily="34" charset="0"/>
            </a:endParaRPr>
          </a:p>
          <a:p>
            <a:pPr>
              <a:lnSpc>
                <a:spcPct val="115000"/>
              </a:lnSpc>
              <a:spcBef>
                <a:spcPts val="600"/>
              </a:spcBef>
              <a:spcAft>
                <a:spcPts val="600"/>
              </a:spcAft>
            </a:pPr>
            <a:endParaRPr lang="en-AU" sz="1000">
              <a:effectLst/>
              <a:latin typeface="+mn-lt"/>
              <a:ea typeface="Aptos" panose="020B0004020202020204" pitchFamily="34" charset="0"/>
              <a:cs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Overlap in the ranges of likely and possible</a:t>
            </a: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Likely was more certain</a:t>
            </a:r>
          </a:p>
          <a:p>
            <a:pPr>
              <a:lnSpc>
                <a:spcPct val="115000"/>
              </a:lnSpc>
              <a:spcBef>
                <a:spcPts val="600"/>
              </a:spcBef>
              <a:spcAft>
                <a:spcPts val="600"/>
              </a:spcAft>
            </a:pPr>
            <a:endParaRPr lang="en-AU" sz="1000">
              <a:effectLst/>
              <a:latin typeface="+mn-lt"/>
              <a:ea typeface="Aptos" panose="020B0004020202020204" pitchFamily="34" charset="0"/>
              <a:cs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Likely</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Flash flood M = 55%</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Heavy rain M = 73%</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Possible</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Flash flood M = 51%</a:t>
            </a:r>
            <a:endParaRPr lang="en-AU" sz="1000">
              <a:effectLst/>
              <a:latin typeface="+mn-lt"/>
              <a:ea typeface="Aptos" panose="020B0004020202020204" pitchFamily="34" charset="0"/>
            </a:endParaRPr>
          </a:p>
          <a:p>
            <a:pPr>
              <a:lnSpc>
                <a:spcPct val="115000"/>
              </a:lnSpc>
              <a:spcBef>
                <a:spcPts val="600"/>
              </a:spcBef>
              <a:spcAft>
                <a:spcPts val="600"/>
              </a:spcAft>
            </a:pPr>
            <a:r>
              <a:rPr lang="en-AU" sz="1000">
                <a:effectLst/>
                <a:latin typeface="+mn-lt"/>
                <a:ea typeface="Aptos" panose="020B0004020202020204" pitchFamily="34" charset="0"/>
                <a:cs typeface="Aptos" panose="020B0004020202020204" pitchFamily="34" charset="0"/>
              </a:rPr>
              <a:t>Heavy rain M= 69%</a:t>
            </a:r>
          </a:p>
          <a:p>
            <a:pPr>
              <a:lnSpc>
                <a:spcPct val="115000"/>
              </a:lnSpc>
              <a:spcBef>
                <a:spcPts val="600"/>
              </a:spcBef>
              <a:spcAft>
                <a:spcPts val="600"/>
              </a:spcAft>
            </a:pPr>
            <a:endParaRPr lang="en-AU" sz="1000">
              <a:effectLst/>
              <a:latin typeface="+mn-lt"/>
              <a:ea typeface="Aptos" panose="020B0004020202020204" pitchFamily="34"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AU" sz="1000">
                <a:latin typeface="+mn-lt"/>
                <a:cs typeface="Arial" panose="020B0604020202020204" pitchFamily="34" charset="0"/>
              </a:rPr>
              <a:t>As hypothesised, people had different understandings of the uncertainty terms such as likely and possible.     </a:t>
            </a:r>
          </a:p>
          <a:p>
            <a:pPr marL="0" marR="0" lvl="0" indent="0" algn="l" defTabSz="914400" rtl="0" eaLnBrk="1" fontAlgn="auto" latinLnBrk="0" hangingPunct="1">
              <a:lnSpc>
                <a:spcPct val="115000"/>
              </a:lnSpc>
              <a:spcBef>
                <a:spcPts val="600"/>
              </a:spcBef>
              <a:spcAft>
                <a:spcPts val="600"/>
              </a:spcAft>
              <a:buClrTx/>
              <a:buSzTx/>
              <a:buFontTx/>
              <a:buNone/>
              <a:tabLst/>
              <a:defRPr/>
            </a:pPr>
            <a:r>
              <a:rPr lang="en-AU" sz="1000">
                <a:latin typeface="+mn-lt"/>
                <a:cs typeface="Arial" panose="020B0604020202020204" pitchFamily="34" charset="0"/>
              </a:rPr>
              <a:t>Responses for likelihood of occurrence are context dependent and related to the wording in the warning and event type. </a:t>
            </a:r>
          </a:p>
          <a:p>
            <a:pPr marL="0" marR="0" lvl="0" indent="0" algn="l" defTabSz="914400" rtl="0" eaLnBrk="1" fontAlgn="auto" latinLnBrk="0" hangingPunct="1">
              <a:lnSpc>
                <a:spcPct val="115000"/>
              </a:lnSpc>
              <a:spcBef>
                <a:spcPts val="600"/>
              </a:spcBef>
              <a:spcAft>
                <a:spcPts val="600"/>
              </a:spcAft>
              <a:buClrTx/>
              <a:buSzTx/>
              <a:buFontTx/>
              <a:buNone/>
              <a:tabLst/>
              <a:defRPr/>
            </a:pPr>
            <a:endParaRPr lang="en-AU" sz="1000" b="0" i="0" u="none" strike="noStrike" baseline="0">
              <a:latin typeface="+mn-lt"/>
            </a:endParaRPr>
          </a:p>
        </p:txBody>
      </p:sp>
      <p:sp>
        <p:nvSpPr>
          <p:cNvPr id="4" name="Slide Number Placeholder 3"/>
          <p:cNvSpPr>
            <a:spLocks noGrp="1"/>
          </p:cNvSpPr>
          <p:nvPr>
            <p:ph type="sldNum" sz="quarter" idx="5"/>
          </p:nvPr>
        </p:nvSpPr>
        <p:spPr/>
        <p:txBody>
          <a:bodyPr/>
          <a:lstStyle/>
          <a:p>
            <a:fld id="{B1D25B4B-A801-4B81-962A-4B53D0B5A28A}" type="slidenum">
              <a:rPr lang="en-AU" smtClean="0"/>
              <a:t>21</a:t>
            </a:fld>
            <a:endParaRPr lang="en-AU"/>
          </a:p>
        </p:txBody>
      </p:sp>
    </p:spTree>
    <p:extLst>
      <p:ext uri="{BB962C8B-B14F-4D97-AF65-F5344CB8AC3E}">
        <p14:creationId xmlns:p14="http://schemas.microsoft.com/office/powerpoint/2010/main" val="229173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C4057-C541-6B4D-D385-AA85943FB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BA561-D67D-20BE-2015-BE4DA6C78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C2A13-5CED-35D5-2F8D-7DD5B7000EC8}"/>
              </a:ext>
            </a:extLst>
          </p:cNvPr>
          <p:cNvSpPr>
            <a:spLocks noGrp="1"/>
          </p:cNvSpPr>
          <p:nvPr>
            <p:ph type="body" idx="1"/>
          </p:nvPr>
        </p:nvSpPr>
        <p:spPr/>
        <p:txBody>
          <a:bodyPr/>
          <a:lstStyle/>
          <a:p>
            <a:pPr marL="0" indent="0">
              <a:lnSpc>
                <a:spcPct val="100000"/>
              </a:lnSpc>
              <a:spcBef>
                <a:spcPts val="1200"/>
              </a:spcBef>
              <a:buNone/>
            </a:pPr>
            <a:r>
              <a:rPr lang="en-AU" sz="1000">
                <a:latin typeface="+mn-lt"/>
                <a:cs typeface="Arial" panose="020B0604020202020204" pitchFamily="34" charset="0"/>
              </a:rPr>
              <a:t>Is uncertainty terminology well communicated? </a:t>
            </a:r>
          </a:p>
          <a:p>
            <a:pPr>
              <a:spcBef>
                <a:spcPts val="1200"/>
              </a:spcBef>
            </a:pPr>
            <a:r>
              <a:rPr lang="en-AU" sz="1000">
                <a:latin typeface="+mn-lt"/>
                <a:cs typeface="Arial" panose="020B0604020202020204" pitchFamily="34" charset="0"/>
              </a:rPr>
              <a:t>As hypothesised, people had different understandings of the uncertainty terms such as likely and possible.     </a:t>
            </a:r>
            <a:endParaRPr lang="en-AU" sz="1000">
              <a:cs typeface="Arial" panose="020B0604020202020204" pitchFamily="34" charset="0"/>
            </a:endParaRPr>
          </a:p>
          <a:p>
            <a:r>
              <a:rPr lang="en-AU"/>
              <a:t>The box plots on the figure represent the spread of people's responses (% Chance/likelihood) for each questions. </a:t>
            </a:r>
            <a:endParaRPr lang="en-US"/>
          </a:p>
          <a:p>
            <a:r>
              <a:rPr lang="en-AU"/>
              <a:t>The values given varied between individuals, depending if the warning used the term likely or possible and if people were asked about the chance of occurrence of a flash flood or heavy rain.</a:t>
            </a:r>
            <a:endParaRPr lang="en-US"/>
          </a:p>
          <a:p>
            <a:pPr>
              <a:spcBef>
                <a:spcPts val="1200"/>
              </a:spcBef>
            </a:pPr>
            <a:r>
              <a:rPr lang="en-AU" sz="1000">
                <a:latin typeface="+mn-lt"/>
                <a:cs typeface="Arial" panose="020B0604020202020204" pitchFamily="34" charset="0"/>
              </a:rPr>
              <a:t>Participants indicated 'likely' and 'possible' as meaning anywhere between a range of 0-100%</a:t>
            </a:r>
            <a:endParaRPr lang="en-AU"/>
          </a:p>
          <a:p>
            <a:pPr>
              <a:spcBef>
                <a:spcPts val="1200"/>
              </a:spcBef>
            </a:pPr>
            <a:endParaRPr lang="en-AU" sz="1000"/>
          </a:p>
          <a:p>
            <a:pPr marL="0" indent="0">
              <a:lnSpc>
                <a:spcPct val="100000"/>
              </a:lnSpc>
              <a:spcBef>
                <a:spcPts val="1200"/>
              </a:spcBef>
              <a:buNone/>
            </a:pPr>
            <a:r>
              <a:rPr lang="en-AU" sz="1000" b="0" i="0" u="none" strike="noStrike" baseline="0">
                <a:latin typeface="+mn-lt"/>
              </a:rPr>
              <a:t>WMO </a:t>
            </a:r>
            <a:r>
              <a:rPr lang="en-AU" sz="1000" b="1" i="0" u="none" strike="noStrike" baseline="0">
                <a:latin typeface="+mn-lt"/>
              </a:rPr>
              <a:t>Forecast Likelihood Scale </a:t>
            </a:r>
            <a:r>
              <a:rPr lang="en-AU" sz="1000" b="0" i="0" u="none" strike="noStrike" baseline="0">
                <a:latin typeface="+mn-lt"/>
              </a:rPr>
              <a:t>Likely equal 70% to 89% probability (Likelihood of the occurrence/outcome); Possible – less likely than not 30% to 44% probability</a:t>
            </a:r>
            <a:endParaRPr lang="en-AU" b="0" i="0" u="none" strike="noStrike" baseline="0">
              <a:latin typeface="+mn-lt"/>
            </a:endParaRPr>
          </a:p>
          <a:p>
            <a:pPr lvl="1">
              <a:lnSpc>
                <a:spcPct val="100000"/>
              </a:lnSpc>
            </a:pPr>
            <a:endParaRPr lang="en-AU" sz="1000" b="0" i="0" u="none" strike="noStrike" baseline="0">
              <a:solidFill>
                <a:schemeClr val="tx1"/>
              </a:solidFill>
              <a:latin typeface="+mn-lt"/>
            </a:endParaRPr>
          </a:p>
          <a:p>
            <a:r>
              <a:rPr lang="en-AU" sz="1000">
                <a:latin typeface="+mn-lt"/>
              </a:rPr>
              <a:t>Verbal probabilities are fuzzy – that is verbal probabilities less clear in their meaning and people interpret them differently. </a:t>
            </a:r>
            <a:endParaRPr lang="en-AU" sz="1000"/>
          </a:p>
          <a:p>
            <a:r>
              <a:rPr lang="en-AU" sz="1000">
                <a:latin typeface="+mn-lt"/>
              </a:rPr>
              <a:t>Likely and possible have different percent chance or likelihood values and this changes with the context in which the terms are used (as shown in our data and other studies/research).</a:t>
            </a:r>
            <a:endParaRPr lang="en-AU"/>
          </a:p>
          <a:p>
            <a:endParaRPr lang="en-AU" sz="1000">
              <a:latin typeface="+mn-lt"/>
            </a:endParaRPr>
          </a:p>
          <a:p>
            <a:r>
              <a:rPr lang="en-AU" sz="1000">
                <a:latin typeface="+mn-lt"/>
              </a:rPr>
              <a:t>However, people do make </a:t>
            </a:r>
            <a:r>
              <a:rPr lang="en-AU" sz="1000" b="0" i="0">
                <a:solidFill>
                  <a:srgbClr val="000000"/>
                </a:solidFill>
                <a:effectLst/>
                <a:latin typeface="+mn-lt"/>
              </a:rPr>
              <a:t>better decisions when uncertainty information is available compared to when it is omitted (Joslyn &amp; LeClerc 2008), therefore it may be a matter of better expressing uncertainty information in our warnings and forecasts for example by using predictive intervals (ranges) and educating people about their use.</a:t>
            </a:r>
          </a:p>
          <a:p>
            <a:endParaRPr lang="en-AU" sz="1000" b="0" i="0">
              <a:solidFill>
                <a:srgbClr val="000000"/>
              </a:solidFill>
              <a:effectLst/>
              <a:latin typeface="+mn-lt"/>
            </a:endParaRPr>
          </a:p>
          <a:p>
            <a:r>
              <a:rPr lang="en-AU" err="1"/>
              <a:t>Lishitz</a:t>
            </a:r>
            <a:r>
              <a:rPr lang="en-AU"/>
              <a:t> &amp; Strauss, 1997,showed that decision makers distinguished among three types of uncertainty: inadequate understanding, incomplete information, and undifferentiated alternatives</a:t>
            </a:r>
            <a:endParaRPr lang="en-US"/>
          </a:p>
          <a:p>
            <a:r>
              <a:rPr lang="en-AU"/>
              <a:t>To these they applied five strategies of coping (with uncertainty): reducing uncertainty, assumption-based reasoning, weighing pros and cons of competing alternatives, suppressing uncertainty, and forestalling. </a:t>
            </a:r>
            <a:endParaRPr lang="en-US"/>
          </a:p>
          <a:p>
            <a:endParaRPr lang="en-AU"/>
          </a:p>
          <a:p>
            <a:endParaRPr lang="en-AU" sz="1000">
              <a:latin typeface="+mn-lt"/>
            </a:endParaRPr>
          </a:p>
        </p:txBody>
      </p:sp>
      <p:sp>
        <p:nvSpPr>
          <p:cNvPr id="4" name="Slide Number Placeholder 3">
            <a:extLst>
              <a:ext uri="{FF2B5EF4-FFF2-40B4-BE49-F238E27FC236}">
                <a16:creationId xmlns:a16="http://schemas.microsoft.com/office/drawing/2014/main" id="{497C2BFF-1EB0-2AA5-3265-EC1784D3BB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225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Weather forecasts and hazard forecasts – Paul's project – looking at that part of the value chain</a:t>
            </a:r>
          </a:p>
        </p:txBody>
      </p:sp>
      <p:sp>
        <p:nvSpPr>
          <p:cNvPr id="4" name="Slide Number Placeholder 3"/>
          <p:cNvSpPr>
            <a:spLocks noGrp="1"/>
          </p:cNvSpPr>
          <p:nvPr>
            <p:ph type="sldNum" sz="quarter" idx="5"/>
          </p:nvPr>
        </p:nvSpPr>
        <p:spPr/>
        <p:txBody>
          <a:bodyPr/>
          <a:lstStyle/>
          <a:p>
            <a:fld id="{B1D25B4B-A801-4B81-962A-4B53D0B5A28A}" type="slidenum">
              <a:rPr lang="en-AU" smtClean="0"/>
              <a:t>23</a:t>
            </a:fld>
            <a:endParaRPr lang="en-AU"/>
          </a:p>
        </p:txBody>
      </p:sp>
    </p:spTree>
    <p:extLst>
      <p:ext uri="{BB962C8B-B14F-4D97-AF65-F5344CB8AC3E}">
        <p14:creationId xmlns:p14="http://schemas.microsoft.com/office/powerpoint/2010/main" val="345186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a:latin typeface="Times New Roman" panose="02020603050405020304" pitchFamily="18" charset="0"/>
              </a:rPr>
              <a:t>three types of uncertainty: inadequate understanding, incomplete information, and undifferentiated alternatives</a:t>
            </a:r>
          </a:p>
          <a:p>
            <a:endParaRPr lang="en-AU"/>
          </a:p>
        </p:txBody>
      </p:sp>
      <p:sp>
        <p:nvSpPr>
          <p:cNvPr id="4" name="Slide Number Placeholder 3"/>
          <p:cNvSpPr>
            <a:spLocks noGrp="1"/>
          </p:cNvSpPr>
          <p:nvPr>
            <p:ph type="sldNum" sz="quarter" idx="5"/>
          </p:nvPr>
        </p:nvSpPr>
        <p:spPr/>
        <p:txBody>
          <a:bodyPr/>
          <a:lstStyle/>
          <a:p>
            <a:fld id="{B1D25B4B-A801-4B81-962A-4B53D0B5A28A}" type="slidenum">
              <a:rPr lang="en-AU" smtClean="0"/>
              <a:t>24</a:t>
            </a:fld>
            <a:endParaRPr lang="en-AU"/>
          </a:p>
        </p:txBody>
      </p:sp>
    </p:spTree>
    <p:extLst>
      <p:ext uri="{BB962C8B-B14F-4D97-AF65-F5344CB8AC3E}">
        <p14:creationId xmlns:p14="http://schemas.microsoft.com/office/powerpoint/2010/main" val="416719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39A43-E573-0994-D0A8-AD9EC3982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5EA21-B10D-BD43-6EAC-0749F2D19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B94B6-893C-9D0B-72A9-7BE7C1350B95}"/>
              </a:ext>
            </a:extLst>
          </p:cNvPr>
          <p:cNvSpPr>
            <a:spLocks noGrp="1"/>
          </p:cNvSpPr>
          <p:nvPr>
            <p:ph type="body" idx="1"/>
          </p:nvPr>
        </p:nvSpPr>
        <p:spPr/>
        <p:txBody>
          <a:bodyPr/>
          <a:lstStyle/>
          <a:p>
            <a:endParaRPr lang="en-AU"/>
          </a:p>
          <a:p>
            <a:endParaRPr lang="en-AU"/>
          </a:p>
        </p:txBody>
      </p:sp>
      <p:sp>
        <p:nvSpPr>
          <p:cNvPr id="4" name="Slide Number Placeholder 3">
            <a:extLst>
              <a:ext uri="{FF2B5EF4-FFF2-40B4-BE49-F238E27FC236}">
                <a16:creationId xmlns:a16="http://schemas.microsoft.com/office/drawing/2014/main" id="{C9A42EC4-74E7-9BA1-F649-7989F446D9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8387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1D25B4B-A801-4B81-962A-4B53D0B5A28A}" type="slidenum">
              <a:rPr lang="en-AU" smtClean="0"/>
              <a:t>27</a:t>
            </a:fld>
            <a:endParaRPr lang="en-AU"/>
          </a:p>
        </p:txBody>
      </p:sp>
    </p:spTree>
    <p:extLst>
      <p:ext uri="{BB962C8B-B14F-4D97-AF65-F5344CB8AC3E}">
        <p14:creationId xmlns:p14="http://schemas.microsoft.com/office/powerpoint/2010/main" val="188144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References:</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829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0">
                <a:effectLst/>
                <a:latin typeface="Arial" panose="020B0604020202020204" pitchFamily="34" charset="0"/>
                <a:ea typeface="Arial" panose="020B0604020202020204" pitchFamily="34" charset="0"/>
              </a:rPr>
              <a:t>- What is flash flooding?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a:effectLst/>
                <a:latin typeface="Arial" panose="020B0604020202020204" pitchFamily="34" charset="0"/>
                <a:ea typeface="Arial" panose="020B0604020202020204" pitchFamily="34" charset="0"/>
              </a:rPr>
              <a:t>- FF is rapid flooding of short duration that occurs within 6hr of causative event.</a:t>
            </a:r>
          </a:p>
          <a:p>
            <a:r>
              <a:rPr lang="en-AU" sz="1200" i="0">
                <a:effectLst/>
                <a:latin typeface="Arial" panose="020B0604020202020204" pitchFamily="34" charset="0"/>
                <a:ea typeface="Arial" panose="020B0604020202020204" pitchFamily="34" charset="0"/>
              </a:rPr>
              <a:t>- Due to a range of causes, most commonly rainfall (the focus of this study), but also dam breaks and in some cases snow melt.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a:effectLst/>
                <a:latin typeface="Arial" panose="020B0604020202020204" pitchFamily="34" charset="0"/>
                <a:ea typeface="Arial" panose="020B0604020202020204" pitchFamily="34" charset="0"/>
              </a:rPr>
              <a:t>- Influenced by a range of factors (e.g. topography, soil moisture),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a:effectLst/>
                <a:latin typeface="Arial" panose="020B0604020202020204" pitchFamily="34" charset="0"/>
                <a:ea typeface="Arial" panose="020B0604020202020204" pitchFamily="34" charset="0"/>
              </a:rPr>
              <a:t>- For this reason it is very difficult to predict and there is often high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a:effectLst/>
              <a:latin typeface="Arial" panose="020B0604020202020204" pitchFamily="34" charset="0"/>
              <a:ea typeface="Arial" panose="020B0604020202020204" pitchFamily="34" charset="0"/>
            </a:endParaRPr>
          </a:p>
          <a:p>
            <a:r>
              <a:rPr lang="en-AU" sz="1200" i="0">
                <a:effectLst/>
                <a:latin typeface="Arial" panose="020B0604020202020204" pitchFamily="34" charset="0"/>
                <a:ea typeface="Arial" panose="020B0604020202020204" pitchFamily="34" charset="0"/>
              </a:rPr>
              <a:t>- So, Bureau issues warnings for rainfall that may lead to flash flooding.</a:t>
            </a:r>
          </a:p>
          <a:p>
            <a:r>
              <a:rPr lang="en-AU" sz="1200" i="0">
                <a:effectLst/>
                <a:latin typeface="Arial" panose="020B0604020202020204" pitchFamily="34" charset="0"/>
                <a:ea typeface="Arial" panose="020B0604020202020204" pitchFamily="34" charset="0"/>
              </a:rPr>
              <a:t>- S/T have primary responsibility for flash flood warnings, but this is often not possible with sufficient lead time.</a:t>
            </a:r>
          </a:p>
          <a:p>
            <a:endParaRPr lang="en-AU" sz="1200" i="0">
              <a:effectLst/>
              <a:latin typeface="Arial" panose="020B0604020202020204" pitchFamily="34" charset="0"/>
              <a:ea typeface="Arial" panose="020B0604020202020204" pitchFamily="34" charset="0"/>
            </a:endParaRPr>
          </a:p>
          <a:p>
            <a:r>
              <a:rPr lang="en-AU" sz="1200" i="0">
                <a:effectLst/>
                <a:latin typeface="Arial" panose="020B0604020202020204" pitchFamily="34" charset="0"/>
                <a:ea typeface="Arial" panose="020B0604020202020204" pitchFamily="34" charset="0"/>
              </a:rPr>
              <a:t>- It is a complicated arrangement that varies by jurisdiction</a:t>
            </a:r>
          </a:p>
          <a:p>
            <a:r>
              <a:rPr lang="en-AU" sz="1200" i="0">
                <a:effectLst/>
                <a:latin typeface="Arial" panose="020B0604020202020204" pitchFamily="34" charset="0"/>
                <a:ea typeface="Arial" panose="020B0604020202020204" pitchFamily="34" charset="0"/>
              </a:rPr>
              <a:t>- To identify strategies to improve we need to understand the various actors and the information they are using, or producing.</a:t>
            </a:r>
          </a:p>
          <a:p>
            <a:endParaRPr lang="en-AU" sz="1200" i="1">
              <a:effectLst/>
              <a:latin typeface="Arial" panose="020B0604020202020204" pitchFamily="34" charset="0"/>
              <a:ea typeface="Arial" panose="020B0604020202020204" pitchFamily="34" charset="0"/>
            </a:endParaRPr>
          </a:p>
          <a:p>
            <a:r>
              <a:rPr lang="en-AU" sz="1200" i="1">
                <a:effectLst/>
                <a:latin typeface="Arial" panose="020B0604020202020204" pitchFamily="34" charset="0"/>
                <a:ea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a:effectLst/>
                <a:latin typeface="Arial" panose="020B0604020202020204" pitchFamily="34" charset="0"/>
                <a:ea typeface="Arial" panose="020B0604020202020204" pitchFamily="34" charset="0"/>
              </a:rPr>
              <a:t>---------------------------------------------------------------</a:t>
            </a:r>
          </a:p>
          <a:p>
            <a:endParaRPr lang="en-AU" sz="1200" i="1">
              <a:effectLst/>
              <a:latin typeface="Arial" panose="020B0604020202020204" pitchFamily="34" charset="0"/>
              <a:ea typeface="Arial" panose="020B0604020202020204" pitchFamily="34" charset="0"/>
            </a:endParaRPr>
          </a:p>
          <a:p>
            <a:endParaRPr lang="en-AU" sz="1200" i="1">
              <a:effectLst/>
              <a:latin typeface="Arial" panose="020B0604020202020204" pitchFamily="34" charset="0"/>
              <a:ea typeface="Arial" panose="020B0604020202020204" pitchFamily="34" charset="0"/>
            </a:endParaRPr>
          </a:p>
          <a:p>
            <a:endParaRPr lang="en-AU" sz="1200" i="1">
              <a:effectLst/>
              <a:latin typeface="Arial" panose="020B0604020202020204" pitchFamily="34" charset="0"/>
              <a:ea typeface="Arial" panose="020B0604020202020204" pitchFamily="34" charset="0"/>
            </a:endParaRPr>
          </a:p>
          <a:p>
            <a:r>
              <a:rPr lang="en-AU" sz="1200" i="1">
                <a:effectLst/>
                <a:latin typeface="Arial" panose="020B0604020202020204" pitchFamily="34" charset="0"/>
                <a:ea typeface="Arial" panose="020B0604020202020204" pitchFamily="34" charset="0"/>
              </a:rPr>
              <a:t>From IGA:</a:t>
            </a:r>
            <a:br>
              <a:rPr lang="en-AU" sz="1200" i="1">
                <a:effectLst/>
                <a:latin typeface="Arial" panose="020B0604020202020204" pitchFamily="34" charset="0"/>
                <a:ea typeface="Arial" panose="020B0604020202020204" pitchFamily="34" charset="0"/>
              </a:rPr>
            </a:br>
            <a:br>
              <a:rPr lang="en-AU" sz="1200" i="1">
                <a:effectLst/>
                <a:latin typeface="Arial" panose="020B0604020202020204" pitchFamily="34" charset="0"/>
                <a:ea typeface="Arial" panose="020B0604020202020204" pitchFamily="34" charset="0"/>
              </a:rPr>
            </a:br>
            <a:r>
              <a:rPr lang="en-AU" sz="1200" i="1">
                <a:effectLst/>
                <a:latin typeface="Arial" panose="020B0604020202020204" pitchFamily="34" charset="0"/>
                <a:ea typeface="Arial" panose="020B0604020202020204" pitchFamily="34" charset="0"/>
              </a:rPr>
              <a:t>that prime responsibility for flash flood warnings lies with States and Territories through local councils</a:t>
            </a:r>
          </a:p>
          <a:p>
            <a:endParaRPr lang="en-AU" b="1" i="1">
              <a:latin typeface="Arial" panose="020B0604020202020204" pitchFamily="34" charset="0"/>
            </a:endParaRPr>
          </a:p>
          <a:p>
            <a:r>
              <a:rPr lang="en-AU" sz="1200" i="1">
                <a:effectLst/>
                <a:latin typeface="Arial" panose="020B0604020202020204" pitchFamily="34" charset="0"/>
                <a:ea typeface="Arial" panose="020B0604020202020204" pitchFamily="34" charset="0"/>
              </a:rPr>
              <a:t>the Commonwealth’s responsibility in relation to Flash Floods is for the Bureau to provide forecasts and warnings for severe weather conditions and potential heavy rainfall conducive to Flash Flooding and to carry out applied research and development to improve the provision of severe weather information (e.g. areal, intensity and timing).</a:t>
            </a:r>
            <a:endParaRPr lang="en-AU" b="1" i="1">
              <a:latin typeface="Arial" panose="020B0604020202020204" pitchFamily="34" charset="0"/>
            </a:endParaRPr>
          </a:p>
          <a:p>
            <a:endParaRPr lang="en-AU"/>
          </a:p>
          <a:p>
            <a:r>
              <a:rPr lang="en-AU" i="1"/>
              <a:t>All levels of government will collaborate in preparing the community for the </a:t>
            </a:r>
          </a:p>
          <a:p>
            <a:r>
              <a:rPr lang="en-AU" i="1"/>
              <a:t>potential of Flash Flooding, which by its nature may not allow sufficient lead time </a:t>
            </a:r>
          </a:p>
          <a:p>
            <a:r>
              <a:rPr lang="en-AU" i="1"/>
              <a:t>for site specific warnings and forecasts;</a:t>
            </a:r>
          </a:p>
        </p:txBody>
      </p:sp>
      <p:sp>
        <p:nvSpPr>
          <p:cNvPr id="4" name="Slide Number Placeholder 3"/>
          <p:cNvSpPr>
            <a:spLocks noGrp="1"/>
          </p:cNvSpPr>
          <p:nvPr>
            <p:ph type="sldNum" sz="quarter" idx="5"/>
          </p:nvPr>
        </p:nvSpPr>
        <p:spPr/>
        <p:txBody>
          <a:bodyPr/>
          <a:lstStyle/>
          <a:p>
            <a:fld id="{8ACB1A30-90BE-5A4F-8FC0-ABFEA33C19D2}" type="slidenum">
              <a:rPr lang="en-US" smtClean="0"/>
              <a:pPr/>
              <a:t>3</a:t>
            </a:fld>
            <a:endParaRPr lang="en-US"/>
          </a:p>
        </p:txBody>
      </p:sp>
    </p:spTree>
    <p:extLst>
      <p:ext uri="{BB962C8B-B14F-4D97-AF65-F5344CB8AC3E}">
        <p14:creationId xmlns:p14="http://schemas.microsoft.com/office/powerpoint/2010/main" val="380328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3A0B-B9B4-CEEA-2648-36EC98B20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9956A-5C68-3D21-E36C-CB71803BA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A0EA-DB84-9483-822D-995AFEF9499E}"/>
              </a:ext>
            </a:extLst>
          </p:cNvPr>
          <p:cNvSpPr>
            <a:spLocks noGrp="1"/>
          </p:cNvSpPr>
          <p:nvPr>
            <p:ph type="body" idx="1"/>
          </p:nvPr>
        </p:nvSpPr>
        <p:spPr/>
        <p:txBody>
          <a:bodyPr/>
          <a:lstStyle/>
          <a:p>
            <a:pPr marL="171450" indent="-171450">
              <a:buFont typeface="Arial" panose="020B0604020202020204" pitchFamily="34" charset="0"/>
              <a:buChar char="•"/>
            </a:pPr>
            <a:r>
              <a:rPr lang="en-AU"/>
              <a:t>To look at these study questions we have two main modes of inquiry</a:t>
            </a:r>
          </a:p>
          <a:p>
            <a:pPr marL="171450" indent="-171450">
              <a:buFont typeface="Arial" panose="020B0604020202020204" pitchFamily="34" charset="0"/>
              <a:buChar char="•"/>
            </a:pPr>
            <a:r>
              <a:rPr lang="en-AU" sz="1200" i="0">
                <a:effectLst/>
                <a:latin typeface="Arial" panose="020B0604020202020204" pitchFamily="34" charset="0"/>
                <a:ea typeface="Arial" panose="020B0604020202020204" pitchFamily="34" charset="0"/>
              </a:rPr>
              <a:t>we developed a survey for both the public and EM which aim's to determine a baseline of understanding and help us answer those first two questions (And we will provide some results toward the end of the talk)</a:t>
            </a:r>
          </a:p>
          <a:p>
            <a:pPr marL="171450" indent="-171450">
              <a:buFont typeface="Arial" panose="020B0604020202020204" pitchFamily="34" charset="0"/>
              <a:buChar char="•"/>
            </a:pPr>
            <a:r>
              <a:rPr lang="en-AU" sz="1200" i="0">
                <a:effectLst/>
                <a:latin typeface="Arial" panose="020B0604020202020204" pitchFamily="34" charset="0"/>
                <a:ea typeface="Arial" panose="020B0604020202020204" pitchFamily="34" charset="0"/>
              </a:rPr>
              <a:t>And the second mode is a case study analysis which we'll talk about first</a:t>
            </a:r>
          </a:p>
          <a:p>
            <a:pPr marL="171450" indent="-171450">
              <a:buFont typeface="Arial" panose="020B0604020202020204" pitchFamily="34" charset="0"/>
              <a:buChar char="•"/>
            </a:pPr>
            <a:r>
              <a:rPr lang="en-AU" sz="1200" i="0">
                <a:effectLst/>
                <a:latin typeface="Arial" panose="020B0604020202020204" pitchFamily="34" charset="0"/>
                <a:ea typeface="Arial" panose="020B0604020202020204" pitchFamily="34" charset="0"/>
              </a:rPr>
              <a:t>This is really about looking at existing information, what happened when, and helping to understand how information flows in an event</a:t>
            </a:r>
          </a:p>
          <a:p>
            <a:endParaRPr lang="en-AU"/>
          </a:p>
        </p:txBody>
      </p:sp>
      <p:sp>
        <p:nvSpPr>
          <p:cNvPr id="4" name="Slide Number Placeholder 3">
            <a:extLst>
              <a:ext uri="{FF2B5EF4-FFF2-40B4-BE49-F238E27FC236}">
                <a16:creationId xmlns:a16="http://schemas.microsoft.com/office/drawing/2014/main" id="{0DBBF5B4-0BDD-3272-EC85-7A07D643444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76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  A really good way to interrogate the flow of information is the value chain approach</a:t>
            </a:r>
          </a:p>
          <a:p>
            <a:pPr marL="171450" indent="-171450">
              <a:buFontTx/>
              <a:buChar char="-"/>
            </a:pPr>
            <a:r>
              <a:rPr lang="en-AU"/>
              <a:t>This is the outcome of some research conducted through the WMO's High Impact Weather project</a:t>
            </a:r>
          </a:p>
          <a:p>
            <a:pPr marL="171450" indent="-171450">
              <a:buFontTx/>
              <a:buChar char="-"/>
            </a:pPr>
            <a:r>
              <a:rPr lang="en-AU"/>
              <a:t>Carla, Beth Ebert and David Hoffman have worked as part of an international collaboration on this</a:t>
            </a:r>
          </a:p>
          <a:p>
            <a:pPr marL="171450" indent="-171450">
              <a:buFontTx/>
              <a:buChar char="-"/>
            </a:pPr>
            <a:r>
              <a:rPr lang="en-AU"/>
              <a:t>The real benefit of this approach is it allows us to examine links in the chain and identify where value is being created and also where we're losing fidelity of information</a:t>
            </a:r>
          </a:p>
          <a:p>
            <a:pPr marL="171450" indent="-171450">
              <a:buFontTx/>
              <a:buChar char="-"/>
            </a:pPr>
            <a:r>
              <a:rPr lang="en-AU"/>
              <a:t>For a hazard like flash flood, with the complicated warning arrangements that we have, its perfect</a:t>
            </a:r>
          </a:p>
          <a:p>
            <a:pPr marL="171450" indent="-171450">
              <a:buFontTx/>
              <a:buChar char="-"/>
            </a:pPr>
            <a:r>
              <a:rPr lang="en-AU"/>
              <a:t>The Case study analysis that we used, that Carla will now talk about was based around this method.</a:t>
            </a:r>
          </a:p>
          <a:p>
            <a:endParaRPr lang="en-AU"/>
          </a:p>
        </p:txBody>
      </p:sp>
      <p:sp>
        <p:nvSpPr>
          <p:cNvPr id="4" name="Slide Number Placeholder 3"/>
          <p:cNvSpPr>
            <a:spLocks noGrp="1"/>
          </p:cNvSpPr>
          <p:nvPr>
            <p:ph type="sldNum" sz="quarter" idx="5"/>
          </p:nvPr>
        </p:nvSpPr>
        <p:spPr/>
        <p:txBody>
          <a:bodyPr/>
          <a:lstStyle/>
          <a:p>
            <a:fld id="{B1D25B4B-A801-4B81-962A-4B53D0B5A28A}" type="slidenum">
              <a:rPr lang="en-AU" smtClean="0"/>
              <a:t>5</a:t>
            </a:fld>
            <a:endParaRPr lang="en-AU"/>
          </a:p>
        </p:txBody>
      </p:sp>
    </p:spTree>
    <p:extLst>
      <p:ext uri="{BB962C8B-B14F-4D97-AF65-F5344CB8AC3E}">
        <p14:creationId xmlns:p14="http://schemas.microsoft.com/office/powerpoint/2010/main" val="1741325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EF7F-CAE6-CC70-C849-E4EB2F5F6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D94E0-4E73-C0A2-4B5D-AEE52F7F9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ADA6B-E379-B954-5A6A-10884FAD15B8}"/>
              </a:ext>
            </a:extLst>
          </p:cNvPr>
          <p:cNvSpPr>
            <a:spLocks noGrp="1"/>
          </p:cNvSpPr>
          <p:nvPr>
            <p:ph type="body" idx="1"/>
          </p:nvPr>
        </p:nvSpPr>
        <p:spPr/>
        <p:txBody>
          <a:bodyPr/>
          <a:lstStyle/>
          <a:p>
            <a:pPr marL="171450" indent="-171450">
              <a:buFontTx/>
              <a:buChar char="-"/>
            </a:pPr>
            <a:r>
              <a:rPr lang="en-AU"/>
              <a:t>A really good way to interrogate the flow of information is the value chain approach</a:t>
            </a:r>
          </a:p>
          <a:p>
            <a:pPr marL="171450" indent="-171450">
              <a:buFontTx/>
              <a:buChar char="-"/>
            </a:pPr>
            <a:r>
              <a:rPr lang="en-AU"/>
              <a:t>A sequential value chain is a useful foundational framework for analysis. It is possible to analyse each node for its information generation, quality and value addition and pinpoint areas for improvement. </a:t>
            </a:r>
          </a:p>
          <a:p>
            <a:pPr marL="171450" indent="-171450">
              <a:buFontTx/>
              <a:buChar char="-"/>
            </a:pPr>
            <a:r>
              <a:rPr lang="en-AU"/>
              <a:t>The real benefit of this approach is it allows us to examine links in the chain and identify where value is being created and also where we're losing fidelity of information</a:t>
            </a:r>
          </a:p>
          <a:p>
            <a:pPr marL="171450" indent="-171450">
              <a:buFontTx/>
              <a:buChar char="-"/>
            </a:pPr>
            <a:r>
              <a:rPr lang="en-AU"/>
              <a:t>For a hazard like flash flood, with the complicated warning arrangements that we have, its perfect</a:t>
            </a:r>
          </a:p>
        </p:txBody>
      </p:sp>
      <p:sp>
        <p:nvSpPr>
          <p:cNvPr id="4" name="Slide Number Placeholder 3">
            <a:extLst>
              <a:ext uri="{FF2B5EF4-FFF2-40B4-BE49-F238E27FC236}">
                <a16:creationId xmlns:a16="http://schemas.microsoft.com/office/drawing/2014/main" id="{1F78370E-95A6-FC7F-1E92-C9D2E3A18A6B}"/>
              </a:ext>
            </a:extLst>
          </p:cNvPr>
          <p:cNvSpPr>
            <a:spLocks noGrp="1"/>
          </p:cNvSpPr>
          <p:nvPr>
            <p:ph type="sldNum" sz="quarter" idx="5"/>
          </p:nvPr>
        </p:nvSpPr>
        <p:spPr/>
        <p:txBody>
          <a:bodyPr/>
          <a:lstStyle/>
          <a:p>
            <a:fld id="{B1D25B4B-A801-4B81-962A-4B53D0B5A28A}" type="slidenum">
              <a:rPr lang="en-AU" smtClean="0"/>
              <a:t>6</a:t>
            </a:fld>
            <a:endParaRPr lang="en-AU"/>
          </a:p>
        </p:txBody>
      </p:sp>
    </p:spTree>
    <p:extLst>
      <p:ext uri="{BB962C8B-B14F-4D97-AF65-F5344CB8AC3E}">
        <p14:creationId xmlns:p14="http://schemas.microsoft.com/office/powerpoint/2010/main" val="361425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0B394-9CAA-7974-9B95-93688865E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BD9B1-E6B0-AC04-6B4B-9414DE0CA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EC4E9-8C15-442A-5844-39719D724C20}"/>
              </a:ext>
            </a:extLst>
          </p:cNvPr>
          <p:cNvSpPr>
            <a:spLocks noGrp="1"/>
          </p:cNvSpPr>
          <p:nvPr>
            <p:ph type="body" idx="1"/>
          </p:nvPr>
        </p:nvSpPr>
        <p:spPr/>
        <p:txBody>
          <a:bodyPr/>
          <a:lstStyle/>
          <a:p>
            <a:r>
              <a:rPr lang="en-AU"/>
              <a:t>- This is an example of how forecast uncertainty is currently communicated in our warnings to the 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 Rephrased: Heavy rainfall is possible. Flash flooding may occur.</a:t>
            </a:r>
          </a:p>
          <a:p>
            <a:endParaRPr lang="en-AU"/>
          </a:p>
          <a:p>
            <a:r>
              <a:rPr lang="en-AU"/>
              <a:t>- We talk about two kinds of uncertainty here:</a:t>
            </a:r>
          </a:p>
          <a:p>
            <a:r>
              <a:rPr lang="en-AU"/>
              <a:t>- the uncertainty in the rainfall, which is quantifiable in the sense that we have methods to determine how likely it is, for example from ensembles.</a:t>
            </a:r>
          </a:p>
          <a:p>
            <a:r>
              <a:rPr lang="en-AU"/>
              <a:t>- But we also talk about the uncertainty in the flash flooding, which is not quantifiable. We know that it depends on a range of factors but we don't know at a given location what is most relevant for a person.</a:t>
            </a:r>
          </a:p>
          <a:p>
            <a:endParaRPr lang="en-AU"/>
          </a:p>
          <a:p>
            <a:r>
              <a:rPr lang="en-AU"/>
              <a:t>- Whether a person believes they are at risk of flash flooding requires them to have knowledge of additional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 There is evidence, however, that the public do not have a strong understanding of flash flood and the factors that contribute to its occurrence.</a:t>
            </a: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a:t>- Furthermore, we also know that </a:t>
            </a:r>
            <a:r>
              <a:rPr lang="en-AU" sz="1200"/>
              <a:t>words like </a:t>
            </a:r>
            <a:r>
              <a:rPr lang="en-AU" sz="1200" b="1"/>
              <a:t>possible</a:t>
            </a:r>
            <a:r>
              <a:rPr lang="en-AU" sz="1200"/>
              <a:t>, </a:t>
            </a:r>
            <a:r>
              <a:rPr lang="en-AU" sz="1200" b="1"/>
              <a:t>probable</a:t>
            </a:r>
            <a:r>
              <a:rPr lang="en-AU" sz="1200"/>
              <a:t> and </a:t>
            </a:r>
            <a:r>
              <a:rPr lang="en-AU" sz="1200" b="1"/>
              <a:t>chance</a:t>
            </a:r>
            <a:r>
              <a:rPr lang="en-AU" sz="1200"/>
              <a:t> have different meanings to the public, meteorologists and emergency managers.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endParaRPr lang="en-AU"/>
          </a:p>
          <a:p>
            <a:endParaRPr lang="en-AU"/>
          </a:p>
          <a:p>
            <a:endParaRPr lang="en-AU"/>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a:t>
            </a:r>
          </a:p>
          <a:p>
            <a:endParaRPr lang="en-AU"/>
          </a:p>
          <a:p>
            <a:endParaRPr lang="en-AU"/>
          </a:p>
          <a:p>
            <a:r>
              <a:rPr lang="en-AU"/>
              <a:t>Accurate information to inform the community of the likelihood of flash flood in a specific location depends on the sharing of information between agencies in tight timeframes that may be unrealistic</a:t>
            </a:r>
          </a:p>
          <a:p>
            <a:r>
              <a:rPr lang="en-AU"/>
              <a:t>The communication challenge may require response that includes better communication of quantifiable uncertainty and awareness raising and improved messaging about the factors that influence the potential of flash flooding </a:t>
            </a:r>
          </a:p>
          <a:p>
            <a:r>
              <a:rPr lang="en-AU"/>
              <a:t>The case studies of flash flood events will look at how effectively quantifiable uncertainty is communicated across the end-to-end warning value chain</a:t>
            </a:r>
          </a:p>
          <a:p>
            <a:r>
              <a:rPr lang="en-AU"/>
              <a:t>The survey of public will look at how well the factors that influence flash flood occurrence are known and how well the current language of quantifiable uncertainty in severe weather warnings is understood by respondents. </a:t>
            </a:r>
          </a:p>
          <a:p>
            <a:r>
              <a:rPr lang="en-AU" sz="1200"/>
              <a:t>Psychosocial research shows that people have different definitions of words like possible, probable and chance (WMO) </a:t>
            </a:r>
          </a:p>
          <a:p>
            <a:endParaRPr lang="en-AU"/>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Workshops and case studies aim to understand the communication pathways between technical / science advisors / forecasters (information providers) and operational decision-makers like responding agencies (e.g., emergency management) and support organisations, and the public (warning response)</a:t>
            </a:r>
          </a:p>
          <a:p>
            <a:endParaRPr lang="en-AU"/>
          </a:p>
          <a:p>
            <a:endParaRPr lang="en-AU"/>
          </a:p>
        </p:txBody>
      </p:sp>
      <p:sp>
        <p:nvSpPr>
          <p:cNvPr id="4" name="Slide Number Placeholder 3">
            <a:extLst>
              <a:ext uri="{FF2B5EF4-FFF2-40B4-BE49-F238E27FC236}">
                <a16:creationId xmlns:a16="http://schemas.microsoft.com/office/drawing/2014/main" id="{B1FB2CA9-F42B-4B2E-E74C-8B7539EAA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B1A30-90BE-5A4F-8FC0-ABFEA33C19D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166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Arial" panose="020B0604020202020204" pitchFamily="34" charset="0"/>
                <a:cs typeface="Arial" panose="020B0604020202020204" pitchFamily="34" charset="0"/>
              </a:rPr>
              <a:t>The </a:t>
            </a:r>
            <a:r>
              <a:rPr lang="en-AU" sz="1800" u="none">
                <a:effectLst/>
                <a:latin typeface="Arial" panose="020B0604020202020204" pitchFamily="34" charset="0"/>
                <a:ea typeface="Arial" panose="020B0604020202020204" pitchFamily="34" charset="0"/>
                <a:cs typeface="Arial" panose="020B0604020202020204" pitchFamily="34" charset="0"/>
              </a:rPr>
              <a:t>c</a:t>
            </a:r>
            <a:r>
              <a:rPr lang="en-AU" sz="1800" u="none">
                <a:solidFill>
                  <a:srgbClr val="008080"/>
                </a:solidFill>
                <a:effectLst/>
                <a:latin typeface="Arial" panose="020B0604020202020204" pitchFamily="34" charset="0"/>
                <a:ea typeface="Arial" panose="020B0604020202020204" pitchFamily="34" charset="0"/>
                <a:cs typeface="Arial" panose="020B0604020202020204" pitchFamily="34" charset="0"/>
              </a:rPr>
              <a:t>ase stud</a:t>
            </a:r>
            <a:r>
              <a:rPr lang="en-AU" sz="1800" u="none">
                <a:effectLst/>
                <a:latin typeface="Arial" panose="020B0604020202020204" pitchFamily="34" charset="0"/>
                <a:ea typeface="Arial" panose="020B0604020202020204" pitchFamily="34" charset="0"/>
                <a:cs typeface="Arial" panose="020B0604020202020204" pitchFamily="34" charset="0"/>
              </a:rPr>
              <a:t>ies </a:t>
            </a:r>
            <a:r>
              <a:rPr lang="en-AU" sz="1800">
                <a:effectLst/>
                <a:latin typeface="Arial" panose="020B0604020202020204" pitchFamily="34" charset="0"/>
                <a:ea typeface="Arial" panose="020B0604020202020204" pitchFamily="34" charset="0"/>
                <a:cs typeface="Arial" panose="020B0604020202020204" pitchFamily="34" charset="0"/>
              </a:rPr>
              <a:t>were nominated by project stakeholders who considered the event to be notable and warranting closer examination. The support of key stakeholders for the research was critical given the collaborative nature of the study method.</a:t>
            </a:r>
            <a:r>
              <a:rPr lang="en-AU" sz="1800" u="sng">
                <a:solidFill>
                  <a:srgbClr val="008080"/>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u="sng">
              <a:solidFill>
                <a:srgbClr val="00808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u="none">
                <a:solidFill>
                  <a:srgbClr val="008080"/>
                </a:solidFill>
                <a:effectLst/>
                <a:latin typeface="Arial" panose="020B0604020202020204" pitchFamily="34" charset="0"/>
                <a:ea typeface="Arial" panose="020B0604020202020204" pitchFamily="34" charset="0"/>
                <a:cs typeface="Arial" panose="020B0604020202020204" pitchFamily="34" charset="0"/>
              </a:rPr>
              <a:t>The events were also selected to cover a broad range of flash flood event types in Australia.</a:t>
            </a:r>
            <a:endParaRPr lang="en-AU" sz="1800" u="none">
              <a:effectLst/>
              <a:latin typeface="Arial" panose="020B0604020202020204" pitchFamily="34" charset="0"/>
              <a:ea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1D25B4B-A801-4B81-962A-4B53D0B5A28A}" type="slidenum">
              <a:rPr lang="en-AU" smtClean="0"/>
              <a:t>8</a:t>
            </a:fld>
            <a:endParaRPr lang="en-AU"/>
          </a:p>
        </p:txBody>
      </p:sp>
    </p:spTree>
    <p:extLst>
      <p:ext uri="{BB962C8B-B14F-4D97-AF65-F5344CB8AC3E}">
        <p14:creationId xmlns:p14="http://schemas.microsoft.com/office/powerpoint/2010/main" val="120555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Outline three cases at high-level</a:t>
            </a:r>
          </a:p>
          <a:p>
            <a:pPr marL="342900" lvl="0" indent="-342900">
              <a:lnSpc>
                <a:spcPct val="107000"/>
              </a:lnSpc>
              <a:buFont typeface="+mj-lt"/>
              <a:buAutoNum type="arabicPeriod"/>
            </a:pPr>
            <a:r>
              <a:rPr lang="en-AU" sz="1100" b="1" kern="100">
                <a:effectLst/>
                <a:latin typeface="Arial" panose="020B0604020202020204" pitchFamily="34" charset="0"/>
                <a:ea typeface="Arial" panose="020B0604020202020204" pitchFamily="34" charset="0"/>
                <a:cs typeface="Arial" panose="020B0604020202020204" pitchFamily="34" charset="0"/>
              </a:rPr>
              <a:t>Wallis Creek, NSW</a:t>
            </a:r>
            <a:r>
              <a:rPr lang="en-AU" sz="1100" kern="100">
                <a:effectLst/>
                <a:latin typeface="Arial" panose="020B0604020202020204" pitchFamily="34" charset="0"/>
                <a:ea typeface="Arial" panose="020B0604020202020204" pitchFamily="34" charset="0"/>
                <a:cs typeface="Arial" panose="020B0604020202020204" pitchFamily="34" charset="0"/>
              </a:rPr>
              <a:t> - July 2022</a:t>
            </a:r>
          </a:p>
          <a:p>
            <a:pPr marL="742950" lvl="1" indent="-285750">
              <a:lnSpc>
                <a:spcPct val="107000"/>
              </a:lnSpc>
              <a:buFont typeface="Symbol" panose="05050102010706020507" pitchFamily="18" charset="2"/>
              <a:buChar char=""/>
            </a:pPr>
            <a:r>
              <a:rPr lang="en-AU" sz="1100" kern="100">
                <a:effectLst/>
                <a:latin typeface="Arial" panose="020B0604020202020204" pitchFamily="34" charset="0"/>
                <a:ea typeface="Arial" panose="020B0604020202020204" pitchFamily="34" charset="0"/>
                <a:cs typeface="Arial" panose="020B0604020202020204" pitchFamily="34" charset="0"/>
              </a:rPr>
              <a:t>A high impact, relatively rare event extending over multiple days.</a:t>
            </a:r>
          </a:p>
          <a:p>
            <a:pPr marL="342900" lvl="0" indent="-342900">
              <a:lnSpc>
                <a:spcPct val="107000"/>
              </a:lnSpc>
              <a:buFont typeface="+mj-lt"/>
              <a:buAutoNum type="arabicPeriod"/>
            </a:pPr>
            <a:r>
              <a:rPr lang="en-AU" sz="1100" b="1" kern="100">
                <a:effectLst/>
                <a:latin typeface="Arial" panose="020B0604020202020204" pitchFamily="34" charset="0"/>
                <a:ea typeface="Arial" panose="020B0604020202020204" pitchFamily="34" charset="0"/>
                <a:cs typeface="Arial" panose="020B0604020202020204" pitchFamily="34" charset="0"/>
              </a:rPr>
              <a:t>Hobart, Tas</a:t>
            </a:r>
            <a:r>
              <a:rPr lang="en-AU" sz="1100" kern="100">
                <a:effectLst/>
                <a:latin typeface="Arial" panose="020B0604020202020204" pitchFamily="34" charset="0"/>
                <a:ea typeface="Arial" panose="020B0604020202020204" pitchFamily="34" charset="0"/>
                <a:cs typeface="Arial" panose="020B0604020202020204" pitchFamily="34" charset="0"/>
              </a:rPr>
              <a:t> - May 2018</a:t>
            </a:r>
          </a:p>
          <a:p>
            <a:pPr marL="742950" lvl="1" indent="-285750">
              <a:lnSpc>
                <a:spcPct val="107000"/>
              </a:lnSpc>
              <a:buFont typeface="Symbol" panose="05050102010706020507" pitchFamily="18" charset="2"/>
              <a:buChar char=""/>
            </a:pPr>
            <a:r>
              <a:rPr lang="en-AU" sz="1100" kern="100">
                <a:effectLst/>
                <a:latin typeface="Arial" panose="020B0604020202020204" pitchFamily="34" charset="0"/>
                <a:ea typeface="Arial" panose="020B0604020202020204" pitchFamily="34" charset="0"/>
                <a:cs typeface="Arial" panose="020B0604020202020204" pitchFamily="34" charset="0"/>
              </a:rPr>
              <a:t>A high impact, relatively rare event of short-duration.</a:t>
            </a:r>
          </a:p>
          <a:p>
            <a:pPr marL="342900" lvl="0" indent="-342900">
              <a:lnSpc>
                <a:spcPct val="107000"/>
              </a:lnSpc>
              <a:spcAft>
                <a:spcPts val="800"/>
              </a:spcAft>
              <a:buFont typeface="+mj-lt"/>
              <a:buAutoNum type="arabicPeriod"/>
            </a:pPr>
            <a:r>
              <a:rPr lang="en-AU" sz="1100" b="1" kern="100">
                <a:effectLst/>
                <a:latin typeface="Arial" panose="020B0604020202020204" pitchFamily="34" charset="0"/>
                <a:ea typeface="Arial" panose="020B0604020202020204" pitchFamily="34" charset="0"/>
                <a:cs typeface="Arial" panose="020B0604020202020204" pitchFamily="34" charset="0"/>
              </a:rPr>
              <a:t>Adelaide, SA</a:t>
            </a:r>
            <a:r>
              <a:rPr lang="en-AU" sz="1100" kern="100">
                <a:effectLst/>
                <a:latin typeface="Arial" panose="020B0604020202020204" pitchFamily="34" charset="0"/>
                <a:ea typeface="Arial" panose="020B0604020202020204" pitchFamily="34" charset="0"/>
                <a:cs typeface="Arial" panose="020B0604020202020204" pitchFamily="34" charset="0"/>
              </a:rPr>
              <a:t> - November 2023</a:t>
            </a:r>
          </a:p>
          <a:p>
            <a:r>
              <a:rPr lang="en-AU" sz="1100">
                <a:effectLst/>
                <a:latin typeface="Arial" panose="020B0604020202020204" pitchFamily="34" charset="0"/>
                <a:ea typeface="Arial" panose="020B0604020202020204" pitchFamily="34" charset="0"/>
              </a:rPr>
              <a:t>A comparatively lower impact, more common event of short-duration</a:t>
            </a:r>
          </a:p>
          <a:p>
            <a:endParaRPr lang="en-AU" sz="1100">
              <a:effectLst/>
              <a:latin typeface="Arial" panose="020B0604020202020204" pitchFamily="34" charset="0"/>
            </a:endParaRPr>
          </a:p>
          <a:p>
            <a:r>
              <a:rPr lang="en-AU" b="1"/>
              <a:t>Wallis Creek </a:t>
            </a:r>
            <a:r>
              <a:rPr lang="en-AU"/>
              <a:t>- In July 2022, the Wallis Creek catchment in the Hunter Valley region of New South Wales (NSW) recorded significant flash flooding resulting from the passage of an East Coast Low. The flash flooding, which occurred within a larger rainfall and flood event impacting eastern NSW, caused numerous impacts across the region. This included extensive property damage and resulted in more than 5,000 people being isolated for up to 12 days in the Maitland local government area (LGA). The event was marked by various factors that contributed to significant uncertainty. These included initial model variation in the forecast rainfall, limited observations within the catchment area, complex interactions between riverine and flash flooding, and concerns regarding the structural integrity of Maitland's main levee system.</a:t>
            </a:r>
          </a:p>
          <a:p>
            <a:endParaRPr lang="en-AU"/>
          </a:p>
          <a:p>
            <a:r>
              <a:rPr lang="en-AU" b="1"/>
              <a:t>Hobart</a:t>
            </a:r>
            <a:r>
              <a:rPr lang="en-AU"/>
              <a:t> - During the evening of Thursday 10th May 2018 and overnight into Friday 11th May, severe thunderstorms brought intense rainfall across the Hobart area, causing widespread flash flooding and destruction. The worst affected areas were the southern suburbs of Hobart and the elevated areas directly inland. Total estimated losses attributable to the event were greater than $135 million, with extensive damage to bridges, roads, buildings and other infrastructure and significant agricultural impacts including stock and crop losses.</a:t>
            </a:r>
          </a:p>
          <a:p>
            <a:r>
              <a:rPr lang="en-AU"/>
              <a:t>The event was challenging due to its rarity and volatility, significantly hampering preparedness and response activities. The previous similar flooding event in Hobart occurred in 1960, therefore the community memory of the potential impacts of extreme rain events was considerably diminished. In addition, the location and intensity of the heaviest rain was not well modelled, resulting in limited warning time ahead of impacts occurring. It was a tricky situation, not suggested by the guidance, with flash flooding initially considered a lower probability than damaging winds.</a:t>
            </a:r>
          </a:p>
          <a:p>
            <a:endParaRPr lang="en-US"/>
          </a:p>
          <a:p>
            <a:r>
              <a:rPr lang="en-US" b="1"/>
              <a:t>Adelaide</a:t>
            </a:r>
            <a:r>
              <a:rPr lang="en-US"/>
              <a:t> - </a:t>
            </a:r>
            <a:r>
              <a:rPr lang="en-AU"/>
              <a:t>During the early morning of Tuesday 28 November 2023, the Adelaide CBD and surrounding areas experienced very heavy rainfall from thunderstorms causing widespread  flash flooding and storm damage. This area is susceptible to flash flooding and is often impacted during heavy rainfall, at thresholds below those used by the Bureau for issuing warnings (2% AEP for heavy rainfall; 1% AEP for intense rainfall).</a:t>
            </a:r>
          </a:p>
          <a:p>
            <a:r>
              <a:rPr lang="en-AU"/>
              <a:t>Key challenges during this event were the rapid development of storms, a succession of severe thunderstorm warnings issued (at unsociable hours and with no/limited ability for response), and the fact that this was urban flash flooding in a highly populated area and occurred during the morning rush-hour.</a:t>
            </a:r>
          </a:p>
          <a:p>
            <a:r>
              <a:rPr lang="en-AU"/>
              <a:t>The event was caused by a complex weather system, being a cut-off low, which brought higher uncertainty than usual in the rainfall totals and areas of impact. It was also unusual in that the weather pattern was from the northeast rather than the more common pattern of moving across from the west. This added to the uncertainty and resulted in the SES not being confident enough to provide public warnings ahead of the event. </a:t>
            </a:r>
          </a:p>
          <a:p>
            <a:br>
              <a:rPr lang="en-US"/>
            </a:br>
            <a:endParaRPr lang="en-US"/>
          </a:p>
          <a:p>
            <a:endParaRPr lang="en-US"/>
          </a:p>
        </p:txBody>
      </p:sp>
      <p:sp>
        <p:nvSpPr>
          <p:cNvPr id="4" name="Slide Number Placeholder 3"/>
          <p:cNvSpPr>
            <a:spLocks noGrp="1"/>
          </p:cNvSpPr>
          <p:nvPr>
            <p:ph type="sldNum" sz="quarter" idx="5"/>
          </p:nvPr>
        </p:nvSpPr>
        <p:spPr/>
        <p:txBody>
          <a:bodyPr/>
          <a:lstStyle/>
          <a:p>
            <a:fld id="{8ACB1A30-90BE-5A4F-8FC0-ABFEA33C19D2}" type="slidenum">
              <a:rPr lang="en-US" smtClean="0"/>
              <a:t>9</a:t>
            </a:fld>
            <a:endParaRPr lang="en-US"/>
          </a:p>
        </p:txBody>
      </p:sp>
    </p:spTree>
    <p:extLst>
      <p:ext uri="{BB962C8B-B14F-4D97-AF65-F5344CB8AC3E}">
        <p14:creationId xmlns:p14="http://schemas.microsoft.com/office/powerpoint/2010/main" val="244064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4408-6A9A-D1D8-F80F-771FC87CD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1966E53-22F1-33AA-0D6F-B6AA396B8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6C45393-335F-B7D1-05ED-C13C59A53B27}"/>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38D67582-060A-CB66-4617-79993EEDC2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DFA922-8CF8-C104-1BB9-ABB4B4FD1446}"/>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389110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89DC-17EB-8C32-889A-862BD92AE68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E5B69F-6F92-2AB3-E1D1-C192536475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380BC09-C4FA-3E60-CCCE-2F51A6FE86CE}"/>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82CF520F-2A75-D9C4-1395-5323AA325F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9BD6C8-95C5-FDC2-F74C-7FFBDD742C1E}"/>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118392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D988C-FAAA-9E23-09E1-8ADD874C89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6432751-2B06-6EB9-C440-7BDDC2544C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7F2EC8-0D06-BA72-E5A7-553E0EAC1373}"/>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5D689A9E-985F-D4FE-8D3A-C2DE5ED7F7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ECAFB6-CAF4-B1E8-7280-782102F24A00}"/>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297999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 Title Slide">
    <p:bg>
      <p:bgPr>
        <a:solidFill>
          <a:srgbClr val="2461E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C64B6-CA50-6940-8455-3E9397BD0BE3}"/>
              </a:ext>
            </a:extLst>
          </p:cNvPr>
          <p:cNvSpPr>
            <a:spLocks noGrp="1"/>
          </p:cNvSpPr>
          <p:nvPr>
            <p:ph type="ctrTitle" hasCustomPrompt="1"/>
          </p:nvPr>
        </p:nvSpPr>
        <p:spPr>
          <a:xfrm>
            <a:off x="2668251" y="2102594"/>
            <a:ext cx="6655632"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Title of </a:t>
            </a:r>
            <a:br>
              <a:rPr lang="en-US"/>
            </a:br>
            <a:r>
              <a:rPr lang="en-US"/>
              <a:t>presentation</a:t>
            </a:r>
          </a:p>
        </p:txBody>
      </p:sp>
      <p:sp>
        <p:nvSpPr>
          <p:cNvPr id="4" name="Subtitle 2">
            <a:extLst>
              <a:ext uri="{FF2B5EF4-FFF2-40B4-BE49-F238E27FC236}">
                <a16:creationId xmlns:a16="http://schemas.microsoft.com/office/drawing/2014/main" id="{61FE715F-BAD6-3C45-A953-679A15396173}"/>
              </a:ext>
            </a:extLst>
          </p:cNvPr>
          <p:cNvSpPr>
            <a:spLocks noGrp="1"/>
          </p:cNvSpPr>
          <p:nvPr>
            <p:ph type="subTitle" idx="1" hasCustomPrompt="1"/>
          </p:nvPr>
        </p:nvSpPr>
        <p:spPr>
          <a:xfrm>
            <a:off x="2668250" y="3219614"/>
            <a:ext cx="6655633" cy="840068"/>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a:p>
            <a:r>
              <a:rPr lang="en-US"/>
              <a:t>Presenter name</a:t>
            </a:r>
          </a:p>
        </p:txBody>
      </p:sp>
      <p:pic>
        <p:nvPicPr>
          <p:cNvPr id="5" name="Picture 4" descr="Graphical user interface, application, Word&#10;&#10;Description automatically generated">
            <a:extLst>
              <a:ext uri="{FF2B5EF4-FFF2-40B4-BE49-F238E27FC236}">
                <a16:creationId xmlns:a16="http://schemas.microsoft.com/office/drawing/2014/main" id="{DA4BC085-F6EE-EBA4-58CA-3BC9FAE87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026430" y="3"/>
            <a:ext cx="2165570" cy="432283"/>
          </a:xfrm>
          <a:prstGeom prst="rect">
            <a:avLst/>
          </a:prstGeom>
        </p:spPr>
      </p:pic>
      <p:pic>
        <p:nvPicPr>
          <p:cNvPr id="2" name="Picture 1">
            <a:extLst>
              <a:ext uri="{FF2B5EF4-FFF2-40B4-BE49-F238E27FC236}">
                <a16:creationId xmlns:a16="http://schemas.microsoft.com/office/drawing/2014/main" id="{F9F6BD21-8AA9-0B7D-43BB-B12826860B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33465"/>
            <a:ext cx="3188085" cy="1234500"/>
          </a:xfrm>
          <a:prstGeom prst="rect">
            <a:avLst/>
          </a:prstGeom>
        </p:spPr>
      </p:pic>
      <p:sp>
        <p:nvSpPr>
          <p:cNvPr id="6" name="Rectangle 5">
            <a:extLst>
              <a:ext uri="{FF2B5EF4-FFF2-40B4-BE49-F238E27FC236}">
                <a16:creationId xmlns:a16="http://schemas.microsoft.com/office/drawing/2014/main" id="{925ABFBF-40FE-92FB-0C43-B421C4DD51DA}"/>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6D6EA5-34CE-3628-D7DA-ED27493C1730}"/>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C7101EF0-5109-DBFF-33E7-65BDC357FC1A}"/>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B2909EF1-9FD8-EF91-86BD-AB62FAD0C880}"/>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3721999121"/>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68251" y="1835063"/>
            <a:ext cx="6655632"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Section heading </a:t>
            </a:r>
            <a:br>
              <a:rPr lang="en-US"/>
            </a:br>
            <a:r>
              <a:rPr lang="en-US"/>
              <a:t>to go here</a:t>
            </a:r>
          </a:p>
        </p:txBody>
      </p:sp>
      <p:sp>
        <p:nvSpPr>
          <p:cNvPr id="3" name="Subtitle 2"/>
          <p:cNvSpPr>
            <a:spLocks noGrp="1"/>
          </p:cNvSpPr>
          <p:nvPr>
            <p:ph type="subTitle" idx="1" hasCustomPrompt="1"/>
          </p:nvPr>
        </p:nvSpPr>
        <p:spPr>
          <a:xfrm>
            <a:off x="2668250" y="2911479"/>
            <a:ext cx="6655633"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pic>
        <p:nvPicPr>
          <p:cNvPr id="8" name="Picture 7" descr="A black and white logo&#10;&#10;Description automatically generated with low confidence">
            <a:extLst>
              <a:ext uri="{FF2B5EF4-FFF2-40B4-BE49-F238E27FC236}">
                <a16:creationId xmlns:a16="http://schemas.microsoft.com/office/drawing/2014/main" id="{EE96DFD7-FAC1-4C46-90E6-A8D212A9E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8802" y="432380"/>
            <a:ext cx="552823" cy="515414"/>
          </a:xfrm>
          <a:prstGeom prst="rect">
            <a:avLst/>
          </a:prstGeom>
        </p:spPr>
      </p:pic>
    </p:spTree>
    <p:extLst>
      <p:ext uri="{BB962C8B-B14F-4D97-AF65-F5344CB8AC3E}">
        <p14:creationId xmlns:p14="http://schemas.microsoft.com/office/powerpoint/2010/main" val="4154226870"/>
      </p:ext>
    </p:extLst>
  </p:cSld>
  <p:clrMapOvr>
    <a:masterClrMapping/>
  </p:clrMapOvr>
  <p:extLst>
    <p:ext uri="{DCECCB84-F9BA-43D5-87BE-67443E8EF086}">
      <p15:sldGuideLst xmlns:p15="http://schemas.microsoft.com/office/powerpoint/2012/main">
        <p15:guide id="1" orient="horz" pos="777">
          <p15:clr>
            <a:srgbClr val="FBAE40"/>
          </p15:clr>
        </p15:guide>
        <p15:guide id="2" pos="352">
          <p15:clr>
            <a:srgbClr val="FBAE40"/>
          </p15:clr>
        </p15:guide>
        <p15:guide id="3" orient="horz" pos="39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03 Content Slide_Tex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283D621-76A2-3C48-9F05-5A4764477373}"/>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11" name="Picture 10" descr="A picture containing light, vector graphics&#10;&#10;Description automatically generated">
            <a:extLst>
              <a:ext uri="{FF2B5EF4-FFF2-40B4-BE49-F238E27FC236}">
                <a16:creationId xmlns:a16="http://schemas.microsoft.com/office/drawing/2014/main" id="{651387BB-85B3-8E42-A2DC-0E9E86E5FF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
        <p:nvSpPr>
          <p:cNvPr id="2" name="Title 1">
            <a:extLst>
              <a:ext uri="{FF2B5EF4-FFF2-40B4-BE49-F238E27FC236}">
                <a16:creationId xmlns:a16="http://schemas.microsoft.com/office/drawing/2014/main" id="{15C16B67-E353-A245-8924-2478DF08B4DA}"/>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4" name="Text Placeholder 4">
            <a:extLst>
              <a:ext uri="{FF2B5EF4-FFF2-40B4-BE49-F238E27FC236}">
                <a16:creationId xmlns:a16="http://schemas.microsoft.com/office/drawing/2014/main" id="{E3416120-99E6-1492-FAD2-4B8D4E6B0E45}"/>
              </a:ext>
            </a:extLst>
          </p:cNvPr>
          <p:cNvSpPr>
            <a:spLocks noGrp="1"/>
          </p:cNvSpPr>
          <p:nvPr>
            <p:ph type="body" sz="quarter" idx="14"/>
          </p:nvPr>
        </p:nvSpPr>
        <p:spPr>
          <a:xfrm>
            <a:off x="507998" y="1265237"/>
            <a:ext cx="11125202"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8492323"/>
      </p:ext>
    </p:extLst>
  </p:cSld>
  <p:clrMapOvr>
    <a:masterClrMapping/>
  </p:clrMapOvr>
  <p:extLst>
    <p:ext uri="{DCECCB84-F9BA-43D5-87BE-67443E8EF086}">
      <p15:sldGuideLst xmlns:p15="http://schemas.microsoft.com/office/powerpoint/2012/main">
        <p15:guide id="1" pos="7328">
          <p15:clr>
            <a:srgbClr val="FBAE40"/>
          </p15:clr>
        </p15:guide>
        <p15:guide id="2" pos="301">
          <p15:clr>
            <a:srgbClr val="FBAE40"/>
          </p15:clr>
        </p15:guide>
        <p15:guide id="3" orient="horz" pos="3997">
          <p15:clr>
            <a:srgbClr val="FBAE40"/>
          </p15:clr>
        </p15:guide>
        <p15:guide id="4" orient="horz" pos="2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283D621-76A2-3C48-9F05-5A4764477373}"/>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11" name="Picture 10" descr="A picture containing light, vector graphics&#10;&#10;Description automatically generated">
            <a:extLst>
              <a:ext uri="{FF2B5EF4-FFF2-40B4-BE49-F238E27FC236}">
                <a16:creationId xmlns:a16="http://schemas.microsoft.com/office/drawing/2014/main" id="{651387BB-85B3-8E42-A2DC-0E9E86E5FF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
        <p:nvSpPr>
          <p:cNvPr id="2" name="Title 1">
            <a:extLst>
              <a:ext uri="{FF2B5EF4-FFF2-40B4-BE49-F238E27FC236}">
                <a16:creationId xmlns:a16="http://schemas.microsoft.com/office/drawing/2014/main" id="{15C16B67-E353-A245-8924-2478DF08B4DA}"/>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10" name="Text Placeholder 3">
            <a:extLst>
              <a:ext uri="{FF2B5EF4-FFF2-40B4-BE49-F238E27FC236}">
                <a16:creationId xmlns:a16="http://schemas.microsoft.com/office/drawing/2014/main" id="{ECA4F93C-86E8-524A-AEE1-728CB4DBAB33}"/>
              </a:ext>
            </a:extLst>
          </p:cNvPr>
          <p:cNvSpPr>
            <a:spLocks noGrp="1"/>
          </p:cNvSpPr>
          <p:nvPr>
            <p:ph type="body" sz="quarter" idx="10" hasCustomPrompt="1"/>
          </p:nvPr>
        </p:nvSpPr>
        <p:spPr>
          <a:xfrm>
            <a:off x="507999" y="1265240"/>
            <a:ext cx="5203868"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Subtitle Arial 20pt</a:t>
            </a:r>
          </a:p>
        </p:txBody>
      </p:sp>
      <p:sp>
        <p:nvSpPr>
          <p:cNvPr id="4" name="Text Placeholder 4">
            <a:extLst>
              <a:ext uri="{FF2B5EF4-FFF2-40B4-BE49-F238E27FC236}">
                <a16:creationId xmlns:a16="http://schemas.microsoft.com/office/drawing/2014/main" id="{1FBB2502-9D71-1233-7D7E-75783652C3C9}"/>
              </a:ext>
            </a:extLst>
          </p:cNvPr>
          <p:cNvSpPr>
            <a:spLocks noGrp="1"/>
          </p:cNvSpPr>
          <p:nvPr>
            <p:ph type="body" sz="quarter" idx="14"/>
          </p:nvPr>
        </p:nvSpPr>
        <p:spPr>
          <a:xfrm>
            <a:off x="507998" y="1811341"/>
            <a:ext cx="11125201" cy="413469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19744126"/>
      </p:ext>
    </p:extLst>
  </p:cSld>
  <p:clrMapOvr>
    <a:masterClrMapping/>
  </p:clrMapOvr>
  <p:extLst>
    <p:ext uri="{DCECCB84-F9BA-43D5-87BE-67443E8EF086}">
      <p15:sldGuideLst xmlns:p15="http://schemas.microsoft.com/office/powerpoint/2012/main">
        <p15:guide id="1" pos="7328">
          <p15:clr>
            <a:srgbClr val="FBAE40"/>
          </p15:clr>
        </p15:guide>
        <p15:guide id="2" pos="301">
          <p15:clr>
            <a:srgbClr val="FBAE40"/>
          </p15:clr>
        </p15:guide>
        <p15:guide id="3" orient="horz" pos="3997">
          <p15:clr>
            <a:srgbClr val="FBAE40"/>
          </p15:clr>
        </p15:guide>
        <p15:guide id="4" orient="horz" pos="2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3 Content Slide_Tex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7BACE4E0-F989-F360-710F-48786987BAEB}"/>
              </a:ext>
            </a:extLst>
          </p:cNvPr>
          <p:cNvSpPr>
            <a:spLocks noGrp="1"/>
          </p:cNvSpPr>
          <p:nvPr>
            <p:ph type="body" sz="quarter" idx="14" hasCustomPrompt="1"/>
          </p:nvPr>
        </p:nvSpPr>
        <p:spPr>
          <a:xfrm>
            <a:off x="507998" y="1816100"/>
            <a:ext cx="10457545" cy="4134698"/>
          </a:xfrm>
          <a:prstGeom prst="rect">
            <a:avLst/>
          </a:prstGeom>
        </p:spPr>
        <p:txBody>
          <a:bodyPr numCol="1" spcCol="360000"/>
          <a:lstStyle>
            <a:lvl1pPr>
              <a:defRPr sz="1600">
                <a:solidFill>
                  <a:schemeClr val="tx1"/>
                </a:solidFill>
              </a:defRPr>
            </a:lvl1pPr>
          </a:lstStyle>
          <a:p>
            <a:pPr>
              <a:lnSpc>
                <a:spcPct val="100000"/>
              </a:lnSpc>
            </a:pPr>
            <a:r>
              <a:rPr lang="en-US" spc="0"/>
              <a:t>Security classifications need to be set in the slide master. Go to View &gt; Slide Master, and edit the slide layouts used in your presentation.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pc="0"/>
              <a:t>Body text Arial 16pt.</a:t>
            </a:r>
          </a:p>
          <a:p>
            <a:pPr>
              <a:lnSpc>
                <a:spcPct val="100000"/>
              </a:lnSpc>
            </a:pPr>
            <a:r>
              <a:rPr lang="en-AU" b="0" i="0">
                <a:solidFill>
                  <a:srgbClr val="000000"/>
                </a:solidFill>
                <a:effectLst/>
              </a:rPr>
              <a:t>Lorem ipsum </a:t>
            </a:r>
            <a:r>
              <a:rPr lang="en-AU" b="0" i="0" err="1">
                <a:solidFill>
                  <a:srgbClr val="000000"/>
                </a:solidFill>
                <a:effectLst/>
              </a:rPr>
              <a:t>dolor</a:t>
            </a:r>
            <a:r>
              <a:rPr lang="en-AU" b="0" i="0">
                <a:solidFill>
                  <a:srgbClr val="000000"/>
                </a:solidFill>
                <a:effectLst/>
              </a:rPr>
              <a:t> sit </a:t>
            </a:r>
            <a:r>
              <a:rPr lang="en-AU" b="0" i="0" err="1">
                <a:solidFill>
                  <a:srgbClr val="000000"/>
                </a:solidFill>
                <a:effectLst/>
              </a:rPr>
              <a:t>amet</a:t>
            </a:r>
            <a:r>
              <a:rPr lang="en-AU" b="0" i="0">
                <a:solidFill>
                  <a:srgbClr val="000000"/>
                </a:solidFill>
                <a:effectLst/>
              </a:rPr>
              <a:t>, </a:t>
            </a:r>
            <a:r>
              <a:rPr lang="en-AU" b="0" i="0" err="1">
                <a:solidFill>
                  <a:srgbClr val="000000"/>
                </a:solidFill>
                <a:effectLst/>
              </a:rPr>
              <a:t>consectetur</a:t>
            </a:r>
            <a:r>
              <a:rPr lang="en-AU" b="0" i="0">
                <a:solidFill>
                  <a:srgbClr val="000000"/>
                </a:solidFill>
                <a:effectLst/>
              </a:rPr>
              <a:t> </a:t>
            </a:r>
            <a:r>
              <a:rPr lang="en-AU" b="0" i="0" err="1">
                <a:solidFill>
                  <a:srgbClr val="000000"/>
                </a:solidFill>
                <a:effectLst/>
              </a:rPr>
              <a:t>adipiscing</a:t>
            </a:r>
            <a:r>
              <a:rPr lang="en-AU" b="0" i="0">
                <a:solidFill>
                  <a:srgbClr val="000000"/>
                </a:solidFill>
                <a:effectLst/>
              </a:rPr>
              <a:t> </a:t>
            </a:r>
            <a:r>
              <a:rPr lang="en-AU" b="0" i="0" err="1">
                <a:solidFill>
                  <a:srgbClr val="000000"/>
                </a:solidFill>
                <a:effectLst/>
              </a:rPr>
              <a:t>elit</a:t>
            </a:r>
            <a:r>
              <a:rPr lang="en-AU" b="0" i="0">
                <a:solidFill>
                  <a:srgbClr val="000000"/>
                </a:solidFill>
                <a:effectLst/>
              </a:rPr>
              <a:t>. Proin </a:t>
            </a:r>
            <a:r>
              <a:rPr lang="en-AU" b="0" i="0" err="1">
                <a:solidFill>
                  <a:srgbClr val="000000"/>
                </a:solidFill>
                <a:effectLst/>
              </a:rPr>
              <a:t>viverra</a:t>
            </a:r>
            <a:r>
              <a:rPr lang="en-AU" b="0" i="0">
                <a:solidFill>
                  <a:srgbClr val="000000"/>
                </a:solidFill>
                <a:effectLst/>
              </a:rPr>
              <a:t> </a:t>
            </a:r>
            <a:r>
              <a:rPr lang="en-AU" b="0" i="0" err="1">
                <a:solidFill>
                  <a:srgbClr val="000000"/>
                </a:solidFill>
                <a:effectLst/>
              </a:rPr>
              <a:t>augue</a:t>
            </a:r>
            <a:r>
              <a:rPr lang="en-AU" b="0" i="0">
                <a:solidFill>
                  <a:srgbClr val="000000"/>
                </a:solidFill>
                <a:effectLst/>
              </a:rPr>
              <a:t> </a:t>
            </a:r>
            <a:r>
              <a:rPr lang="en-AU" b="0" i="0" err="1">
                <a:solidFill>
                  <a:srgbClr val="000000"/>
                </a:solidFill>
                <a:effectLst/>
              </a:rPr>
              <a:t>lectus</a:t>
            </a:r>
            <a:r>
              <a:rPr lang="en-AU" b="0" i="0">
                <a:solidFill>
                  <a:srgbClr val="000000"/>
                </a:solidFill>
                <a:effectLst/>
              </a:rPr>
              <a:t>, </a:t>
            </a:r>
            <a:r>
              <a:rPr lang="en-AU" b="0" i="0" err="1">
                <a:solidFill>
                  <a:srgbClr val="000000"/>
                </a:solidFill>
                <a:effectLst/>
              </a:rPr>
              <a:t>quis</a:t>
            </a:r>
            <a:r>
              <a:rPr lang="en-AU" b="0" i="0">
                <a:solidFill>
                  <a:srgbClr val="000000"/>
                </a:solidFill>
                <a:effectLst/>
              </a:rPr>
              <a:t> </a:t>
            </a:r>
            <a:r>
              <a:rPr lang="en-AU" b="0" i="0" err="1">
                <a:solidFill>
                  <a:srgbClr val="000000"/>
                </a:solidFill>
                <a:effectLst/>
              </a:rPr>
              <a:t>sagittis</a:t>
            </a:r>
            <a:r>
              <a:rPr lang="en-AU" b="0" i="0">
                <a:solidFill>
                  <a:srgbClr val="000000"/>
                </a:solidFill>
                <a:effectLst/>
              </a:rPr>
              <a:t> mi </a:t>
            </a:r>
            <a:r>
              <a:rPr lang="en-AU" b="0" i="0" err="1">
                <a:solidFill>
                  <a:srgbClr val="000000"/>
                </a:solidFill>
                <a:effectLst/>
              </a:rPr>
              <a:t>facilisis</a:t>
            </a:r>
            <a:r>
              <a:rPr lang="en-AU" b="0" i="0">
                <a:solidFill>
                  <a:srgbClr val="000000"/>
                </a:solidFill>
                <a:effectLst/>
              </a:rPr>
              <a:t> in. </a:t>
            </a:r>
            <a:r>
              <a:rPr lang="en-AU" b="0" i="0" err="1">
                <a:solidFill>
                  <a:srgbClr val="000000"/>
                </a:solidFill>
                <a:effectLst/>
              </a:rPr>
              <a:t>Suspendisse</a:t>
            </a:r>
            <a:r>
              <a:rPr lang="en-AU" b="0" i="0">
                <a:solidFill>
                  <a:srgbClr val="000000"/>
                </a:solidFill>
                <a:effectLst/>
              </a:rPr>
              <a:t> </a:t>
            </a:r>
            <a:r>
              <a:rPr lang="en-AU" b="0" i="0" err="1">
                <a:solidFill>
                  <a:srgbClr val="000000"/>
                </a:solidFill>
                <a:effectLst/>
              </a:rPr>
              <a:t>efficitur</a:t>
            </a:r>
            <a:r>
              <a:rPr lang="en-AU" b="0" i="0">
                <a:solidFill>
                  <a:srgbClr val="000000"/>
                </a:solidFill>
                <a:effectLst/>
              </a:rPr>
              <a:t> </a:t>
            </a:r>
            <a:r>
              <a:rPr lang="en-AU" b="0" i="0" err="1">
                <a:solidFill>
                  <a:srgbClr val="000000"/>
                </a:solidFill>
                <a:effectLst/>
              </a:rPr>
              <a:t>justo</a:t>
            </a:r>
            <a:r>
              <a:rPr lang="en-AU" b="0" i="0">
                <a:solidFill>
                  <a:srgbClr val="000000"/>
                </a:solidFill>
                <a:effectLst/>
              </a:rPr>
              <a:t> a </a:t>
            </a:r>
            <a:r>
              <a:rPr lang="en-AU" b="0" i="0" err="1">
                <a:solidFill>
                  <a:srgbClr val="000000"/>
                </a:solidFill>
                <a:effectLst/>
              </a:rPr>
              <a:t>dolor</a:t>
            </a:r>
            <a:r>
              <a:rPr lang="en-AU" b="0" i="0">
                <a:solidFill>
                  <a:srgbClr val="000000"/>
                </a:solidFill>
                <a:effectLst/>
              </a:rPr>
              <a:t> </a:t>
            </a:r>
            <a:r>
              <a:rPr lang="en-AU" b="0" i="0" err="1">
                <a:solidFill>
                  <a:srgbClr val="000000"/>
                </a:solidFill>
                <a:effectLst/>
              </a:rPr>
              <a:t>blandit</a:t>
            </a:r>
            <a:r>
              <a:rPr lang="en-AU" b="0" i="0">
                <a:solidFill>
                  <a:srgbClr val="000000"/>
                </a:solidFill>
                <a:effectLst/>
              </a:rPr>
              <a:t> dictum. </a:t>
            </a:r>
            <a:r>
              <a:rPr lang="en-AU" b="0" i="0" err="1">
                <a:solidFill>
                  <a:srgbClr val="000000"/>
                </a:solidFill>
                <a:effectLst/>
              </a:rPr>
              <a:t>Curabitur</a:t>
            </a:r>
            <a:r>
              <a:rPr lang="en-AU" b="0" i="0">
                <a:solidFill>
                  <a:srgbClr val="000000"/>
                </a:solidFill>
                <a:effectLst/>
              </a:rPr>
              <a:t> </a:t>
            </a:r>
            <a:r>
              <a:rPr lang="en-AU" b="0" i="0" err="1">
                <a:solidFill>
                  <a:srgbClr val="000000"/>
                </a:solidFill>
                <a:effectLst/>
              </a:rPr>
              <a:t>quis</a:t>
            </a:r>
            <a:r>
              <a:rPr lang="en-AU" b="0" i="0">
                <a:solidFill>
                  <a:srgbClr val="000000"/>
                </a:solidFill>
                <a:effectLst/>
              </a:rPr>
              <a:t> </a:t>
            </a:r>
            <a:r>
              <a:rPr lang="en-AU" b="0" i="0" err="1">
                <a:solidFill>
                  <a:srgbClr val="000000"/>
                </a:solidFill>
                <a:effectLst/>
              </a:rPr>
              <a:t>urna</a:t>
            </a:r>
            <a:r>
              <a:rPr lang="en-AU" b="0" i="0">
                <a:solidFill>
                  <a:srgbClr val="000000"/>
                </a:solidFill>
                <a:effectLst/>
              </a:rPr>
              <a:t> </a:t>
            </a:r>
            <a:r>
              <a:rPr lang="en-AU" b="0" i="0" err="1">
                <a:solidFill>
                  <a:srgbClr val="000000"/>
                </a:solidFill>
                <a:effectLst/>
              </a:rPr>
              <a:t>tristique</a:t>
            </a:r>
            <a:r>
              <a:rPr lang="en-AU" b="0" i="0">
                <a:solidFill>
                  <a:srgbClr val="000000"/>
                </a:solidFill>
                <a:effectLst/>
              </a:rPr>
              <a:t>, </a:t>
            </a:r>
            <a:r>
              <a:rPr lang="en-AU" b="0" i="0" err="1">
                <a:solidFill>
                  <a:srgbClr val="000000"/>
                </a:solidFill>
                <a:effectLst/>
              </a:rPr>
              <a:t>euismod</a:t>
            </a:r>
            <a:r>
              <a:rPr lang="en-AU" b="0" i="0">
                <a:solidFill>
                  <a:srgbClr val="000000"/>
                </a:solidFill>
                <a:effectLst/>
              </a:rPr>
              <a:t> </a:t>
            </a:r>
            <a:r>
              <a:rPr lang="en-AU" b="0" i="0" err="1">
                <a:solidFill>
                  <a:srgbClr val="000000"/>
                </a:solidFill>
                <a:effectLst/>
              </a:rPr>
              <a:t>neque</a:t>
            </a:r>
            <a:r>
              <a:rPr lang="en-AU" b="0" i="0">
                <a:solidFill>
                  <a:srgbClr val="000000"/>
                </a:solidFill>
                <a:effectLst/>
              </a:rPr>
              <a:t> a, </a:t>
            </a:r>
            <a:r>
              <a:rPr lang="en-AU" b="0" i="0" err="1">
                <a:solidFill>
                  <a:srgbClr val="000000"/>
                </a:solidFill>
                <a:effectLst/>
              </a:rPr>
              <a:t>molestie</a:t>
            </a:r>
            <a:r>
              <a:rPr lang="en-AU" b="0" i="0">
                <a:solidFill>
                  <a:srgbClr val="000000"/>
                </a:solidFill>
                <a:effectLst/>
              </a:rPr>
              <a:t> </a:t>
            </a:r>
            <a:r>
              <a:rPr lang="en-AU" b="0" i="0" err="1">
                <a:solidFill>
                  <a:srgbClr val="000000"/>
                </a:solidFill>
                <a:effectLst/>
              </a:rPr>
              <a:t>orci</a:t>
            </a:r>
            <a:r>
              <a:rPr lang="en-AU" b="0" i="0">
                <a:solidFill>
                  <a:srgbClr val="000000"/>
                </a:solidFill>
                <a:effectLst/>
              </a:rPr>
              <a:t>. </a:t>
            </a:r>
            <a:r>
              <a:rPr lang="en-AU" b="0" i="0" err="1">
                <a:solidFill>
                  <a:srgbClr val="000000"/>
                </a:solidFill>
                <a:effectLst/>
              </a:rPr>
              <a:t>Aliquam</a:t>
            </a:r>
            <a:r>
              <a:rPr lang="en-AU" b="0" i="0">
                <a:solidFill>
                  <a:srgbClr val="000000"/>
                </a:solidFill>
                <a:effectLst/>
              </a:rPr>
              <a:t> </a:t>
            </a:r>
            <a:r>
              <a:rPr lang="en-AU" b="0" i="0" err="1">
                <a:solidFill>
                  <a:srgbClr val="000000"/>
                </a:solidFill>
                <a:effectLst/>
              </a:rPr>
              <a:t>accumsan</a:t>
            </a:r>
            <a:r>
              <a:rPr lang="en-AU" b="0" i="0">
                <a:solidFill>
                  <a:srgbClr val="000000"/>
                </a:solidFill>
                <a:effectLst/>
              </a:rPr>
              <a:t> </a:t>
            </a:r>
            <a:r>
              <a:rPr lang="en-AU" b="0" i="0" err="1">
                <a:solidFill>
                  <a:srgbClr val="000000"/>
                </a:solidFill>
                <a:effectLst/>
              </a:rPr>
              <a:t>varius</a:t>
            </a:r>
            <a:r>
              <a:rPr lang="en-AU" b="0" i="0">
                <a:solidFill>
                  <a:srgbClr val="000000"/>
                </a:solidFill>
                <a:effectLst/>
              </a:rPr>
              <a:t> diam, vitae </a:t>
            </a:r>
            <a:r>
              <a:rPr lang="en-AU" b="0" i="0" err="1">
                <a:solidFill>
                  <a:srgbClr val="000000"/>
                </a:solidFill>
                <a:effectLst/>
              </a:rPr>
              <a:t>sollicitudin</a:t>
            </a:r>
            <a:r>
              <a:rPr lang="en-AU" b="0" i="0">
                <a:solidFill>
                  <a:srgbClr val="000000"/>
                </a:solidFill>
                <a:effectLst/>
              </a:rPr>
              <a:t> </a:t>
            </a:r>
            <a:r>
              <a:rPr lang="en-AU" b="0" i="0" err="1">
                <a:solidFill>
                  <a:srgbClr val="000000"/>
                </a:solidFill>
                <a:effectLst/>
              </a:rPr>
              <a:t>metus</a:t>
            </a:r>
            <a:r>
              <a:rPr lang="en-AU" b="0" i="0">
                <a:solidFill>
                  <a:srgbClr val="000000"/>
                </a:solidFill>
                <a:effectLst/>
              </a:rPr>
              <a:t> </a:t>
            </a:r>
            <a:r>
              <a:rPr lang="en-AU" b="0" i="0" err="1">
                <a:solidFill>
                  <a:srgbClr val="000000"/>
                </a:solidFill>
                <a:effectLst/>
              </a:rPr>
              <a:t>tincidunt</a:t>
            </a:r>
            <a:r>
              <a:rPr lang="en-AU" b="0" i="0">
                <a:solidFill>
                  <a:srgbClr val="000000"/>
                </a:solidFill>
                <a:effectLst/>
              </a:rPr>
              <a:t> non. </a:t>
            </a:r>
          </a:p>
        </p:txBody>
      </p:sp>
      <p:sp>
        <p:nvSpPr>
          <p:cNvPr id="9" name="Slide Number Placeholder 5">
            <a:extLst>
              <a:ext uri="{FF2B5EF4-FFF2-40B4-BE49-F238E27FC236}">
                <a16:creationId xmlns:a16="http://schemas.microsoft.com/office/drawing/2014/main" id="{8283D621-76A2-3C48-9F05-5A4764477373}"/>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11" name="Picture 10" descr="A picture containing light, vector graphics&#10;&#10;Description automatically generated">
            <a:extLst>
              <a:ext uri="{FF2B5EF4-FFF2-40B4-BE49-F238E27FC236}">
                <a16:creationId xmlns:a16="http://schemas.microsoft.com/office/drawing/2014/main" id="{651387BB-85B3-8E42-A2DC-0E9E86E5FF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
        <p:nvSpPr>
          <p:cNvPr id="2" name="Title 1">
            <a:extLst>
              <a:ext uri="{FF2B5EF4-FFF2-40B4-BE49-F238E27FC236}">
                <a16:creationId xmlns:a16="http://schemas.microsoft.com/office/drawing/2014/main" id="{15C16B67-E353-A245-8924-2478DF08B4DA}"/>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10" name="Text Placeholder 3">
            <a:extLst>
              <a:ext uri="{FF2B5EF4-FFF2-40B4-BE49-F238E27FC236}">
                <a16:creationId xmlns:a16="http://schemas.microsoft.com/office/drawing/2014/main" id="{ECA4F93C-86E8-524A-AEE1-728CB4DBAB33}"/>
              </a:ext>
            </a:extLst>
          </p:cNvPr>
          <p:cNvSpPr>
            <a:spLocks noGrp="1"/>
          </p:cNvSpPr>
          <p:nvPr>
            <p:ph type="body" sz="quarter" idx="10" hasCustomPrompt="1"/>
          </p:nvPr>
        </p:nvSpPr>
        <p:spPr>
          <a:xfrm>
            <a:off x="507999" y="1265240"/>
            <a:ext cx="5203868"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Subtitle Arial 20pt</a:t>
            </a:r>
          </a:p>
        </p:txBody>
      </p:sp>
    </p:spTree>
    <p:extLst>
      <p:ext uri="{BB962C8B-B14F-4D97-AF65-F5344CB8AC3E}">
        <p14:creationId xmlns:p14="http://schemas.microsoft.com/office/powerpoint/2010/main" val="4235572679"/>
      </p:ext>
    </p:extLst>
  </p:cSld>
  <p:clrMapOvr>
    <a:masterClrMapping/>
  </p:clrMapOvr>
  <p:extLst>
    <p:ext uri="{DCECCB84-F9BA-43D5-87BE-67443E8EF086}">
      <p15:sldGuideLst xmlns:p15="http://schemas.microsoft.com/office/powerpoint/2012/main">
        <p15:guide id="1" pos="7310">
          <p15:clr>
            <a:srgbClr val="FBAE40"/>
          </p15:clr>
        </p15:guide>
        <p15:guide id="2" pos="301">
          <p15:clr>
            <a:srgbClr val="FBAE40"/>
          </p15:clr>
        </p15:guide>
        <p15:guide id="3" orient="horz" pos="3997">
          <p15:clr>
            <a:srgbClr val="FBAE40"/>
          </p15:clr>
        </p15:guide>
        <p15:guide id="4" orient="horz" pos="2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FEAB78-CB7D-644D-AB42-F3281530DF60}"/>
              </a:ext>
            </a:extLst>
          </p:cNvPr>
          <p:cNvSpPr>
            <a:spLocks noGrp="1"/>
          </p:cNvSpPr>
          <p:nvPr>
            <p:ph type="pic" sz="quarter" idx="11"/>
          </p:nvPr>
        </p:nvSpPr>
        <p:spPr>
          <a:xfrm>
            <a:off x="508001" y="1268413"/>
            <a:ext cx="111252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3" name="Title 1">
            <a:extLst>
              <a:ext uri="{FF2B5EF4-FFF2-40B4-BE49-F238E27FC236}">
                <a16:creationId xmlns:a16="http://schemas.microsoft.com/office/drawing/2014/main" id="{B092A186-EA84-9D61-15EF-4F7BA3EC0BDB}"/>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5" name="Slide Number Placeholder 5">
            <a:extLst>
              <a:ext uri="{FF2B5EF4-FFF2-40B4-BE49-F238E27FC236}">
                <a16:creationId xmlns:a16="http://schemas.microsoft.com/office/drawing/2014/main" id="{C86B14A7-8CA9-FC4B-25F7-89D3DFE7C828}"/>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4" name="Picture 3" descr="A picture containing light, vector graphics&#10;&#10;Description automatically generated">
            <a:extLst>
              <a:ext uri="{FF2B5EF4-FFF2-40B4-BE49-F238E27FC236}">
                <a16:creationId xmlns:a16="http://schemas.microsoft.com/office/drawing/2014/main" id="{0F44A2E2-CDC9-76BF-84B4-D93A65728B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2812744335"/>
      </p:ext>
    </p:extLst>
  </p:cSld>
  <p:clrMapOvr>
    <a:masterClrMapping/>
  </p:clrMapOvr>
  <p:extLst>
    <p:ext uri="{DCECCB84-F9BA-43D5-87BE-67443E8EF086}">
      <p15:sldGuideLst xmlns:p15="http://schemas.microsoft.com/office/powerpoint/2012/main">
        <p15:guide id="1" pos="7328">
          <p15:clr>
            <a:srgbClr val="FBAE40"/>
          </p15:clr>
        </p15:guide>
        <p15:guide id="3" pos="301">
          <p15:clr>
            <a:srgbClr val="FBAE40"/>
          </p15:clr>
        </p15:guide>
        <p15:guide id="4" orient="horz" pos="278">
          <p15:clr>
            <a:srgbClr val="FBAE40"/>
          </p15:clr>
        </p15:guide>
        <p15:guide id="5" orient="horz" pos="3997">
          <p15:clr>
            <a:srgbClr val="FBAE40"/>
          </p15:clr>
        </p15:guide>
        <p15:guide id="6" orient="horz" pos="79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sp>
        <p:nvSpPr>
          <p:cNvPr id="12" name="Media Placeholder 11">
            <a:extLst>
              <a:ext uri="{FF2B5EF4-FFF2-40B4-BE49-F238E27FC236}">
                <a16:creationId xmlns:a16="http://schemas.microsoft.com/office/drawing/2014/main" id="{CB4B048F-49DB-294C-9B64-6DDC07BC8801}"/>
              </a:ext>
            </a:extLst>
          </p:cNvPr>
          <p:cNvSpPr>
            <a:spLocks noGrp="1"/>
          </p:cNvSpPr>
          <p:nvPr>
            <p:ph type="media" sz="quarter" idx="10"/>
          </p:nvPr>
        </p:nvSpPr>
        <p:spPr>
          <a:xfrm>
            <a:off x="508001" y="1268411"/>
            <a:ext cx="111252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3" name="Title 1">
            <a:extLst>
              <a:ext uri="{FF2B5EF4-FFF2-40B4-BE49-F238E27FC236}">
                <a16:creationId xmlns:a16="http://schemas.microsoft.com/office/drawing/2014/main" id="{A9E56136-2946-CB17-DB06-D221E79D1C1B}"/>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5" name="Slide Number Placeholder 5">
            <a:extLst>
              <a:ext uri="{FF2B5EF4-FFF2-40B4-BE49-F238E27FC236}">
                <a16:creationId xmlns:a16="http://schemas.microsoft.com/office/drawing/2014/main" id="{A74937D7-57DF-3C58-3756-E1603928F56F}"/>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4" name="Picture 3" descr="A picture containing light, vector graphics&#10;&#10;Description automatically generated">
            <a:extLst>
              <a:ext uri="{FF2B5EF4-FFF2-40B4-BE49-F238E27FC236}">
                <a16:creationId xmlns:a16="http://schemas.microsoft.com/office/drawing/2014/main" id="{49304DFA-F3F2-0635-94C7-73BDDF7963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2161750574"/>
      </p:ext>
    </p:extLst>
  </p:cSld>
  <p:clrMapOvr>
    <a:masterClrMapping/>
  </p:clrMapOvr>
  <p:extLst>
    <p:ext uri="{DCECCB84-F9BA-43D5-87BE-67443E8EF086}">
      <p15:sldGuideLst xmlns:p15="http://schemas.microsoft.com/office/powerpoint/2012/main">
        <p15:guide id="1" pos="7328">
          <p15:clr>
            <a:srgbClr val="FBAE40"/>
          </p15:clr>
        </p15:guide>
        <p15:guide id="2" pos="301">
          <p15:clr>
            <a:srgbClr val="FBAE40"/>
          </p15:clr>
        </p15:guide>
        <p15:guide id="4" orient="horz" pos="278">
          <p15:clr>
            <a:srgbClr val="FBAE40"/>
          </p15:clr>
        </p15:guide>
        <p15:guide id="5" orient="horz" pos="3997">
          <p15:clr>
            <a:srgbClr val="FBAE40"/>
          </p15:clr>
        </p15:guide>
        <p15:guide id="6" orient="horz" pos="79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FEAB78-CB7D-644D-AB42-F3281530DF60}"/>
              </a:ext>
            </a:extLst>
          </p:cNvPr>
          <p:cNvSpPr>
            <a:spLocks noGrp="1"/>
          </p:cNvSpPr>
          <p:nvPr>
            <p:ph type="pic" sz="quarter" idx="11"/>
          </p:nvPr>
        </p:nvSpPr>
        <p:spPr>
          <a:xfrm>
            <a:off x="6096000" y="1265238"/>
            <a:ext cx="55372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12" name="Picture Placeholder 9">
            <a:extLst>
              <a:ext uri="{FF2B5EF4-FFF2-40B4-BE49-F238E27FC236}">
                <a16:creationId xmlns:a16="http://schemas.microsoft.com/office/drawing/2014/main" id="{88FB6355-3F99-E543-AC08-CA31FD174225}"/>
              </a:ext>
            </a:extLst>
          </p:cNvPr>
          <p:cNvSpPr>
            <a:spLocks noGrp="1"/>
          </p:cNvSpPr>
          <p:nvPr>
            <p:ph type="pic" sz="quarter" idx="12"/>
          </p:nvPr>
        </p:nvSpPr>
        <p:spPr>
          <a:xfrm>
            <a:off x="6096000" y="3708892"/>
            <a:ext cx="55372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4" name="Text Placeholder 3">
            <a:extLst>
              <a:ext uri="{FF2B5EF4-FFF2-40B4-BE49-F238E27FC236}">
                <a16:creationId xmlns:a16="http://schemas.microsoft.com/office/drawing/2014/main" id="{31AB2F0F-7002-FC4D-BB36-DA6A776F7F06}"/>
              </a:ext>
            </a:extLst>
          </p:cNvPr>
          <p:cNvSpPr>
            <a:spLocks noGrp="1"/>
          </p:cNvSpPr>
          <p:nvPr>
            <p:ph type="body" sz="quarter" idx="10" hasCustomPrompt="1"/>
          </p:nvPr>
        </p:nvSpPr>
        <p:spPr>
          <a:xfrm>
            <a:off x="507999" y="1265240"/>
            <a:ext cx="5203868"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Subtitle Arial 20pt</a:t>
            </a:r>
          </a:p>
        </p:txBody>
      </p:sp>
      <p:sp>
        <p:nvSpPr>
          <p:cNvPr id="15" name="Text Placeholder 14">
            <a:extLst>
              <a:ext uri="{FF2B5EF4-FFF2-40B4-BE49-F238E27FC236}">
                <a16:creationId xmlns:a16="http://schemas.microsoft.com/office/drawing/2014/main" id="{41612F22-3086-1D4B-847F-BFDD0B943D37}"/>
              </a:ext>
            </a:extLst>
          </p:cNvPr>
          <p:cNvSpPr>
            <a:spLocks noGrp="1"/>
          </p:cNvSpPr>
          <p:nvPr>
            <p:ph type="body" sz="quarter" idx="13" hasCustomPrompt="1"/>
          </p:nvPr>
        </p:nvSpPr>
        <p:spPr>
          <a:xfrm>
            <a:off x="508000" y="1816100"/>
            <a:ext cx="5204885"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Body text Arial 16pt</a:t>
            </a:r>
          </a:p>
        </p:txBody>
      </p:sp>
      <p:sp>
        <p:nvSpPr>
          <p:cNvPr id="6" name="Slide Number Placeholder 5">
            <a:extLst>
              <a:ext uri="{FF2B5EF4-FFF2-40B4-BE49-F238E27FC236}">
                <a16:creationId xmlns:a16="http://schemas.microsoft.com/office/drawing/2014/main" id="{980B53D0-589A-14B8-CB75-2B87D3779398}"/>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sp>
        <p:nvSpPr>
          <p:cNvPr id="13" name="Title 1">
            <a:extLst>
              <a:ext uri="{FF2B5EF4-FFF2-40B4-BE49-F238E27FC236}">
                <a16:creationId xmlns:a16="http://schemas.microsoft.com/office/drawing/2014/main" id="{670D4FDD-BB80-BBC5-6378-519EB9C39AE2}"/>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pic>
        <p:nvPicPr>
          <p:cNvPr id="3" name="Picture 2" descr="A picture containing light, vector graphics&#10;&#10;Description automatically generated">
            <a:extLst>
              <a:ext uri="{FF2B5EF4-FFF2-40B4-BE49-F238E27FC236}">
                <a16:creationId xmlns:a16="http://schemas.microsoft.com/office/drawing/2014/main" id="{8116FD3D-8B8C-8E86-6193-EC38AA799B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3792583657"/>
      </p:ext>
    </p:extLst>
  </p:cSld>
  <p:clrMapOvr>
    <a:masterClrMapping/>
  </p:clrMapOvr>
  <p:extLst>
    <p:ext uri="{DCECCB84-F9BA-43D5-87BE-67443E8EF086}">
      <p15:sldGuideLst xmlns:p15="http://schemas.microsoft.com/office/powerpoint/2012/main">
        <p15:guide id="1" pos="7328">
          <p15:clr>
            <a:srgbClr val="FBAE40"/>
          </p15:clr>
        </p15:guide>
        <p15:guide id="3" pos="301">
          <p15:clr>
            <a:srgbClr val="FBAE40"/>
          </p15:clr>
        </p15:guide>
        <p15:guide id="4" orient="horz" pos="278">
          <p15:clr>
            <a:srgbClr val="FBAE40"/>
          </p15:clr>
        </p15:guide>
        <p15:guide id="5" orient="horz" pos="3997">
          <p15:clr>
            <a:srgbClr val="FBAE40"/>
          </p15:clr>
        </p15:guide>
        <p15:guide id="6" orient="horz" pos="79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7C06-5D04-BE0F-654D-9A1584A091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00BF11-9471-D5CC-4B8E-22107D9E3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56FC4AF-0E94-4620-F223-8E4E0F7166D5}"/>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E38F1F8E-2E5E-CC41-6CE5-6E23E79BD5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CBF2D6-897A-4265-C722-28EB3BF19CFB}"/>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91475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9FF98915-3EA7-53CE-98FB-C31D0352D5F2}"/>
              </a:ext>
            </a:extLst>
          </p:cNvPr>
          <p:cNvSpPr>
            <a:spLocks noGrp="1"/>
          </p:cNvSpPr>
          <p:nvPr>
            <p:ph type="chart" sz="quarter" idx="14"/>
          </p:nvPr>
        </p:nvSpPr>
        <p:spPr>
          <a:xfrm>
            <a:off x="507999" y="1903719"/>
            <a:ext cx="111252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AA8579B3-2054-F567-E21B-68C374AF6782}"/>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sp>
        <p:nvSpPr>
          <p:cNvPr id="10" name="Title 1">
            <a:extLst>
              <a:ext uri="{FF2B5EF4-FFF2-40B4-BE49-F238E27FC236}">
                <a16:creationId xmlns:a16="http://schemas.microsoft.com/office/drawing/2014/main" id="{1CE2C3E8-A186-9CD3-B18F-4E92380EDB2D}"/>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12" name="Text Placeholder 3">
            <a:extLst>
              <a:ext uri="{FF2B5EF4-FFF2-40B4-BE49-F238E27FC236}">
                <a16:creationId xmlns:a16="http://schemas.microsoft.com/office/drawing/2014/main" id="{CAF0DDC6-6ABC-232F-AA95-9D8F7C890ACB}"/>
              </a:ext>
            </a:extLst>
          </p:cNvPr>
          <p:cNvSpPr>
            <a:spLocks noGrp="1"/>
          </p:cNvSpPr>
          <p:nvPr>
            <p:ph type="body" sz="quarter" idx="10" hasCustomPrompt="1"/>
          </p:nvPr>
        </p:nvSpPr>
        <p:spPr>
          <a:xfrm>
            <a:off x="507999" y="1265240"/>
            <a:ext cx="111252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Subtitle Arial 20pt</a:t>
            </a:r>
          </a:p>
        </p:txBody>
      </p:sp>
      <p:pic>
        <p:nvPicPr>
          <p:cNvPr id="3" name="Picture 2" descr="A picture containing light, vector graphics&#10;&#10;Description automatically generated">
            <a:extLst>
              <a:ext uri="{FF2B5EF4-FFF2-40B4-BE49-F238E27FC236}">
                <a16:creationId xmlns:a16="http://schemas.microsoft.com/office/drawing/2014/main" id="{0C68D6F5-2CDD-9A9E-97B3-11FF1C77D1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76080480"/>
      </p:ext>
    </p:extLst>
  </p:cSld>
  <p:clrMapOvr>
    <a:masterClrMapping/>
  </p:clrMapOvr>
  <p:extLst>
    <p:ext uri="{DCECCB84-F9BA-43D5-87BE-67443E8EF086}">
      <p15:sldGuideLst xmlns:p15="http://schemas.microsoft.com/office/powerpoint/2012/main">
        <p15:guide id="1" pos="7328">
          <p15:clr>
            <a:srgbClr val="FBAE40"/>
          </p15:clr>
        </p15:guide>
        <p15:guide id="3" pos="301">
          <p15:clr>
            <a:srgbClr val="FBAE40"/>
          </p15:clr>
        </p15:guide>
        <p15:guide id="4" orient="horz" pos="278">
          <p15:clr>
            <a:srgbClr val="FBAE40"/>
          </p15:clr>
        </p15:guide>
        <p15:guide id="5" orient="horz" pos="3997">
          <p15:clr>
            <a:srgbClr val="FBAE40"/>
          </p15:clr>
        </p15:guide>
        <p15:guide id="6" orient="horz" pos="7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FEAB78-CB7D-644D-AB42-F3281530DF60}"/>
              </a:ext>
            </a:extLst>
          </p:cNvPr>
          <p:cNvSpPr>
            <a:spLocks noGrp="1"/>
          </p:cNvSpPr>
          <p:nvPr>
            <p:ph type="pic" sz="quarter" idx="11"/>
          </p:nvPr>
        </p:nvSpPr>
        <p:spPr>
          <a:xfrm>
            <a:off x="508001" y="1268412"/>
            <a:ext cx="5336785"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13" name="Picture Placeholder 9">
            <a:extLst>
              <a:ext uri="{FF2B5EF4-FFF2-40B4-BE49-F238E27FC236}">
                <a16:creationId xmlns:a16="http://schemas.microsoft.com/office/drawing/2014/main" id="{0F2FFE4A-6EDC-054F-A395-35CB84DDF134}"/>
              </a:ext>
            </a:extLst>
          </p:cNvPr>
          <p:cNvSpPr>
            <a:spLocks noGrp="1"/>
          </p:cNvSpPr>
          <p:nvPr>
            <p:ph type="pic" sz="quarter" idx="12"/>
          </p:nvPr>
        </p:nvSpPr>
        <p:spPr>
          <a:xfrm>
            <a:off x="6296419" y="1268412"/>
            <a:ext cx="5336783"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3" name="Title 1">
            <a:extLst>
              <a:ext uri="{FF2B5EF4-FFF2-40B4-BE49-F238E27FC236}">
                <a16:creationId xmlns:a16="http://schemas.microsoft.com/office/drawing/2014/main" id="{E9AF0933-2D36-214A-9E3B-B173355C575E}"/>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5" name="Slide Number Placeholder 5">
            <a:extLst>
              <a:ext uri="{FF2B5EF4-FFF2-40B4-BE49-F238E27FC236}">
                <a16:creationId xmlns:a16="http://schemas.microsoft.com/office/drawing/2014/main" id="{7F76C319-DF9C-3F44-BF39-C77F977A6635}"/>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4" name="Picture 3" descr="A picture containing light, vector graphics&#10;&#10;Description automatically generated">
            <a:extLst>
              <a:ext uri="{FF2B5EF4-FFF2-40B4-BE49-F238E27FC236}">
                <a16:creationId xmlns:a16="http://schemas.microsoft.com/office/drawing/2014/main" id="{C81D86A2-0D11-9AE8-230B-18C7DAD42A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1899122811"/>
      </p:ext>
    </p:extLst>
  </p:cSld>
  <p:clrMapOvr>
    <a:masterClrMapping/>
  </p:clrMapOvr>
  <p:extLst>
    <p:ext uri="{DCECCB84-F9BA-43D5-87BE-67443E8EF086}">
      <p15:sldGuideLst xmlns:p15="http://schemas.microsoft.com/office/powerpoint/2012/main">
        <p15:guide id="1" pos="7328">
          <p15:clr>
            <a:srgbClr val="FBAE40"/>
          </p15:clr>
        </p15:guide>
        <p15:guide id="3" pos="301">
          <p15:clr>
            <a:srgbClr val="FBAE40"/>
          </p15:clr>
        </p15:guide>
        <p15:guide id="4" orient="horz" pos="278">
          <p15:clr>
            <a:srgbClr val="FBAE40"/>
          </p15:clr>
        </p15:guide>
        <p15:guide id="5" orient="horz" pos="3997">
          <p15:clr>
            <a:srgbClr val="FBAE40"/>
          </p15:clr>
        </p15:guide>
        <p15:guide id="6" orient="horz" pos="79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4C38238-0976-D845-8170-7D1B69059615}"/>
              </a:ext>
            </a:extLst>
          </p:cNvPr>
          <p:cNvSpPr>
            <a:spLocks noGrp="1"/>
          </p:cNvSpPr>
          <p:nvPr>
            <p:ph type="pic" sz="quarter" idx="13"/>
          </p:nvPr>
        </p:nvSpPr>
        <p:spPr>
          <a:xfrm>
            <a:off x="508002" y="3683315"/>
            <a:ext cx="5336783"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14" name="Picture Placeholder 9">
            <a:extLst>
              <a:ext uri="{FF2B5EF4-FFF2-40B4-BE49-F238E27FC236}">
                <a16:creationId xmlns:a16="http://schemas.microsoft.com/office/drawing/2014/main" id="{6A7839C2-DFEF-554F-ADCD-0E2891D23B97}"/>
              </a:ext>
            </a:extLst>
          </p:cNvPr>
          <p:cNvSpPr>
            <a:spLocks noGrp="1"/>
          </p:cNvSpPr>
          <p:nvPr>
            <p:ph type="pic" sz="quarter" idx="14"/>
          </p:nvPr>
        </p:nvSpPr>
        <p:spPr>
          <a:xfrm>
            <a:off x="508001" y="1265239"/>
            <a:ext cx="5336783"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15" name="Picture Placeholder 9">
            <a:extLst>
              <a:ext uri="{FF2B5EF4-FFF2-40B4-BE49-F238E27FC236}">
                <a16:creationId xmlns:a16="http://schemas.microsoft.com/office/drawing/2014/main" id="{5AA1B4DC-B267-F44D-9040-EFDEAFF98ECC}"/>
              </a:ext>
            </a:extLst>
          </p:cNvPr>
          <p:cNvSpPr>
            <a:spLocks noGrp="1"/>
          </p:cNvSpPr>
          <p:nvPr>
            <p:ph type="pic" sz="quarter" idx="15"/>
          </p:nvPr>
        </p:nvSpPr>
        <p:spPr>
          <a:xfrm>
            <a:off x="6296419" y="3683315"/>
            <a:ext cx="5336783"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16" name="Picture Placeholder 9">
            <a:extLst>
              <a:ext uri="{FF2B5EF4-FFF2-40B4-BE49-F238E27FC236}">
                <a16:creationId xmlns:a16="http://schemas.microsoft.com/office/drawing/2014/main" id="{DD452DB2-84AA-5A4F-AD91-71633B945FBB}"/>
              </a:ext>
            </a:extLst>
          </p:cNvPr>
          <p:cNvSpPr>
            <a:spLocks noGrp="1"/>
          </p:cNvSpPr>
          <p:nvPr>
            <p:ph type="pic" sz="quarter" idx="16"/>
          </p:nvPr>
        </p:nvSpPr>
        <p:spPr>
          <a:xfrm>
            <a:off x="6296418" y="1265237"/>
            <a:ext cx="5336783"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endParaRPr lang="en-US"/>
          </a:p>
        </p:txBody>
      </p:sp>
      <p:sp>
        <p:nvSpPr>
          <p:cNvPr id="3" name="Title 1">
            <a:extLst>
              <a:ext uri="{FF2B5EF4-FFF2-40B4-BE49-F238E27FC236}">
                <a16:creationId xmlns:a16="http://schemas.microsoft.com/office/drawing/2014/main" id="{B8542795-3409-9218-CB73-0D1512BDF6A3}"/>
              </a:ext>
            </a:extLst>
          </p:cNvPr>
          <p:cNvSpPr>
            <a:spLocks noGrp="1"/>
          </p:cNvSpPr>
          <p:nvPr>
            <p:ph type="title" hasCustomPrompt="1"/>
          </p:nvPr>
        </p:nvSpPr>
        <p:spPr>
          <a:xfrm>
            <a:off x="508001"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
        <p:nvSpPr>
          <p:cNvPr id="5" name="Slide Number Placeholder 5">
            <a:extLst>
              <a:ext uri="{FF2B5EF4-FFF2-40B4-BE49-F238E27FC236}">
                <a16:creationId xmlns:a16="http://schemas.microsoft.com/office/drawing/2014/main" id="{72615BCC-350B-78C6-B15A-0BEC082EC310}"/>
              </a:ext>
            </a:extLst>
          </p:cNvPr>
          <p:cNvSpPr>
            <a:spLocks noGrp="1"/>
          </p:cNvSpPr>
          <p:nvPr>
            <p:ph type="sldNum" sz="quarter" idx="4"/>
          </p:nvPr>
        </p:nvSpPr>
        <p:spPr>
          <a:xfrm>
            <a:off x="8444460" y="6356354"/>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4" name="Picture 3" descr="A picture containing light, vector graphics&#10;&#10;Description automatically generated">
            <a:extLst>
              <a:ext uri="{FF2B5EF4-FFF2-40B4-BE49-F238E27FC236}">
                <a16:creationId xmlns:a16="http://schemas.microsoft.com/office/drawing/2014/main" id="{F5270846-5C91-A00B-38BA-01D87A793D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2483" y="6356354"/>
            <a:ext cx="390717" cy="365778"/>
          </a:xfrm>
          <a:prstGeom prst="rect">
            <a:avLst/>
          </a:prstGeom>
        </p:spPr>
      </p:pic>
    </p:spTree>
    <p:extLst>
      <p:ext uri="{BB962C8B-B14F-4D97-AF65-F5344CB8AC3E}">
        <p14:creationId xmlns:p14="http://schemas.microsoft.com/office/powerpoint/2010/main" val="2205147830"/>
      </p:ext>
    </p:extLst>
  </p:cSld>
  <p:clrMapOvr>
    <a:masterClrMapping/>
  </p:clrMapOvr>
  <p:extLst>
    <p:ext uri="{DCECCB84-F9BA-43D5-87BE-67443E8EF086}">
      <p15:sldGuideLst xmlns:p15="http://schemas.microsoft.com/office/powerpoint/2012/main">
        <p15:guide id="1" pos="7328">
          <p15:clr>
            <a:srgbClr val="FBAE40"/>
          </p15:clr>
        </p15:guide>
        <p15:guide id="3" pos="301">
          <p15:clr>
            <a:srgbClr val="FBAE40"/>
          </p15:clr>
        </p15:guide>
        <p15:guide id="4" orient="horz" pos="278">
          <p15:clr>
            <a:srgbClr val="FBAE40"/>
          </p15:clr>
        </p15:guide>
        <p15:guide id="5" orient="horz" pos="39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3 Content Slide_Text_Basic">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585554-C636-E2CD-0D2E-0FC72D90DCCE}"/>
              </a:ext>
            </a:extLst>
          </p:cNvPr>
          <p:cNvSpPr>
            <a:spLocks noGrp="1"/>
          </p:cNvSpPr>
          <p:nvPr>
            <p:ph type="body" sz="quarter" idx="14"/>
          </p:nvPr>
        </p:nvSpPr>
        <p:spPr>
          <a:xfrm>
            <a:off x="508000" y="1265238"/>
            <a:ext cx="111252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8283D621-76A2-3C48-9F05-5A4764477373}"/>
              </a:ext>
            </a:extLst>
          </p:cNvPr>
          <p:cNvSpPr>
            <a:spLocks noGrp="1"/>
          </p:cNvSpPr>
          <p:nvPr>
            <p:ph type="sldNum" sz="quarter" idx="4"/>
          </p:nvPr>
        </p:nvSpPr>
        <p:spPr>
          <a:xfrm>
            <a:off x="8444460" y="6356352"/>
            <a:ext cx="2020341"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fld id="{3ACA7046-D314-6340-8D2C-B3889D9888EF}" type="slidenum">
              <a:rPr lang="en-US" smtClean="0"/>
              <a:pPr/>
              <a:t>‹#›</a:t>
            </a:fld>
            <a:endParaRPr lang="en-US"/>
          </a:p>
        </p:txBody>
      </p:sp>
      <p:pic>
        <p:nvPicPr>
          <p:cNvPr id="11" name="Picture 10" descr="A picture containing light, vector graphics&#10;&#10;Description automatically generated">
            <a:extLst>
              <a:ext uri="{FF2B5EF4-FFF2-40B4-BE49-F238E27FC236}">
                <a16:creationId xmlns:a16="http://schemas.microsoft.com/office/drawing/2014/main" id="{651387BB-85B3-8E42-A2DC-0E9E86E5FF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3714" y="6356352"/>
            <a:ext cx="519487" cy="365125"/>
          </a:xfrm>
          <a:prstGeom prst="rect">
            <a:avLst/>
          </a:prstGeom>
        </p:spPr>
      </p:pic>
      <p:sp>
        <p:nvSpPr>
          <p:cNvPr id="2" name="Title 1">
            <a:extLst>
              <a:ext uri="{FF2B5EF4-FFF2-40B4-BE49-F238E27FC236}">
                <a16:creationId xmlns:a16="http://schemas.microsoft.com/office/drawing/2014/main" id="{15C16B67-E353-A245-8924-2478DF08B4DA}"/>
              </a:ext>
            </a:extLst>
          </p:cNvPr>
          <p:cNvSpPr>
            <a:spLocks noGrp="1"/>
          </p:cNvSpPr>
          <p:nvPr>
            <p:ph type="title" hasCustomPrompt="1"/>
          </p:nvPr>
        </p:nvSpPr>
        <p:spPr>
          <a:xfrm>
            <a:off x="508000" y="425886"/>
            <a:ext cx="8902417"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heading Arial Bold 25pt</a:t>
            </a:r>
          </a:p>
        </p:txBody>
      </p:sp>
    </p:spTree>
    <p:extLst>
      <p:ext uri="{BB962C8B-B14F-4D97-AF65-F5344CB8AC3E}">
        <p14:creationId xmlns:p14="http://schemas.microsoft.com/office/powerpoint/2010/main" val="2048596275"/>
      </p:ext>
    </p:extLst>
  </p:cSld>
  <p:clrMapOvr>
    <a:masterClrMapping/>
  </p:clrMapOvr>
  <p:extLst>
    <p:ext uri="{DCECCB84-F9BA-43D5-87BE-67443E8EF086}">
      <p15:sldGuideLst xmlns:p15="http://schemas.microsoft.com/office/powerpoint/2012/main">
        <p15:guide id="1" pos="5496">
          <p15:clr>
            <a:srgbClr val="FBAE40"/>
          </p15:clr>
        </p15:guide>
        <p15:guide id="2" pos="226">
          <p15:clr>
            <a:srgbClr val="FBAE40"/>
          </p15:clr>
        </p15:guide>
        <p15:guide id="3" orient="horz" pos="3997">
          <p15:clr>
            <a:srgbClr val="FBAE40"/>
          </p15:clr>
        </p15:guide>
        <p15:guide id="4" orient="horz" pos="2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 Title Slide">
    <p:bg>
      <p:bgPr>
        <a:solidFill>
          <a:srgbClr val="2461E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C64B6-CA50-6940-8455-3E9397BD0BE3}"/>
              </a:ext>
            </a:extLst>
          </p:cNvPr>
          <p:cNvSpPr>
            <a:spLocks noGrp="1"/>
          </p:cNvSpPr>
          <p:nvPr>
            <p:ph type="ctrTitle" hasCustomPrompt="1"/>
          </p:nvPr>
        </p:nvSpPr>
        <p:spPr>
          <a:xfrm>
            <a:off x="2668251" y="2102594"/>
            <a:ext cx="6655632"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Title of </a:t>
            </a:r>
            <a:br>
              <a:rPr lang="en-US"/>
            </a:br>
            <a:r>
              <a:rPr lang="en-US"/>
              <a:t>presentation</a:t>
            </a:r>
          </a:p>
        </p:txBody>
      </p:sp>
      <p:sp>
        <p:nvSpPr>
          <p:cNvPr id="4" name="Subtitle 2">
            <a:extLst>
              <a:ext uri="{FF2B5EF4-FFF2-40B4-BE49-F238E27FC236}">
                <a16:creationId xmlns:a16="http://schemas.microsoft.com/office/drawing/2014/main" id="{61FE715F-BAD6-3C45-A953-679A15396173}"/>
              </a:ext>
            </a:extLst>
          </p:cNvPr>
          <p:cNvSpPr>
            <a:spLocks noGrp="1"/>
          </p:cNvSpPr>
          <p:nvPr>
            <p:ph type="subTitle" idx="1" hasCustomPrompt="1"/>
          </p:nvPr>
        </p:nvSpPr>
        <p:spPr>
          <a:xfrm>
            <a:off x="2668250" y="3219614"/>
            <a:ext cx="6655633" cy="840068"/>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a:p>
            <a:r>
              <a:rPr lang="en-US"/>
              <a:t>Presenter name</a:t>
            </a:r>
          </a:p>
        </p:txBody>
      </p:sp>
      <p:pic>
        <p:nvPicPr>
          <p:cNvPr id="5" name="Picture 4" descr="Graphical user interface, application, Word&#10;&#10;Description automatically generated">
            <a:extLst>
              <a:ext uri="{FF2B5EF4-FFF2-40B4-BE49-F238E27FC236}">
                <a16:creationId xmlns:a16="http://schemas.microsoft.com/office/drawing/2014/main" id="{DA4BC085-F6EE-EBA4-58CA-3BC9FAE87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026430" y="3"/>
            <a:ext cx="2165570" cy="432283"/>
          </a:xfrm>
          <a:prstGeom prst="rect">
            <a:avLst/>
          </a:prstGeom>
        </p:spPr>
      </p:pic>
      <p:pic>
        <p:nvPicPr>
          <p:cNvPr id="2" name="Picture 1">
            <a:extLst>
              <a:ext uri="{FF2B5EF4-FFF2-40B4-BE49-F238E27FC236}">
                <a16:creationId xmlns:a16="http://schemas.microsoft.com/office/drawing/2014/main" id="{F9F6BD21-8AA9-0B7D-43BB-B12826860B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33465"/>
            <a:ext cx="3188085" cy="1234500"/>
          </a:xfrm>
          <a:prstGeom prst="rect">
            <a:avLst/>
          </a:prstGeom>
        </p:spPr>
      </p:pic>
      <p:sp>
        <p:nvSpPr>
          <p:cNvPr id="6" name="Rectangle 5">
            <a:extLst>
              <a:ext uri="{FF2B5EF4-FFF2-40B4-BE49-F238E27FC236}">
                <a16:creationId xmlns:a16="http://schemas.microsoft.com/office/drawing/2014/main" id="{925ABFBF-40FE-92FB-0C43-B421C4DD51DA}"/>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6D6EA5-34CE-3628-D7DA-ED27493C1730}"/>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C7101EF0-5109-DBFF-33E7-65BDC357FC1A}"/>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B2909EF1-9FD8-EF91-86BD-AB62FAD0C880}"/>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4068284239"/>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 Title Slide_Landscape Imag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0A435A4C-ED59-459F-91EA-9970E4AF7E41}"/>
              </a:ext>
            </a:extLst>
          </p:cNvPr>
          <p:cNvSpPr>
            <a:spLocks noGrp="1"/>
          </p:cNvSpPr>
          <p:nvPr>
            <p:ph type="pic" sz="quarter" idx="10"/>
          </p:nvPr>
        </p:nvSpPr>
        <p:spPr>
          <a:xfrm>
            <a:off x="0" y="1669129"/>
            <a:ext cx="12192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sp>
        <p:nvSpPr>
          <p:cNvPr id="4" name="Rectangle 3">
            <a:extLst>
              <a:ext uri="{FF2B5EF4-FFF2-40B4-BE49-F238E27FC236}">
                <a16:creationId xmlns:a16="http://schemas.microsoft.com/office/drawing/2014/main" id="{057748E0-F7AF-BF9F-2B32-F15F7AC3280C}"/>
              </a:ext>
            </a:extLst>
          </p:cNvPr>
          <p:cNvSpPr/>
          <p:nvPr userDrawn="1"/>
        </p:nvSpPr>
        <p:spPr>
          <a:xfrm>
            <a:off x="0" y="1669130"/>
            <a:ext cx="12192000" cy="518887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3" name="Subtitle 2"/>
          <p:cNvSpPr>
            <a:spLocks noGrp="1"/>
          </p:cNvSpPr>
          <p:nvPr>
            <p:ph type="subTitle" idx="1" hasCustomPrompt="1"/>
          </p:nvPr>
        </p:nvSpPr>
        <p:spPr>
          <a:xfrm>
            <a:off x="2668250" y="3219617"/>
            <a:ext cx="6655633" cy="2324071"/>
          </a:xfrm>
        </p:spPr>
        <p:txBody>
          <a:bodyPr anchor="t"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a:p>
            <a:r>
              <a:rPr lang="en-US"/>
              <a:t>Presenter 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t>Replace the image by moving the grey box aside, right click on the image and choosing ‘Change picture’. Then realign the grey box over the top.</a:t>
            </a:r>
          </a:p>
          <a:p>
            <a:endParaRPr lang="en-US"/>
          </a:p>
        </p:txBody>
      </p:sp>
      <p:pic>
        <p:nvPicPr>
          <p:cNvPr id="10" name="Picture 9" descr="Graphical user interface, application, Word&#10;&#10;Description automatically generated">
            <a:extLst>
              <a:ext uri="{FF2B5EF4-FFF2-40B4-BE49-F238E27FC236}">
                <a16:creationId xmlns:a16="http://schemas.microsoft.com/office/drawing/2014/main" id="{AE3F4950-EAA2-E9A0-4CD8-BB066FBD3F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026430" y="3"/>
            <a:ext cx="2165570" cy="432283"/>
          </a:xfrm>
          <a:prstGeom prst="rect">
            <a:avLst/>
          </a:prstGeom>
        </p:spPr>
      </p:pic>
      <p:sp>
        <p:nvSpPr>
          <p:cNvPr id="6" name="Title 1">
            <a:extLst>
              <a:ext uri="{FF2B5EF4-FFF2-40B4-BE49-F238E27FC236}">
                <a16:creationId xmlns:a16="http://schemas.microsoft.com/office/drawing/2014/main" id="{92A85A1A-DF5F-42BC-0615-89DC9F475A94}"/>
              </a:ext>
            </a:extLst>
          </p:cNvPr>
          <p:cNvSpPr>
            <a:spLocks noGrp="1"/>
          </p:cNvSpPr>
          <p:nvPr>
            <p:ph type="ctrTitle" hasCustomPrompt="1"/>
          </p:nvPr>
        </p:nvSpPr>
        <p:spPr>
          <a:xfrm>
            <a:off x="2668251" y="2102594"/>
            <a:ext cx="6655632"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Title of </a:t>
            </a:r>
            <a:br>
              <a:rPr lang="en-US"/>
            </a:br>
            <a:r>
              <a:rPr lang="en-US"/>
              <a:t>presentation</a:t>
            </a:r>
          </a:p>
        </p:txBody>
      </p:sp>
      <p:pic>
        <p:nvPicPr>
          <p:cNvPr id="9" name="Picture 8">
            <a:extLst>
              <a:ext uri="{FF2B5EF4-FFF2-40B4-BE49-F238E27FC236}">
                <a16:creationId xmlns:a16="http://schemas.microsoft.com/office/drawing/2014/main" id="{CBFAD317-44A9-3681-4804-DE56D22FF3C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33465"/>
            <a:ext cx="3188085" cy="1234500"/>
          </a:xfrm>
          <a:prstGeom prst="rect">
            <a:avLst/>
          </a:prstGeom>
        </p:spPr>
      </p:pic>
      <p:sp>
        <p:nvSpPr>
          <p:cNvPr id="2" name="Rectangle 1">
            <a:extLst>
              <a:ext uri="{FF2B5EF4-FFF2-40B4-BE49-F238E27FC236}">
                <a16:creationId xmlns:a16="http://schemas.microsoft.com/office/drawing/2014/main" id="{0DD7764F-AFC8-CF54-E253-6236F9A3BACE}"/>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8B06F-7017-E2CF-2F04-C2A474F13F43}"/>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7AD64C68-E0F8-B768-F3DC-A165BB21DD90}"/>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11" name="Text Placeholder 14">
            <a:extLst>
              <a:ext uri="{FF2B5EF4-FFF2-40B4-BE49-F238E27FC236}">
                <a16:creationId xmlns:a16="http://schemas.microsoft.com/office/drawing/2014/main" id="{1A20E91B-8916-EA48-E8C3-8905D3EB35AA}"/>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549873410"/>
      </p:ext>
    </p:extLst>
  </p:cSld>
  <p:clrMapOvr>
    <a:masterClrMapping/>
  </p:clrMapOvr>
  <p:extLst>
    <p:ext uri="{DCECCB84-F9BA-43D5-87BE-67443E8EF086}">
      <p15:sldGuideLst xmlns:p15="http://schemas.microsoft.com/office/powerpoint/2012/main">
        <p15:guide id="2" orient="horz" pos="104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 Title Slide_Portrait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799" y="1873774"/>
            <a:ext cx="4957580" cy="971103"/>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558801" y="3099250"/>
            <a:ext cx="3951160" cy="254998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a:p>
            <a:r>
              <a:rPr lang="en-US"/>
              <a:t>Presenter name</a:t>
            </a:r>
          </a:p>
          <a:p>
            <a:r>
              <a:rPr lang="en-US" sz="2000"/>
              <a:t>Replace the image by right-clicking on it and choosing ‘Change picture’.</a:t>
            </a:r>
            <a:endParaRPr lang="en-US"/>
          </a:p>
        </p:txBody>
      </p:sp>
      <p:sp>
        <p:nvSpPr>
          <p:cNvPr id="5" name="Picture Placeholder 4">
            <a:extLst>
              <a:ext uri="{FF2B5EF4-FFF2-40B4-BE49-F238E27FC236}">
                <a16:creationId xmlns:a16="http://schemas.microsoft.com/office/drawing/2014/main" id="{87989A7C-3E21-2842-B298-331E0FEC57B9}"/>
              </a:ext>
            </a:extLst>
          </p:cNvPr>
          <p:cNvSpPr>
            <a:spLocks noGrp="1"/>
          </p:cNvSpPr>
          <p:nvPr>
            <p:ph type="pic" sz="quarter" idx="10"/>
          </p:nvPr>
        </p:nvSpPr>
        <p:spPr>
          <a:xfrm>
            <a:off x="6096000" y="0"/>
            <a:ext cx="6096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pic>
        <p:nvPicPr>
          <p:cNvPr id="10" name="Picture 9" descr="Graphical user interface, application, Word&#10;&#10;Description automatically generated">
            <a:extLst>
              <a:ext uri="{FF2B5EF4-FFF2-40B4-BE49-F238E27FC236}">
                <a16:creationId xmlns:a16="http://schemas.microsoft.com/office/drawing/2014/main" id="{EAC3A57D-91E1-A755-7277-73FF970B28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3930430" y="959"/>
            <a:ext cx="2165570" cy="432283"/>
          </a:xfrm>
          <a:prstGeom prst="rect">
            <a:avLst/>
          </a:prstGeom>
        </p:spPr>
      </p:pic>
      <p:pic>
        <p:nvPicPr>
          <p:cNvPr id="4" name="Picture 3">
            <a:extLst>
              <a:ext uri="{FF2B5EF4-FFF2-40B4-BE49-F238E27FC236}">
                <a16:creationId xmlns:a16="http://schemas.microsoft.com/office/drawing/2014/main" id="{6FF52104-6A53-D9A8-FAE8-82A1B0B781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51308"/>
            <a:ext cx="3188085" cy="1234500"/>
          </a:xfrm>
          <a:prstGeom prst="rect">
            <a:avLst/>
          </a:prstGeom>
        </p:spPr>
      </p:pic>
      <p:sp>
        <p:nvSpPr>
          <p:cNvPr id="6" name="Rectangle 5">
            <a:extLst>
              <a:ext uri="{FF2B5EF4-FFF2-40B4-BE49-F238E27FC236}">
                <a16:creationId xmlns:a16="http://schemas.microsoft.com/office/drawing/2014/main" id="{65B6866B-AD4F-9C06-931C-23DB295AAA37}"/>
              </a:ext>
            </a:extLst>
          </p:cNvPr>
          <p:cNvSpPr/>
          <p:nvPr userDrawn="1"/>
        </p:nvSpPr>
        <p:spPr>
          <a:xfrm>
            <a:off x="0" y="6424409"/>
            <a:ext cx="6096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792EF1-8FE1-8375-BB8D-85F5AD9D26BD}"/>
              </a:ext>
            </a:extLst>
          </p:cNvPr>
          <p:cNvSpPr/>
          <p:nvPr userDrawn="1"/>
        </p:nvSpPr>
        <p:spPr>
          <a:xfrm>
            <a:off x="0" y="0"/>
            <a:ext cx="3930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8A61EF05-BF20-F9F1-BF22-6CDB3944F086}"/>
              </a:ext>
            </a:extLst>
          </p:cNvPr>
          <p:cNvSpPr txBox="1">
            <a:spLocks/>
          </p:cNvSpPr>
          <p:nvPr userDrawn="1"/>
        </p:nvSpPr>
        <p:spPr>
          <a:xfrm>
            <a:off x="558801" y="82550"/>
            <a:ext cx="5232399"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9091E5B9-F7FB-FDE2-D868-446C157C0018}"/>
              </a:ext>
            </a:extLst>
          </p:cNvPr>
          <p:cNvSpPr txBox="1">
            <a:spLocks/>
          </p:cNvSpPr>
          <p:nvPr userDrawn="1"/>
        </p:nvSpPr>
        <p:spPr>
          <a:xfrm>
            <a:off x="558799" y="6489480"/>
            <a:ext cx="5232401"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2431934128"/>
      </p:ext>
    </p:extLst>
  </p:cSld>
  <p:clrMapOvr>
    <a:masterClrMapping/>
  </p:clrMapOvr>
  <p:extLst>
    <p:ext uri="{DCECCB84-F9BA-43D5-87BE-67443E8EF086}">
      <p15:sldGuideLst xmlns:p15="http://schemas.microsoft.com/office/powerpoint/2012/main">
        <p15:guide id="1" pos="352">
          <p15:clr>
            <a:srgbClr val="FBAE40"/>
          </p15:clr>
        </p15:guide>
        <p15:guide id="5" pos="3840">
          <p15:clr>
            <a:srgbClr val="FBAE40"/>
          </p15:clr>
        </p15:guide>
        <p15:guide id="6" orient="horz" pos="107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02 Section Title_Blue">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B314CDF7-06FA-4541-B77F-5836CF6A10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8802" y="718074"/>
            <a:ext cx="552823" cy="515414"/>
          </a:xfrm>
          <a:prstGeom prst="rect">
            <a:avLst/>
          </a:prstGeom>
        </p:spPr>
      </p:pic>
      <p:sp>
        <p:nvSpPr>
          <p:cNvPr id="2" name="Title 1"/>
          <p:cNvSpPr>
            <a:spLocks noGrp="1"/>
          </p:cNvSpPr>
          <p:nvPr>
            <p:ph type="ctrTitle" hasCustomPrompt="1"/>
          </p:nvPr>
        </p:nvSpPr>
        <p:spPr>
          <a:xfrm>
            <a:off x="2668251" y="1866380"/>
            <a:ext cx="6655632"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Section heading </a:t>
            </a:r>
            <a:br>
              <a:rPr lang="en-US"/>
            </a:br>
            <a:r>
              <a:rPr lang="en-US"/>
              <a:t>to go here</a:t>
            </a:r>
          </a:p>
        </p:txBody>
      </p:sp>
      <p:sp>
        <p:nvSpPr>
          <p:cNvPr id="3" name="Subtitle 2"/>
          <p:cNvSpPr>
            <a:spLocks noGrp="1"/>
          </p:cNvSpPr>
          <p:nvPr>
            <p:ph type="subTitle" idx="1" hasCustomPrompt="1"/>
          </p:nvPr>
        </p:nvSpPr>
        <p:spPr>
          <a:xfrm>
            <a:off x="2668250" y="2911479"/>
            <a:ext cx="6655633"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6" name="Date Placeholder 3">
            <a:extLst>
              <a:ext uri="{FF2B5EF4-FFF2-40B4-BE49-F238E27FC236}">
                <a16:creationId xmlns:a16="http://schemas.microsoft.com/office/drawing/2014/main" id="{389A00BA-7EC9-C847-B3D9-4446EDA18E65}"/>
              </a:ext>
            </a:extLst>
          </p:cNvPr>
          <p:cNvSpPr>
            <a:spLocks noGrp="1"/>
          </p:cNvSpPr>
          <p:nvPr>
            <p:ph type="dt" sz="half" idx="2"/>
          </p:nvPr>
        </p:nvSpPr>
        <p:spPr>
          <a:xfrm>
            <a:off x="508000" y="6356354"/>
            <a:ext cx="2869784" cy="365125"/>
          </a:xfrm>
          <a:prstGeom prst="rect">
            <a:avLst/>
          </a:prstGeom>
        </p:spPr>
        <p:txBody>
          <a:bodyPr vert="horz" lIns="91440" tIns="45720" rIns="91440" bIns="45720" rtlCol="0" anchor="ctr"/>
          <a:lstStyle>
            <a:lvl1pPr algn="l">
              <a:defRPr sz="1000" spc="0" baseline="0">
                <a:solidFill>
                  <a:schemeClr val="bg1"/>
                </a:solidFill>
                <a:latin typeface="Arial" panose="020B0604020202020204" pitchFamily="34" charset="0"/>
                <a:cs typeface="Arial" panose="020B0604020202020204" pitchFamily="34" charset="0"/>
              </a:defRPr>
            </a:lvl1pPr>
          </a:lstStyle>
          <a:p>
            <a:r>
              <a:rPr lang="en-US"/>
              <a:t>The Bureau of Meteorology</a:t>
            </a:r>
          </a:p>
        </p:txBody>
      </p:sp>
      <p:pic>
        <p:nvPicPr>
          <p:cNvPr id="8" name="Picture 7" descr="Graphical user interface, application, Word&#10;&#10;Description automatically generated">
            <a:extLst>
              <a:ext uri="{FF2B5EF4-FFF2-40B4-BE49-F238E27FC236}">
                <a16:creationId xmlns:a16="http://schemas.microsoft.com/office/drawing/2014/main" id="{A4084D6E-36D6-729B-9906-526281E2431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10026430" y="3"/>
            <a:ext cx="2165570" cy="432283"/>
          </a:xfrm>
          <a:prstGeom prst="rect">
            <a:avLst/>
          </a:prstGeom>
        </p:spPr>
      </p:pic>
      <p:sp>
        <p:nvSpPr>
          <p:cNvPr id="4" name="Rectangle 3">
            <a:extLst>
              <a:ext uri="{FF2B5EF4-FFF2-40B4-BE49-F238E27FC236}">
                <a16:creationId xmlns:a16="http://schemas.microsoft.com/office/drawing/2014/main" id="{E39CD5CB-FF7F-4106-122A-90885AF4A560}"/>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86E26C-7EF9-044A-D4A3-C5CE26184B75}"/>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F1E2FAB2-8AE6-6CF8-DBEC-EB74AF760DA9}"/>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90556F2A-B6EA-84DB-9CD5-4EECABED4079}"/>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896463784"/>
      </p:ext>
    </p:extLst>
  </p:cSld>
  <p:clrMapOvr>
    <a:masterClrMapping/>
  </p:clrMapOvr>
  <p:extLst>
    <p:ext uri="{DCECCB84-F9BA-43D5-87BE-67443E8EF086}">
      <p15:sldGuideLst xmlns:p15="http://schemas.microsoft.com/office/powerpoint/2012/main">
        <p15:guide id="1" pos="352">
          <p15:clr>
            <a:srgbClr val="FBAE40"/>
          </p15:clr>
        </p15:guide>
        <p15:guide id="2" orient="horz" pos="777">
          <p15:clr>
            <a:srgbClr val="FBAE40"/>
          </p15:clr>
        </p15:guide>
        <p15:guide id="3" orient="horz" pos="399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 Section Title_Landscape Imag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0A435A4C-ED59-459F-91EA-9970E4AF7E41}"/>
              </a:ext>
            </a:extLst>
          </p:cNvPr>
          <p:cNvSpPr>
            <a:spLocks noGrp="1"/>
          </p:cNvSpPr>
          <p:nvPr>
            <p:ph type="pic" sz="quarter" idx="10"/>
          </p:nvPr>
        </p:nvSpPr>
        <p:spPr>
          <a:xfrm>
            <a:off x="0" y="1664710"/>
            <a:ext cx="12192000" cy="5193289"/>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sp>
        <p:nvSpPr>
          <p:cNvPr id="4" name="Rectangle 3">
            <a:extLst>
              <a:ext uri="{FF2B5EF4-FFF2-40B4-BE49-F238E27FC236}">
                <a16:creationId xmlns:a16="http://schemas.microsoft.com/office/drawing/2014/main" id="{057748E0-F7AF-BF9F-2B32-F15F7AC3280C}"/>
              </a:ext>
            </a:extLst>
          </p:cNvPr>
          <p:cNvSpPr/>
          <p:nvPr userDrawn="1"/>
        </p:nvSpPr>
        <p:spPr>
          <a:xfrm>
            <a:off x="0" y="1664710"/>
            <a:ext cx="12192000" cy="519328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pic>
        <p:nvPicPr>
          <p:cNvPr id="11" name="Picture 10" descr="A picture containing light&#10;&#10;Description automatically generated">
            <a:extLst>
              <a:ext uri="{FF2B5EF4-FFF2-40B4-BE49-F238E27FC236}">
                <a16:creationId xmlns:a16="http://schemas.microsoft.com/office/drawing/2014/main" id="{B314CDF7-06FA-4541-B77F-5836CF6A10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8802" y="718074"/>
            <a:ext cx="552823" cy="515414"/>
          </a:xfrm>
          <a:prstGeom prst="rect">
            <a:avLst/>
          </a:prstGeom>
        </p:spPr>
      </p:pic>
      <p:pic>
        <p:nvPicPr>
          <p:cNvPr id="10" name="Picture 9" descr="Graphical user interface, application, Word&#10;&#10;Description automatically generated">
            <a:extLst>
              <a:ext uri="{FF2B5EF4-FFF2-40B4-BE49-F238E27FC236}">
                <a16:creationId xmlns:a16="http://schemas.microsoft.com/office/drawing/2014/main" id="{AE3F4950-EAA2-E9A0-4CD8-BB066FBD3F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10026430" y="3"/>
            <a:ext cx="2165570" cy="432283"/>
          </a:xfrm>
          <a:prstGeom prst="rect">
            <a:avLst/>
          </a:prstGeom>
        </p:spPr>
      </p:pic>
      <p:sp>
        <p:nvSpPr>
          <p:cNvPr id="5" name="Title 1">
            <a:extLst>
              <a:ext uri="{FF2B5EF4-FFF2-40B4-BE49-F238E27FC236}">
                <a16:creationId xmlns:a16="http://schemas.microsoft.com/office/drawing/2014/main" id="{5D6FE316-A161-F5A2-2375-21DACEE2F123}"/>
              </a:ext>
            </a:extLst>
          </p:cNvPr>
          <p:cNvSpPr>
            <a:spLocks noGrp="1"/>
          </p:cNvSpPr>
          <p:nvPr>
            <p:ph type="ctrTitle" hasCustomPrompt="1"/>
          </p:nvPr>
        </p:nvSpPr>
        <p:spPr>
          <a:xfrm>
            <a:off x="2668251" y="2105415"/>
            <a:ext cx="6655632"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Section heading </a:t>
            </a:r>
            <a:br>
              <a:rPr lang="en-US"/>
            </a:br>
            <a:r>
              <a:rPr lang="en-US"/>
              <a:t>to go here</a:t>
            </a:r>
          </a:p>
        </p:txBody>
      </p:sp>
      <p:sp>
        <p:nvSpPr>
          <p:cNvPr id="9" name="Subtitle 2">
            <a:extLst>
              <a:ext uri="{FF2B5EF4-FFF2-40B4-BE49-F238E27FC236}">
                <a16:creationId xmlns:a16="http://schemas.microsoft.com/office/drawing/2014/main" id="{CB197D06-97EB-7EF7-9BCF-A2185A5239AC}"/>
              </a:ext>
            </a:extLst>
          </p:cNvPr>
          <p:cNvSpPr>
            <a:spLocks noGrp="1"/>
          </p:cNvSpPr>
          <p:nvPr>
            <p:ph type="subTitle" idx="1" hasCustomPrompt="1"/>
          </p:nvPr>
        </p:nvSpPr>
        <p:spPr>
          <a:xfrm>
            <a:off x="2668250" y="3150514"/>
            <a:ext cx="6655633"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2" name="Rectangle 1">
            <a:extLst>
              <a:ext uri="{FF2B5EF4-FFF2-40B4-BE49-F238E27FC236}">
                <a16:creationId xmlns:a16="http://schemas.microsoft.com/office/drawing/2014/main" id="{FDD8C2F6-9B1A-472C-D321-9B204B70200A}"/>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66D7E5-24FB-89F3-21F1-3E1705E73E9C}"/>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863E2675-AF40-05F7-531A-FFC7DBD93D38}"/>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12" name="Text Placeholder 14">
            <a:extLst>
              <a:ext uri="{FF2B5EF4-FFF2-40B4-BE49-F238E27FC236}">
                <a16:creationId xmlns:a16="http://schemas.microsoft.com/office/drawing/2014/main" id="{7AFB3478-28A5-3BA2-BD0E-674458A0AA75}"/>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3543587051"/>
      </p:ext>
    </p:extLst>
  </p:cSld>
  <p:clrMapOvr>
    <a:masterClrMapping/>
  </p:clrMapOvr>
  <p:extLst>
    <p:ext uri="{DCECCB84-F9BA-43D5-87BE-67443E8EF086}">
      <p15:sldGuideLst xmlns:p15="http://schemas.microsoft.com/office/powerpoint/2012/main">
        <p15:guide id="1" pos="352">
          <p15:clr>
            <a:srgbClr val="FBAE40"/>
          </p15:clr>
        </p15:guide>
        <p15:guide id="2" orient="horz" pos="777">
          <p15:clr>
            <a:srgbClr val="FBAE40"/>
          </p15:clr>
        </p15:guide>
        <p15:guide id="3" orient="horz" pos="39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 Section Title_Portrait Image">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B314CDF7-06FA-4541-B77F-5836CF6A10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8802" y="713065"/>
            <a:ext cx="552823" cy="515414"/>
          </a:xfrm>
          <a:prstGeom prst="rect">
            <a:avLst/>
          </a:prstGeom>
        </p:spPr>
      </p:pic>
      <p:sp>
        <p:nvSpPr>
          <p:cNvPr id="2" name="Title 1"/>
          <p:cNvSpPr>
            <a:spLocks noGrp="1"/>
          </p:cNvSpPr>
          <p:nvPr>
            <p:ph type="ctrTitle" hasCustomPrompt="1"/>
          </p:nvPr>
        </p:nvSpPr>
        <p:spPr>
          <a:xfrm>
            <a:off x="558799" y="1873771"/>
            <a:ext cx="4957580" cy="1386590"/>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Section </a:t>
            </a:r>
            <a:br>
              <a:rPr lang="en-US"/>
            </a:br>
            <a:r>
              <a:rPr lang="en-US"/>
              <a:t>heading </a:t>
            </a:r>
            <a:br>
              <a:rPr lang="en-US"/>
            </a:br>
            <a:r>
              <a:rPr lang="en-US"/>
              <a:t>to go here</a:t>
            </a:r>
          </a:p>
        </p:txBody>
      </p:sp>
      <p:sp>
        <p:nvSpPr>
          <p:cNvPr id="3" name="Subtitle 2"/>
          <p:cNvSpPr>
            <a:spLocks noGrp="1"/>
          </p:cNvSpPr>
          <p:nvPr>
            <p:ph type="subTitle" idx="1" hasCustomPrompt="1"/>
          </p:nvPr>
        </p:nvSpPr>
        <p:spPr>
          <a:xfrm>
            <a:off x="558801" y="3346190"/>
            <a:ext cx="3080736" cy="2303048"/>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a:p>
            <a:r>
              <a:rPr lang="en-US" sz="2000"/>
              <a:t>Replace the image by right-clicking on it and choosing ‘Change picture’.</a:t>
            </a:r>
            <a:endParaRPr lang="en-US"/>
          </a:p>
        </p:txBody>
      </p:sp>
      <p:sp>
        <p:nvSpPr>
          <p:cNvPr id="5" name="Picture Placeholder 4">
            <a:extLst>
              <a:ext uri="{FF2B5EF4-FFF2-40B4-BE49-F238E27FC236}">
                <a16:creationId xmlns:a16="http://schemas.microsoft.com/office/drawing/2014/main" id="{87989A7C-3E21-2842-B298-331E0FEC57B9}"/>
              </a:ext>
            </a:extLst>
          </p:cNvPr>
          <p:cNvSpPr>
            <a:spLocks noGrp="1"/>
          </p:cNvSpPr>
          <p:nvPr>
            <p:ph type="pic" sz="quarter" idx="10"/>
          </p:nvPr>
        </p:nvSpPr>
        <p:spPr>
          <a:xfrm>
            <a:off x="6096000" y="0"/>
            <a:ext cx="6096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pic>
        <p:nvPicPr>
          <p:cNvPr id="10" name="Picture 9" descr="Graphical user interface, application, Word&#10;&#10;Description automatically generated">
            <a:extLst>
              <a:ext uri="{FF2B5EF4-FFF2-40B4-BE49-F238E27FC236}">
                <a16:creationId xmlns:a16="http://schemas.microsoft.com/office/drawing/2014/main" id="{EAC3A57D-91E1-A755-7277-73FF970B280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3930430" y="959"/>
            <a:ext cx="2165570" cy="432283"/>
          </a:xfrm>
          <a:prstGeom prst="rect">
            <a:avLst/>
          </a:prstGeom>
        </p:spPr>
      </p:pic>
      <p:sp>
        <p:nvSpPr>
          <p:cNvPr id="4" name="Rectangle 3">
            <a:extLst>
              <a:ext uri="{FF2B5EF4-FFF2-40B4-BE49-F238E27FC236}">
                <a16:creationId xmlns:a16="http://schemas.microsoft.com/office/drawing/2014/main" id="{B6779616-3050-20EE-F683-645EE240525B}"/>
              </a:ext>
            </a:extLst>
          </p:cNvPr>
          <p:cNvSpPr/>
          <p:nvPr userDrawn="1"/>
        </p:nvSpPr>
        <p:spPr>
          <a:xfrm>
            <a:off x="0" y="6424409"/>
            <a:ext cx="6096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6E5E19-644C-77A8-4767-5DCD50C0C861}"/>
              </a:ext>
            </a:extLst>
          </p:cNvPr>
          <p:cNvSpPr/>
          <p:nvPr userDrawn="1"/>
        </p:nvSpPr>
        <p:spPr>
          <a:xfrm>
            <a:off x="0" y="0"/>
            <a:ext cx="3930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BCFE400F-1270-146A-E7F6-732A53D31C47}"/>
              </a:ext>
            </a:extLst>
          </p:cNvPr>
          <p:cNvSpPr txBox="1">
            <a:spLocks/>
          </p:cNvSpPr>
          <p:nvPr userDrawn="1"/>
        </p:nvSpPr>
        <p:spPr>
          <a:xfrm>
            <a:off x="558801" y="82550"/>
            <a:ext cx="5232399"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475CD14F-2D8C-FE03-BBB9-538D08BD9B05}"/>
              </a:ext>
            </a:extLst>
          </p:cNvPr>
          <p:cNvSpPr txBox="1">
            <a:spLocks/>
          </p:cNvSpPr>
          <p:nvPr userDrawn="1"/>
        </p:nvSpPr>
        <p:spPr>
          <a:xfrm>
            <a:off x="558799" y="6489480"/>
            <a:ext cx="5232401"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4179545185"/>
      </p:ext>
    </p:extLst>
  </p:cSld>
  <p:clrMapOvr>
    <a:masterClrMapping/>
  </p:clrMapOvr>
  <p:extLst>
    <p:ext uri="{DCECCB84-F9BA-43D5-87BE-67443E8EF086}">
      <p15:sldGuideLst xmlns:p15="http://schemas.microsoft.com/office/powerpoint/2012/main">
        <p15:guide id="1" pos="352">
          <p15:clr>
            <a:srgbClr val="FBAE40"/>
          </p15:clr>
        </p15:guide>
        <p15:guide id="5" pos="3840">
          <p15:clr>
            <a:srgbClr val="FBAE40"/>
          </p15:clr>
        </p15:guide>
        <p15:guide id="6" orient="horz" pos="777">
          <p15:clr>
            <a:srgbClr val="FBAE40"/>
          </p15:clr>
        </p15:guide>
        <p15:guide id="7" orient="horz" pos="39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1D34-ED8A-CB22-4E30-3B5070BE8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868D3B9-D257-0E1F-E44C-0B7668ED39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77FC-89C8-FDD3-6776-9F4B149B3547}"/>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E66218A5-EB93-A418-F54B-1D266A6039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F1753D-FA78-20DA-6AFC-20FD1F9D5C40}"/>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278660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 End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C64B6-CA50-6940-8455-3E9397BD0BE3}"/>
              </a:ext>
            </a:extLst>
          </p:cNvPr>
          <p:cNvSpPr>
            <a:spLocks noGrp="1"/>
          </p:cNvSpPr>
          <p:nvPr>
            <p:ph type="ctrTitle" hasCustomPrompt="1"/>
          </p:nvPr>
        </p:nvSpPr>
        <p:spPr>
          <a:xfrm>
            <a:off x="2668251" y="2105416"/>
            <a:ext cx="6655632" cy="5824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Thank you</a:t>
            </a:r>
          </a:p>
        </p:txBody>
      </p:sp>
      <p:sp>
        <p:nvSpPr>
          <p:cNvPr id="4" name="Subtitle 2">
            <a:extLst>
              <a:ext uri="{FF2B5EF4-FFF2-40B4-BE49-F238E27FC236}">
                <a16:creationId xmlns:a16="http://schemas.microsoft.com/office/drawing/2014/main" id="{61FE715F-BAD6-3C45-A953-679A15396173}"/>
              </a:ext>
            </a:extLst>
          </p:cNvPr>
          <p:cNvSpPr>
            <a:spLocks noGrp="1"/>
          </p:cNvSpPr>
          <p:nvPr>
            <p:ph type="subTitle" idx="1" hasCustomPrompt="1"/>
          </p:nvPr>
        </p:nvSpPr>
        <p:spPr>
          <a:xfrm>
            <a:off x="2668250" y="2987679"/>
            <a:ext cx="6655633" cy="1334847"/>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Add contact details or </a:t>
            </a:r>
            <a:br>
              <a:rPr lang="en-US"/>
            </a:br>
            <a:r>
              <a:rPr lang="en-US"/>
              <a:t>website here if needed</a:t>
            </a:r>
          </a:p>
        </p:txBody>
      </p:sp>
      <p:pic>
        <p:nvPicPr>
          <p:cNvPr id="6" name="Picture 5" descr="Graphical user interface, application, Word&#10;&#10;Description automatically generated">
            <a:extLst>
              <a:ext uri="{FF2B5EF4-FFF2-40B4-BE49-F238E27FC236}">
                <a16:creationId xmlns:a16="http://schemas.microsoft.com/office/drawing/2014/main" id="{103BE534-3E6E-83D8-DE8F-C27CB1D369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026430" y="3"/>
            <a:ext cx="2165570" cy="432283"/>
          </a:xfrm>
          <a:prstGeom prst="rect">
            <a:avLst/>
          </a:prstGeom>
        </p:spPr>
      </p:pic>
      <p:pic>
        <p:nvPicPr>
          <p:cNvPr id="7" name="Picture 6">
            <a:extLst>
              <a:ext uri="{FF2B5EF4-FFF2-40B4-BE49-F238E27FC236}">
                <a16:creationId xmlns:a16="http://schemas.microsoft.com/office/drawing/2014/main" id="{DFE40EE2-2304-9189-0BA6-001531F0B5B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33465"/>
            <a:ext cx="3188085" cy="1234500"/>
          </a:xfrm>
          <a:prstGeom prst="rect">
            <a:avLst/>
          </a:prstGeom>
        </p:spPr>
      </p:pic>
      <p:sp>
        <p:nvSpPr>
          <p:cNvPr id="5" name="Rectangle 4">
            <a:extLst>
              <a:ext uri="{FF2B5EF4-FFF2-40B4-BE49-F238E27FC236}">
                <a16:creationId xmlns:a16="http://schemas.microsoft.com/office/drawing/2014/main" id="{B80A0177-6B3E-E38E-F02B-ED57ACBDE98E}"/>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66F841-4D7A-263D-D38D-C8A47D88E7A3}"/>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78E75342-147E-BE10-0CC9-97E7A0D350D7}"/>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10" name="Text Placeholder 14">
            <a:extLst>
              <a:ext uri="{FF2B5EF4-FFF2-40B4-BE49-F238E27FC236}">
                <a16:creationId xmlns:a16="http://schemas.microsoft.com/office/drawing/2014/main" id="{1C2538A2-7757-F6B3-E930-F3902CC48A85}"/>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2481591558"/>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 End Slide_Landscape Imag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0A435A4C-ED59-459F-91EA-9970E4AF7E41}"/>
              </a:ext>
            </a:extLst>
          </p:cNvPr>
          <p:cNvSpPr>
            <a:spLocks noGrp="1"/>
          </p:cNvSpPr>
          <p:nvPr>
            <p:ph type="pic" sz="quarter" idx="10"/>
          </p:nvPr>
        </p:nvSpPr>
        <p:spPr>
          <a:xfrm>
            <a:off x="0" y="1665290"/>
            <a:ext cx="12192000" cy="5192711"/>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sp>
        <p:nvSpPr>
          <p:cNvPr id="4" name="Rectangle 3">
            <a:extLst>
              <a:ext uri="{FF2B5EF4-FFF2-40B4-BE49-F238E27FC236}">
                <a16:creationId xmlns:a16="http://schemas.microsoft.com/office/drawing/2014/main" id="{057748E0-F7AF-BF9F-2B32-F15F7AC3280C}"/>
              </a:ext>
            </a:extLst>
          </p:cNvPr>
          <p:cNvSpPr/>
          <p:nvPr userDrawn="1"/>
        </p:nvSpPr>
        <p:spPr>
          <a:xfrm>
            <a:off x="0" y="1665291"/>
            <a:ext cx="12192000" cy="519271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3" name="Subtitle 2"/>
          <p:cNvSpPr>
            <a:spLocks noGrp="1"/>
          </p:cNvSpPr>
          <p:nvPr>
            <p:ph type="subTitle" idx="1" hasCustomPrompt="1"/>
          </p:nvPr>
        </p:nvSpPr>
        <p:spPr>
          <a:xfrm>
            <a:off x="2668250" y="2987679"/>
            <a:ext cx="6655633" cy="2437359"/>
          </a:xfrm>
        </p:spPr>
        <p:txBody>
          <a:bodyPr wrap="square"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Add contact details or </a:t>
            </a:r>
            <a:br>
              <a:rPr lang="en-US"/>
            </a:br>
            <a:r>
              <a:rPr lang="en-US"/>
              <a:t>website here if needed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t>Replace the image by moving the grey box aside, right click on the image and choosing ‘Change picture’. Then realign the grey box over the top.</a:t>
            </a:r>
          </a:p>
        </p:txBody>
      </p:sp>
      <p:pic>
        <p:nvPicPr>
          <p:cNvPr id="10" name="Picture 9" descr="Graphical user interface, application, Word&#10;&#10;Description automatically generated">
            <a:extLst>
              <a:ext uri="{FF2B5EF4-FFF2-40B4-BE49-F238E27FC236}">
                <a16:creationId xmlns:a16="http://schemas.microsoft.com/office/drawing/2014/main" id="{AE3F4950-EAA2-E9A0-4CD8-BB066FBD3F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026430" y="3"/>
            <a:ext cx="2165570" cy="432283"/>
          </a:xfrm>
          <a:prstGeom prst="rect">
            <a:avLst/>
          </a:prstGeom>
        </p:spPr>
      </p:pic>
      <p:sp>
        <p:nvSpPr>
          <p:cNvPr id="6" name="Title 1">
            <a:extLst>
              <a:ext uri="{FF2B5EF4-FFF2-40B4-BE49-F238E27FC236}">
                <a16:creationId xmlns:a16="http://schemas.microsoft.com/office/drawing/2014/main" id="{330F824F-4D7F-3059-A12D-5B61FFD149D4}"/>
              </a:ext>
            </a:extLst>
          </p:cNvPr>
          <p:cNvSpPr txBox="1">
            <a:spLocks/>
          </p:cNvSpPr>
          <p:nvPr userDrawn="1"/>
        </p:nvSpPr>
        <p:spPr>
          <a:xfrm>
            <a:off x="2668251" y="2105416"/>
            <a:ext cx="6655632" cy="582462"/>
          </a:xfrm>
          <a:prstGeom prst="rect">
            <a:avLst/>
          </a:prstGeom>
        </p:spPr>
        <p:txBody>
          <a:bodyPr anchor="t" anchorCtr="0">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r>
              <a:rPr lang="en-US" sz="3000"/>
              <a:t>Thank you</a:t>
            </a:r>
          </a:p>
        </p:txBody>
      </p:sp>
      <p:pic>
        <p:nvPicPr>
          <p:cNvPr id="9" name="Picture 8">
            <a:extLst>
              <a:ext uri="{FF2B5EF4-FFF2-40B4-BE49-F238E27FC236}">
                <a16:creationId xmlns:a16="http://schemas.microsoft.com/office/drawing/2014/main" id="{5836AA7E-0375-1BD6-EFCE-BA29DE3ECE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33465"/>
            <a:ext cx="3188085" cy="1234500"/>
          </a:xfrm>
          <a:prstGeom prst="rect">
            <a:avLst/>
          </a:prstGeom>
        </p:spPr>
      </p:pic>
      <p:sp>
        <p:nvSpPr>
          <p:cNvPr id="2" name="Rectangle 1">
            <a:extLst>
              <a:ext uri="{FF2B5EF4-FFF2-40B4-BE49-F238E27FC236}">
                <a16:creationId xmlns:a16="http://schemas.microsoft.com/office/drawing/2014/main" id="{BE957FC8-E103-4746-C755-FAC4FAA30B05}"/>
              </a:ext>
            </a:extLst>
          </p:cNvPr>
          <p:cNvSpPr/>
          <p:nvPr userDrawn="1"/>
        </p:nvSpPr>
        <p:spPr>
          <a:xfrm>
            <a:off x="0" y="6424409"/>
            <a:ext cx="12192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0371B3-3B9C-1A59-A3FF-2E35AE9A4235}"/>
              </a:ext>
            </a:extLst>
          </p:cNvPr>
          <p:cNvSpPr/>
          <p:nvPr userDrawn="1"/>
        </p:nvSpPr>
        <p:spPr>
          <a:xfrm>
            <a:off x="0" y="0"/>
            <a:ext cx="10026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3AA7F583-C675-44F9-3A80-F5C97EF5AAE2}"/>
              </a:ext>
            </a:extLst>
          </p:cNvPr>
          <p:cNvSpPr txBox="1">
            <a:spLocks/>
          </p:cNvSpPr>
          <p:nvPr userDrawn="1"/>
        </p:nvSpPr>
        <p:spPr>
          <a:xfrm>
            <a:off x="2096347" y="8255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11" name="Text Placeholder 14">
            <a:extLst>
              <a:ext uri="{FF2B5EF4-FFF2-40B4-BE49-F238E27FC236}">
                <a16:creationId xmlns:a16="http://schemas.microsoft.com/office/drawing/2014/main" id="{18AB2758-67E5-2881-1FDB-27687CBA089D}"/>
              </a:ext>
            </a:extLst>
          </p:cNvPr>
          <p:cNvSpPr txBox="1">
            <a:spLocks/>
          </p:cNvSpPr>
          <p:nvPr userDrawn="1"/>
        </p:nvSpPr>
        <p:spPr>
          <a:xfrm>
            <a:off x="2096347" y="6489480"/>
            <a:ext cx="7999306"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2465396123"/>
      </p:ext>
    </p:extLst>
  </p:cSld>
  <p:clrMapOvr>
    <a:masterClrMapping/>
  </p:clrMapOvr>
  <p:extLst>
    <p:ext uri="{DCECCB84-F9BA-43D5-87BE-67443E8EF086}">
      <p15:sldGuideLst xmlns:p15="http://schemas.microsoft.com/office/powerpoint/2012/main">
        <p15:guide id="1" pos="352">
          <p15:clr>
            <a:srgbClr val="FBAE40"/>
          </p15:clr>
        </p15:guide>
        <p15:guide id="2" orient="horz" pos="104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4 End Slide_Portrait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799" y="1873771"/>
            <a:ext cx="4957580" cy="74804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Thank you</a:t>
            </a:r>
          </a:p>
        </p:txBody>
      </p:sp>
      <p:sp>
        <p:nvSpPr>
          <p:cNvPr id="3" name="Subtitle 2"/>
          <p:cNvSpPr>
            <a:spLocks noGrp="1"/>
          </p:cNvSpPr>
          <p:nvPr>
            <p:ph type="subTitle" idx="1" hasCustomPrompt="1"/>
          </p:nvPr>
        </p:nvSpPr>
        <p:spPr>
          <a:xfrm>
            <a:off x="558803" y="2909644"/>
            <a:ext cx="4063999" cy="230304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Add contact details or </a:t>
            </a:r>
            <a:br>
              <a:rPr lang="en-US"/>
            </a:br>
            <a:r>
              <a:rPr lang="en-US"/>
              <a:t>website here if needed</a:t>
            </a:r>
          </a:p>
          <a:p>
            <a:r>
              <a:rPr lang="en-US" sz="2000"/>
              <a:t>Replace the image by right-clicking on it and choosing ‘Change picture’.</a:t>
            </a:r>
            <a:endParaRPr lang="en-US"/>
          </a:p>
        </p:txBody>
      </p:sp>
      <p:sp>
        <p:nvSpPr>
          <p:cNvPr id="5" name="Picture Placeholder 4">
            <a:extLst>
              <a:ext uri="{FF2B5EF4-FFF2-40B4-BE49-F238E27FC236}">
                <a16:creationId xmlns:a16="http://schemas.microsoft.com/office/drawing/2014/main" id="{87989A7C-3E21-2842-B298-331E0FEC57B9}"/>
              </a:ext>
            </a:extLst>
          </p:cNvPr>
          <p:cNvSpPr>
            <a:spLocks noGrp="1"/>
          </p:cNvSpPr>
          <p:nvPr>
            <p:ph type="pic" sz="quarter" idx="10"/>
          </p:nvPr>
        </p:nvSpPr>
        <p:spPr>
          <a:xfrm>
            <a:off x="6096000" y="0"/>
            <a:ext cx="6096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r>
              <a:rPr lang="en-US"/>
              <a:t>Click icon to add picture</a:t>
            </a:r>
          </a:p>
        </p:txBody>
      </p:sp>
      <p:pic>
        <p:nvPicPr>
          <p:cNvPr id="10" name="Picture 9" descr="Graphical user interface, application, Word&#10;&#10;Description automatically generated">
            <a:extLst>
              <a:ext uri="{FF2B5EF4-FFF2-40B4-BE49-F238E27FC236}">
                <a16:creationId xmlns:a16="http://schemas.microsoft.com/office/drawing/2014/main" id="{EAC3A57D-91E1-A755-7277-73FF970B28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3930430" y="959"/>
            <a:ext cx="2165570" cy="432283"/>
          </a:xfrm>
          <a:prstGeom prst="rect">
            <a:avLst/>
          </a:prstGeom>
        </p:spPr>
      </p:pic>
      <p:pic>
        <p:nvPicPr>
          <p:cNvPr id="4" name="Picture 3">
            <a:extLst>
              <a:ext uri="{FF2B5EF4-FFF2-40B4-BE49-F238E27FC236}">
                <a16:creationId xmlns:a16="http://schemas.microsoft.com/office/drawing/2014/main" id="{C0F68BB1-0E24-DB10-D647-E947D1EC3C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903" y="447244"/>
            <a:ext cx="3188085" cy="1234500"/>
          </a:xfrm>
          <a:prstGeom prst="rect">
            <a:avLst/>
          </a:prstGeom>
        </p:spPr>
      </p:pic>
      <p:sp>
        <p:nvSpPr>
          <p:cNvPr id="6" name="Rectangle 5">
            <a:extLst>
              <a:ext uri="{FF2B5EF4-FFF2-40B4-BE49-F238E27FC236}">
                <a16:creationId xmlns:a16="http://schemas.microsoft.com/office/drawing/2014/main" id="{3CE57D04-2AF8-7976-5C4C-133728488AB5}"/>
              </a:ext>
            </a:extLst>
          </p:cNvPr>
          <p:cNvSpPr/>
          <p:nvPr userDrawn="1"/>
        </p:nvSpPr>
        <p:spPr>
          <a:xfrm>
            <a:off x="0" y="6424409"/>
            <a:ext cx="6096000" cy="4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EDC189-1830-6A39-9B2F-BBAAEE8DFD1F}"/>
              </a:ext>
            </a:extLst>
          </p:cNvPr>
          <p:cNvSpPr/>
          <p:nvPr userDrawn="1"/>
        </p:nvSpPr>
        <p:spPr>
          <a:xfrm>
            <a:off x="0" y="0"/>
            <a:ext cx="3930430" cy="43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FB8CF32B-0147-0BD7-A3B2-E52BE45C19B6}"/>
              </a:ext>
            </a:extLst>
          </p:cNvPr>
          <p:cNvSpPr txBox="1">
            <a:spLocks/>
          </p:cNvSpPr>
          <p:nvPr userDrawn="1"/>
        </p:nvSpPr>
        <p:spPr>
          <a:xfrm>
            <a:off x="558801" y="82550"/>
            <a:ext cx="5232399"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9" name="Text Placeholder 14">
            <a:extLst>
              <a:ext uri="{FF2B5EF4-FFF2-40B4-BE49-F238E27FC236}">
                <a16:creationId xmlns:a16="http://schemas.microsoft.com/office/drawing/2014/main" id="{937C2537-4320-FDD9-06AA-046E36EF07B8}"/>
              </a:ext>
            </a:extLst>
          </p:cNvPr>
          <p:cNvSpPr txBox="1">
            <a:spLocks/>
          </p:cNvSpPr>
          <p:nvPr userDrawn="1"/>
        </p:nvSpPr>
        <p:spPr>
          <a:xfrm>
            <a:off x="558799" y="6489480"/>
            <a:ext cx="5232401"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2280765224"/>
      </p:ext>
    </p:extLst>
  </p:cSld>
  <p:clrMapOvr>
    <a:masterClrMapping/>
  </p:clrMapOvr>
  <p:extLst>
    <p:ext uri="{DCECCB84-F9BA-43D5-87BE-67443E8EF086}">
      <p15:sldGuideLst xmlns:p15="http://schemas.microsoft.com/office/powerpoint/2012/main">
        <p15:guide id="1" pos="352">
          <p15:clr>
            <a:srgbClr val="FBAE40"/>
          </p15:clr>
        </p15:guide>
        <p15:guide id="5" pos="3840">
          <p15:clr>
            <a:srgbClr val="FBAE40"/>
          </p15:clr>
        </p15:guide>
        <p15:guide id="6" orient="horz" pos="10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ED4A-AF5A-75BB-E6E6-F91DEA25217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C654330-5EFE-C8AC-B271-32C6EECDB3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41D3796-9F5D-4A5D-355F-5E280F15B9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A818334-E4A2-C347-208B-E8462A1BCB90}"/>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6" name="Footer Placeholder 5">
            <a:extLst>
              <a:ext uri="{FF2B5EF4-FFF2-40B4-BE49-F238E27FC236}">
                <a16:creationId xmlns:a16="http://schemas.microsoft.com/office/drawing/2014/main" id="{D50246C3-CEFD-B73B-F1B5-53868CDEAC2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52CEB3-5008-6F3D-2C9F-25988F090A18}"/>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75247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166E-747E-0F42-3218-C73CE4F7DEF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1C51F1-CC9F-6313-B15D-BB7CBC467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8F766-B12E-7DA7-44C4-DE443BC027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6CBBE29-BCCC-D432-DA8A-DA0E4FCDD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7D1DE5-729B-4F28-8A7E-D6BDCC420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16DEFFB-7CA1-50A7-EF13-A47D2BE052E0}"/>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8" name="Footer Placeholder 7">
            <a:extLst>
              <a:ext uri="{FF2B5EF4-FFF2-40B4-BE49-F238E27FC236}">
                <a16:creationId xmlns:a16="http://schemas.microsoft.com/office/drawing/2014/main" id="{3A25183F-DF5E-EFAB-CEF1-721F4B89828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4308BF9-3E31-8B58-BAE9-803390ECA255}"/>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343830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ABC3-0A70-DC2D-A36F-6EB6E5FD7B3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85A15CD-8B44-808F-2405-27C4571734BB}"/>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4" name="Footer Placeholder 3">
            <a:extLst>
              <a:ext uri="{FF2B5EF4-FFF2-40B4-BE49-F238E27FC236}">
                <a16:creationId xmlns:a16="http://schemas.microsoft.com/office/drawing/2014/main" id="{3C0B702A-BA33-4BC6-10DA-9F7C9A43CB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2B2D5A3-52E3-3B8A-6033-5AA014436409}"/>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215196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920C4-3A0F-F217-9D45-95F4E9256AB6}"/>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3" name="Footer Placeholder 2">
            <a:extLst>
              <a:ext uri="{FF2B5EF4-FFF2-40B4-BE49-F238E27FC236}">
                <a16:creationId xmlns:a16="http://schemas.microsoft.com/office/drawing/2014/main" id="{10FA4183-35B2-AB89-7575-62803780A43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CE87654-4CFF-8D4D-8BFB-B948F8CC792F}"/>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346558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803F-52BE-2FDC-8245-8FCB63ACB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A28865B-C981-FA86-D3C0-A5D14E944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8B757C4-D608-81A6-5E4B-4F6D3E579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A38C3-C4BF-E803-6E7F-C813F718ED25}"/>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6" name="Footer Placeholder 5">
            <a:extLst>
              <a:ext uri="{FF2B5EF4-FFF2-40B4-BE49-F238E27FC236}">
                <a16:creationId xmlns:a16="http://schemas.microsoft.com/office/drawing/2014/main" id="{4E649653-656C-A58F-65C2-BB8B8A73576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9E88369-FDF4-C778-CE3E-92B443993884}"/>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423962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0318-F413-9D18-CC09-417D8810C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5644EB8-CBB6-4ADB-FEB3-BC4E3CEDE8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B611CBC-8E4C-E09B-032D-EB9615BB55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53048-769B-38EB-6028-CC4BE007E3C7}"/>
              </a:ext>
            </a:extLst>
          </p:cNvPr>
          <p:cNvSpPr>
            <a:spLocks noGrp="1"/>
          </p:cNvSpPr>
          <p:nvPr>
            <p:ph type="dt" sz="half" idx="10"/>
          </p:nvPr>
        </p:nvSpPr>
        <p:spPr/>
        <p:txBody>
          <a:bodyPr/>
          <a:lstStyle/>
          <a:p>
            <a:fld id="{BA5D98D2-2DEA-43A3-B838-0F6F33640155}" type="datetimeFigureOut">
              <a:rPr lang="en-AU" smtClean="0"/>
              <a:t>27/02/2025</a:t>
            </a:fld>
            <a:endParaRPr lang="en-AU"/>
          </a:p>
        </p:txBody>
      </p:sp>
      <p:sp>
        <p:nvSpPr>
          <p:cNvPr id="6" name="Footer Placeholder 5">
            <a:extLst>
              <a:ext uri="{FF2B5EF4-FFF2-40B4-BE49-F238E27FC236}">
                <a16:creationId xmlns:a16="http://schemas.microsoft.com/office/drawing/2014/main" id="{838C885E-3D76-6765-987B-DE3C7C807F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3612B2-58FD-DA19-C6A3-736B01150650}"/>
              </a:ext>
            </a:extLst>
          </p:cNvPr>
          <p:cNvSpPr>
            <a:spLocks noGrp="1"/>
          </p:cNvSpPr>
          <p:nvPr>
            <p:ph type="sldNum" sz="quarter" idx="12"/>
          </p:nvPr>
        </p:nvSpPr>
        <p:spPr/>
        <p:txBody>
          <a:bodyPr/>
          <a:lstStyle/>
          <a:p>
            <a:fld id="{71E05CFF-6A24-4689-920D-4F68D518C74E}" type="slidenum">
              <a:rPr lang="en-AU" smtClean="0"/>
              <a:t>‹#›</a:t>
            </a:fld>
            <a:endParaRPr lang="en-AU"/>
          </a:p>
        </p:txBody>
      </p:sp>
    </p:spTree>
    <p:extLst>
      <p:ext uri="{BB962C8B-B14F-4D97-AF65-F5344CB8AC3E}">
        <p14:creationId xmlns:p14="http://schemas.microsoft.com/office/powerpoint/2010/main" val="90359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6.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2434A-C3BE-3620-5A37-375A11120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5D45760-8D9E-9AE3-1BC4-E3164B8F7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63D12F-3CB1-6639-9AAB-3715F20F5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5D98D2-2DEA-43A3-B838-0F6F33640155}" type="datetimeFigureOut">
              <a:rPr lang="en-AU" smtClean="0"/>
              <a:t>27/02/2025</a:t>
            </a:fld>
            <a:endParaRPr lang="en-AU"/>
          </a:p>
        </p:txBody>
      </p:sp>
      <p:sp>
        <p:nvSpPr>
          <p:cNvPr id="5" name="Footer Placeholder 4">
            <a:extLst>
              <a:ext uri="{FF2B5EF4-FFF2-40B4-BE49-F238E27FC236}">
                <a16:creationId xmlns:a16="http://schemas.microsoft.com/office/drawing/2014/main" id="{8FC37624-2487-5C59-9B12-DEED576BE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52C24FB-3040-BCD4-47A9-F0A2963C3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E05CFF-6A24-4689-920D-4F68D518C74E}" type="slidenum">
              <a:rPr lang="en-AU" smtClean="0"/>
              <a:t>‹#›</a:t>
            </a:fld>
            <a:endParaRPr lang="en-AU"/>
          </a:p>
        </p:txBody>
      </p:sp>
      <p:sp>
        <p:nvSpPr>
          <p:cNvPr id="9" name="TextBox 8">
            <a:extLst>
              <a:ext uri="{FF2B5EF4-FFF2-40B4-BE49-F238E27FC236}">
                <a16:creationId xmlns:a16="http://schemas.microsoft.com/office/drawing/2014/main" id="{AF687756-218C-8DDA-BC99-2A9BDB0821E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62A8B729-61C2-1E19-C87C-259FACBF3BE0}"/>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693106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26A44-4790-9F3F-E52F-9D15134EC97F}"/>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rot="10800000">
            <a:off x="9594148" y="0"/>
            <a:ext cx="2597852" cy="432283"/>
          </a:xfrm>
          <a:prstGeom prst="rect">
            <a:avLst/>
          </a:prstGeom>
        </p:spPr>
      </p:pic>
      <p:sp>
        <p:nvSpPr>
          <p:cNvPr id="2" name="Text Placeholder 14">
            <a:extLst>
              <a:ext uri="{FF2B5EF4-FFF2-40B4-BE49-F238E27FC236}">
                <a16:creationId xmlns:a16="http://schemas.microsoft.com/office/drawing/2014/main" id="{39AD216F-D2FA-87D5-4448-098970314B32}"/>
              </a:ext>
            </a:extLst>
          </p:cNvPr>
          <p:cNvSpPr txBox="1">
            <a:spLocks/>
          </p:cNvSpPr>
          <p:nvPr userDrawn="1"/>
        </p:nvSpPr>
        <p:spPr>
          <a:xfrm>
            <a:off x="79829" y="82550"/>
            <a:ext cx="12039600"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
        <p:nvSpPr>
          <p:cNvPr id="3" name="Text Placeholder 14">
            <a:extLst>
              <a:ext uri="{FF2B5EF4-FFF2-40B4-BE49-F238E27FC236}">
                <a16:creationId xmlns:a16="http://schemas.microsoft.com/office/drawing/2014/main" id="{C4D87C5E-FFB5-F637-9F16-A54916E39555}"/>
              </a:ext>
            </a:extLst>
          </p:cNvPr>
          <p:cNvSpPr txBox="1">
            <a:spLocks/>
          </p:cNvSpPr>
          <p:nvPr userDrawn="1"/>
        </p:nvSpPr>
        <p:spPr>
          <a:xfrm>
            <a:off x="79829" y="6395719"/>
            <a:ext cx="12039600"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C00000"/>
                </a:solidFill>
              </a:rPr>
              <a:t>OFFICIAL</a:t>
            </a:r>
          </a:p>
        </p:txBody>
      </p:sp>
    </p:spTree>
    <p:extLst>
      <p:ext uri="{BB962C8B-B14F-4D97-AF65-F5344CB8AC3E}">
        <p14:creationId xmlns:p14="http://schemas.microsoft.com/office/powerpoint/2010/main" val="13696586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96" r:id="rId11"/>
  </p:sldLayoutIdLst>
  <p:hf hdr="0"/>
  <p:txStyles>
    <p:titleStyle>
      <a:lvl1pPr algn="l" defTabSz="914400" rtl="0" eaLnBrk="1" latinLnBrk="0" hangingPunct="1">
        <a:lnSpc>
          <a:spcPct val="90000"/>
        </a:lnSpc>
        <a:spcBef>
          <a:spcPct val="0"/>
        </a:spcBef>
        <a:buNone/>
        <a:defRPr sz="25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461E5"/>
        </a:solidFill>
        <a:effectLst/>
      </p:bgPr>
    </p:bg>
    <p:spTree>
      <p:nvGrpSpPr>
        <p:cNvPr id="1" name=""/>
        <p:cNvGrpSpPr/>
        <p:nvPr/>
      </p:nvGrpSpPr>
      <p:grpSpPr>
        <a:xfrm>
          <a:off x="0" y="0"/>
          <a:ext cx="0" cy="0"/>
          <a:chOff x="0" y="0"/>
          <a:chExt cx="0" cy="0"/>
        </a:xfrm>
      </p:grpSpPr>
      <p:pic>
        <p:nvPicPr>
          <p:cNvPr id="11" name="Picture 10" descr="A black and white logo&#10;&#10;Description automatically generated with low confidence">
            <a:extLst>
              <a:ext uri="{FF2B5EF4-FFF2-40B4-BE49-F238E27FC236}">
                <a16:creationId xmlns:a16="http://schemas.microsoft.com/office/drawing/2014/main" id="{4F470EB5-0547-7140-BCB5-68D8E19287F4}"/>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1259324" y="6348859"/>
            <a:ext cx="487597" cy="342711"/>
          </a:xfrm>
          <a:prstGeom prst="rect">
            <a:avLst/>
          </a:prstGeom>
        </p:spPr>
      </p:pic>
      <p:sp>
        <p:nvSpPr>
          <p:cNvPr id="4" name="TextBox 3">
            <a:extLst>
              <a:ext uri="{FF2B5EF4-FFF2-40B4-BE49-F238E27FC236}">
                <a16:creationId xmlns:a16="http://schemas.microsoft.com/office/drawing/2014/main" id="{315BF20E-B180-8216-46E6-E07E3CA4BB76}"/>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E94E5BEE-B21C-7581-979E-7D68CB4D732C}"/>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4934591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p:txStyles>
    <p:titleStyle>
      <a:lvl1pPr algn="l" defTabSz="914400" rtl="0" eaLnBrk="1" latinLnBrk="0" hangingPunct="1">
        <a:lnSpc>
          <a:spcPct val="9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AFC_DA854179.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chart" Target="../charts/chart2.xml"/><Relationship Id="rId5" Type="http://schemas.openxmlformats.org/officeDocument/2006/relationships/image" Target="../media/image26.png"/><Relationship Id="rId4" Type="http://schemas.microsoft.com/office/2014/relationships/chartEx" Target="../charts/chartEx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zenodo.org/records/1396699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zenodo.org/records/13966993"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A97_E776196D.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0649-431E-0A43-B7C5-B9C86DB20731}"/>
              </a:ext>
            </a:extLst>
          </p:cNvPr>
          <p:cNvSpPr>
            <a:spLocks noGrp="1"/>
          </p:cNvSpPr>
          <p:nvPr>
            <p:ph type="ctrTitle"/>
          </p:nvPr>
        </p:nvSpPr>
        <p:spPr>
          <a:xfrm>
            <a:off x="2003232" y="2103104"/>
            <a:ext cx="7793562" cy="983668"/>
          </a:xfrm>
        </p:spPr>
        <p:txBody>
          <a:bodyPr anchor="t" anchorCtr="0">
            <a:normAutofit fontScale="90000"/>
          </a:bodyPr>
          <a:lstStyle/>
          <a:p>
            <a:pPr>
              <a:lnSpc>
                <a:spcPct val="100000"/>
              </a:lnSpc>
              <a:defRPr b="1"/>
            </a:pPr>
            <a:r>
              <a:rPr lang="en-AU" sz="3200" b="0">
                <a:solidFill>
                  <a:schemeClr val="bg1"/>
                </a:solidFill>
                <a:latin typeface="Arial"/>
                <a:cs typeface="Arial"/>
              </a:rPr>
              <a:t>T2-A2 Flash flooding case studies to improve predictions and the communication of uncertainty</a:t>
            </a:r>
            <a:br>
              <a:rPr lang="en-AU" sz="3200" b="0">
                <a:latin typeface="Arial" panose="020B0604020202020204" pitchFamily="34" charset="0"/>
              </a:rPr>
            </a:br>
            <a:endParaRPr lang="en-US" sz="3200"/>
          </a:p>
        </p:txBody>
      </p:sp>
      <p:sp>
        <p:nvSpPr>
          <p:cNvPr id="3" name="Subtitle 2">
            <a:extLst>
              <a:ext uri="{FF2B5EF4-FFF2-40B4-BE49-F238E27FC236}">
                <a16:creationId xmlns:a16="http://schemas.microsoft.com/office/drawing/2014/main" id="{85E47417-40FC-CD49-AE6A-ADB706382F34}"/>
              </a:ext>
            </a:extLst>
          </p:cNvPr>
          <p:cNvSpPr>
            <a:spLocks noGrp="1"/>
          </p:cNvSpPr>
          <p:nvPr>
            <p:ph type="subTitle" idx="1"/>
          </p:nvPr>
        </p:nvSpPr>
        <p:spPr>
          <a:xfrm>
            <a:off x="4014911" y="4754896"/>
            <a:ext cx="7793562" cy="840068"/>
          </a:xfrm>
        </p:spPr>
        <p:txBody>
          <a:bodyPr anchor="t" anchorCtr="0">
            <a:normAutofit fontScale="25000" lnSpcReduction="20000"/>
          </a:bodyPr>
          <a:lstStyle/>
          <a:p>
            <a:endParaRPr lang="en-US">
              <a:latin typeface="Arial" panose="020B0604020202020204" pitchFamily="34" charset="0"/>
            </a:endParaRPr>
          </a:p>
          <a:p>
            <a:endParaRPr lang="en-AU" sz="8000">
              <a:latin typeface="Arial" panose="020B0604020202020204" pitchFamily="34" charset="0"/>
            </a:endParaRPr>
          </a:p>
          <a:p>
            <a:r>
              <a:rPr lang="en-AU" sz="8000">
                <a:latin typeface="Arial" panose="020B0604020202020204" pitchFamily="34" charset="0"/>
              </a:rPr>
              <a:t>Carla Mooney, David Wilke, Victoria Heinrich and Karen Hudson</a:t>
            </a:r>
          </a:p>
        </p:txBody>
      </p:sp>
      <p:pic>
        <p:nvPicPr>
          <p:cNvPr id="4" name="Picture 3">
            <a:extLst>
              <a:ext uri="{FF2B5EF4-FFF2-40B4-BE49-F238E27FC236}">
                <a16:creationId xmlns:a16="http://schemas.microsoft.com/office/drawing/2014/main" id="{CA7DE618-EEEF-B150-49E7-3F89376BF618}"/>
              </a:ext>
            </a:extLst>
          </p:cNvPr>
          <p:cNvPicPr>
            <a:picLocks noChangeAspect="1"/>
          </p:cNvPicPr>
          <p:nvPr/>
        </p:nvPicPr>
        <p:blipFill>
          <a:blip r:embed="rId3"/>
          <a:stretch>
            <a:fillRect/>
          </a:stretch>
        </p:blipFill>
        <p:spPr>
          <a:xfrm>
            <a:off x="645186" y="5174930"/>
            <a:ext cx="2152075" cy="829128"/>
          </a:xfrm>
          <a:prstGeom prst="rect">
            <a:avLst/>
          </a:prstGeom>
        </p:spPr>
      </p:pic>
    </p:spTree>
    <p:extLst>
      <p:ext uri="{BB962C8B-B14F-4D97-AF65-F5344CB8AC3E}">
        <p14:creationId xmlns:p14="http://schemas.microsoft.com/office/powerpoint/2010/main" val="189623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62681-A860-D19A-37F6-7A55E1C819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14811B-E26B-D15D-8987-01CC3F40E287}"/>
              </a:ext>
            </a:extLst>
          </p:cNvPr>
          <p:cNvSpPr>
            <a:spLocks noGrp="1"/>
          </p:cNvSpPr>
          <p:nvPr>
            <p:ph type="sldNum" sz="quarter" idx="4"/>
          </p:nvPr>
        </p:nvSpPr>
        <p:spPr/>
        <p:txBody>
          <a:bodyPr/>
          <a:lstStyle/>
          <a:p>
            <a:fld id="{3ACA7046-D314-6340-8D2C-B3889D9888EF}" type="slidenum">
              <a:rPr lang="en-US" smtClean="0"/>
              <a:pPr/>
              <a:t>10</a:t>
            </a:fld>
            <a:endParaRPr lang="en-US"/>
          </a:p>
        </p:txBody>
      </p:sp>
      <p:sp>
        <p:nvSpPr>
          <p:cNvPr id="3" name="Title 2">
            <a:extLst>
              <a:ext uri="{FF2B5EF4-FFF2-40B4-BE49-F238E27FC236}">
                <a16:creationId xmlns:a16="http://schemas.microsoft.com/office/drawing/2014/main" id="{018C5FFA-8292-B49F-8687-EC13EFE937E9}"/>
              </a:ext>
            </a:extLst>
          </p:cNvPr>
          <p:cNvSpPr>
            <a:spLocks noGrp="1"/>
          </p:cNvSpPr>
          <p:nvPr>
            <p:ph type="title"/>
          </p:nvPr>
        </p:nvSpPr>
        <p:spPr>
          <a:xfrm>
            <a:off x="482600" y="781918"/>
            <a:ext cx="8902417" cy="469726"/>
          </a:xfrm>
        </p:spPr>
        <p:txBody>
          <a:bodyPr/>
          <a:lstStyle/>
          <a:p>
            <a:r>
              <a:rPr lang="en-AU"/>
              <a:t>Stakeholder Workshops</a:t>
            </a:r>
            <a:br>
              <a:rPr lang="en-AU"/>
            </a:br>
            <a:br>
              <a:rPr lang="en-AU"/>
            </a:br>
            <a:br>
              <a:rPr lang="en-AU"/>
            </a:br>
            <a:endParaRPr lang="en-AU"/>
          </a:p>
        </p:txBody>
      </p:sp>
      <p:pic>
        <p:nvPicPr>
          <p:cNvPr id="6" name="Picture 5">
            <a:extLst>
              <a:ext uri="{FF2B5EF4-FFF2-40B4-BE49-F238E27FC236}">
                <a16:creationId xmlns:a16="http://schemas.microsoft.com/office/drawing/2014/main" id="{F87AB954-4CA4-7260-847B-DDBF88D62A0B}"/>
              </a:ext>
            </a:extLst>
          </p:cNvPr>
          <p:cNvPicPr>
            <a:picLocks noChangeAspect="1"/>
          </p:cNvPicPr>
          <p:nvPr/>
        </p:nvPicPr>
        <p:blipFill>
          <a:blip r:embed="rId3"/>
          <a:stretch>
            <a:fillRect/>
          </a:stretch>
        </p:blipFill>
        <p:spPr>
          <a:xfrm>
            <a:off x="7596356" y="3429000"/>
            <a:ext cx="4386468" cy="2857500"/>
          </a:xfrm>
          <a:prstGeom prst="rect">
            <a:avLst/>
          </a:prstGeom>
        </p:spPr>
      </p:pic>
      <p:pic>
        <p:nvPicPr>
          <p:cNvPr id="8" name="Picture 7">
            <a:extLst>
              <a:ext uri="{FF2B5EF4-FFF2-40B4-BE49-F238E27FC236}">
                <a16:creationId xmlns:a16="http://schemas.microsoft.com/office/drawing/2014/main" id="{F4B50069-7AC2-8BD8-AAF5-18D271E2A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56" y="0"/>
            <a:ext cx="4386468" cy="3289851"/>
          </a:xfrm>
          <a:prstGeom prst="rect">
            <a:avLst/>
          </a:prstGeom>
        </p:spPr>
      </p:pic>
      <p:sp>
        <p:nvSpPr>
          <p:cNvPr id="13" name="TextBox 12">
            <a:extLst>
              <a:ext uri="{FF2B5EF4-FFF2-40B4-BE49-F238E27FC236}">
                <a16:creationId xmlns:a16="http://schemas.microsoft.com/office/drawing/2014/main" id="{B1C0AAA1-2578-B068-2D9F-D3D1FEF2902F}"/>
              </a:ext>
            </a:extLst>
          </p:cNvPr>
          <p:cNvSpPr txBox="1"/>
          <p:nvPr/>
        </p:nvSpPr>
        <p:spPr>
          <a:xfrm>
            <a:off x="482600" y="1321498"/>
            <a:ext cx="6652963" cy="5355312"/>
          </a:xfrm>
          <a:prstGeom prst="rect">
            <a:avLst/>
          </a:prstGeom>
          <a:noFill/>
        </p:spPr>
        <p:txBody>
          <a:bodyPr wrap="square" rtlCol="0">
            <a:spAutoFit/>
          </a:bodyPr>
          <a:lstStyle/>
          <a:p>
            <a:pPr marL="285750" indent="-285750">
              <a:buFont typeface="Arial" panose="020B0604020202020204" pitchFamily="34" charset="0"/>
              <a:buChar char="•"/>
            </a:pPr>
            <a:r>
              <a:rPr lang="en-GB"/>
              <a:t>In-person workshops held during July 2024</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Attendance from a range of agencies including: </a:t>
            </a:r>
          </a:p>
          <a:p>
            <a:pPr marL="742950" lvl="1" indent="-285750">
              <a:buFont typeface="Arial" panose="020B0604020202020204" pitchFamily="34" charset="0"/>
              <a:buChar char="•"/>
            </a:pPr>
            <a:r>
              <a:rPr lang="en-GB"/>
              <a:t>SES, Local government, State government</a:t>
            </a:r>
          </a:p>
          <a:p>
            <a:pPr marL="742950" lvl="1" indent="-285750">
              <a:buFont typeface="Arial" panose="020B0604020202020204" pitchFamily="34" charset="0"/>
              <a:buChar char="•"/>
            </a:pPr>
            <a:r>
              <a:rPr lang="en-GB"/>
              <a:t>Police, Utilities, Flood Mitigation/Stormwater teams</a:t>
            </a:r>
          </a:p>
          <a:p>
            <a:pPr marL="742950" lvl="1" indent="-285750">
              <a:buFont typeface="Arial" panose="020B0604020202020204" pitchFamily="34" charset="0"/>
              <a:buChar char="•"/>
            </a:pPr>
            <a:r>
              <a:rPr lang="en-GB"/>
              <a:t>Bureau</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Workshops followed a semi-structured approach</a:t>
            </a:r>
          </a:p>
          <a:p>
            <a:pPr marL="742950" lvl="1" indent="-285750">
              <a:buFont typeface="Arial" panose="020B0604020202020204" pitchFamily="34" charset="0"/>
              <a:buChar char="•"/>
            </a:pPr>
            <a:r>
              <a:rPr lang="en-GB"/>
              <a:t>Combination of presentations, discussion and small group activities</a:t>
            </a:r>
          </a:p>
          <a:p>
            <a:pPr marL="742950" lvl="1" indent="-285750">
              <a:buFont typeface="Arial" panose="020B0604020202020204" pitchFamily="34" charset="0"/>
              <a:buChar char="•"/>
            </a:pPr>
            <a:r>
              <a:rPr lang="en-GB"/>
              <a:t>Knowledge sharing and two-way conversation</a:t>
            </a:r>
          </a:p>
          <a:p>
            <a:pPr marL="742950" lvl="1" indent="-285750">
              <a:buFont typeface="Arial" panose="020B0604020202020204" pitchFamily="34" charset="0"/>
              <a:buChar char="•"/>
            </a:pPr>
            <a:r>
              <a:rPr lang="en-GB"/>
              <a:t>Discussing issues and opportunities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AU">
              <a:solidFill>
                <a:srgbClr val="0070C0"/>
              </a:solidFill>
            </a:endParaRPr>
          </a:p>
          <a:p>
            <a:endParaRPr lang="en-AU">
              <a:solidFill>
                <a:srgbClr val="0070C0"/>
              </a:solidFill>
            </a:endParaRPr>
          </a:p>
          <a:p>
            <a:endParaRPr lang="en-AU"/>
          </a:p>
          <a:p>
            <a:endParaRPr lang="en-AU"/>
          </a:p>
        </p:txBody>
      </p:sp>
      <p:pic>
        <p:nvPicPr>
          <p:cNvPr id="4" name="Picture 3" descr="A blue and black outline of a map&#10;&#10;Description automatically generated">
            <a:extLst>
              <a:ext uri="{FF2B5EF4-FFF2-40B4-BE49-F238E27FC236}">
                <a16:creationId xmlns:a16="http://schemas.microsoft.com/office/drawing/2014/main" id="{CB17BF02-D52A-E4B4-356C-6858998865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397" y="84039"/>
            <a:ext cx="4767164" cy="662952"/>
          </a:xfrm>
          <a:prstGeom prst="rect">
            <a:avLst/>
          </a:prstGeom>
        </p:spPr>
      </p:pic>
    </p:spTree>
    <p:extLst>
      <p:ext uri="{BB962C8B-B14F-4D97-AF65-F5344CB8AC3E}">
        <p14:creationId xmlns:p14="http://schemas.microsoft.com/office/powerpoint/2010/main" val="128289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B7A426-4B25-944C-7BEF-C0D67818046A}"/>
              </a:ext>
            </a:extLst>
          </p:cNvPr>
          <p:cNvSpPr>
            <a:spLocks noGrp="1"/>
          </p:cNvSpPr>
          <p:nvPr>
            <p:ph type="sldNum" sz="quarter" idx="4"/>
          </p:nvPr>
        </p:nvSpPr>
        <p:spPr/>
        <p:txBody>
          <a:bodyPr/>
          <a:lstStyle/>
          <a:p>
            <a:fld id="{3ACA7046-D314-6340-8D2C-B3889D9888EF}" type="slidenum">
              <a:rPr lang="en-US" smtClean="0"/>
              <a:pPr/>
              <a:t>11</a:t>
            </a:fld>
            <a:endParaRPr lang="en-US"/>
          </a:p>
        </p:txBody>
      </p:sp>
      <p:sp>
        <p:nvSpPr>
          <p:cNvPr id="3" name="Title 2">
            <a:extLst>
              <a:ext uri="{FF2B5EF4-FFF2-40B4-BE49-F238E27FC236}">
                <a16:creationId xmlns:a16="http://schemas.microsoft.com/office/drawing/2014/main" id="{C9A141B5-B1A4-37CB-869A-4D3D97016D26}"/>
              </a:ext>
            </a:extLst>
          </p:cNvPr>
          <p:cNvSpPr>
            <a:spLocks noGrp="1"/>
          </p:cNvSpPr>
          <p:nvPr>
            <p:ph type="title"/>
          </p:nvPr>
        </p:nvSpPr>
        <p:spPr>
          <a:xfrm>
            <a:off x="492245" y="722005"/>
            <a:ext cx="8902417" cy="469726"/>
          </a:xfrm>
        </p:spPr>
        <p:txBody>
          <a:bodyPr/>
          <a:lstStyle/>
          <a:p>
            <a:r>
              <a:rPr lang="en-AU"/>
              <a:t>Value chain scoring</a:t>
            </a:r>
          </a:p>
        </p:txBody>
      </p:sp>
      <p:sp>
        <p:nvSpPr>
          <p:cNvPr id="4" name="Text Placeholder 3">
            <a:extLst>
              <a:ext uri="{FF2B5EF4-FFF2-40B4-BE49-F238E27FC236}">
                <a16:creationId xmlns:a16="http://schemas.microsoft.com/office/drawing/2014/main" id="{AC44438A-9680-DAE8-ABCF-212E36D25603}"/>
              </a:ext>
            </a:extLst>
          </p:cNvPr>
          <p:cNvSpPr>
            <a:spLocks noGrp="1"/>
          </p:cNvSpPr>
          <p:nvPr>
            <p:ph type="body" sz="quarter" idx="14"/>
          </p:nvPr>
        </p:nvSpPr>
        <p:spPr/>
        <p:txBody>
          <a:bodyPr/>
          <a:lstStyle/>
          <a:p>
            <a:r>
              <a:rPr lang="en-GB" sz="1800"/>
              <a:t>Workshop participants considered each component of the value chain</a:t>
            </a:r>
          </a:p>
          <a:p>
            <a:r>
              <a:rPr lang="en-GB" sz="1800"/>
              <a:t>Performance scored using a qualitative scale - of 1 (poor) to 5 (excellent)</a:t>
            </a:r>
          </a:p>
          <a:p>
            <a:endParaRPr lang="en-GB" sz="1800"/>
          </a:p>
          <a:p>
            <a:endParaRPr lang="en-AU"/>
          </a:p>
        </p:txBody>
      </p:sp>
      <p:graphicFrame>
        <p:nvGraphicFramePr>
          <p:cNvPr id="5" name="Table 4">
            <a:extLst>
              <a:ext uri="{FF2B5EF4-FFF2-40B4-BE49-F238E27FC236}">
                <a16:creationId xmlns:a16="http://schemas.microsoft.com/office/drawing/2014/main" id="{3D4C5D69-6EE2-6E51-D4B6-47523AA0B2E2}"/>
              </a:ext>
            </a:extLst>
          </p:cNvPr>
          <p:cNvGraphicFramePr>
            <a:graphicFrameLocks noGrp="1"/>
          </p:cNvGraphicFramePr>
          <p:nvPr>
            <p:extLst>
              <p:ext uri="{D42A27DB-BD31-4B8C-83A1-F6EECF244321}">
                <p14:modId xmlns:p14="http://schemas.microsoft.com/office/powerpoint/2010/main" val="911945203"/>
              </p:ext>
            </p:extLst>
          </p:nvPr>
        </p:nvGraphicFramePr>
        <p:xfrm>
          <a:off x="1183583" y="2372521"/>
          <a:ext cx="7519742" cy="3652523"/>
        </p:xfrm>
        <a:graphic>
          <a:graphicData uri="http://schemas.openxmlformats.org/drawingml/2006/table">
            <a:tbl>
              <a:tblPr firstRow="1" firstCol="1" bandRow="1">
                <a:tableStyleId>{69CF1AB2-1976-4502-BF36-3FF5EA218861}</a:tableStyleId>
              </a:tblPr>
              <a:tblGrid>
                <a:gridCol w="7519742">
                  <a:extLst>
                    <a:ext uri="{9D8B030D-6E8A-4147-A177-3AD203B41FA5}">
                      <a16:colId xmlns:a16="http://schemas.microsoft.com/office/drawing/2014/main" val="2266628428"/>
                    </a:ext>
                  </a:extLst>
                </a:gridCol>
              </a:tblGrid>
              <a:tr h="521789">
                <a:tc>
                  <a:txBody>
                    <a:bodyPr/>
                    <a:lstStyle/>
                    <a:p>
                      <a:pPr>
                        <a:lnSpc>
                          <a:spcPct val="115000"/>
                        </a:lnSpc>
                        <a:spcBef>
                          <a:spcPts val="200"/>
                        </a:spcBef>
                        <a:spcAft>
                          <a:spcPts val="600"/>
                        </a:spcAft>
                      </a:pPr>
                      <a:r>
                        <a:rPr lang="en-AU" sz="1600">
                          <a:effectLst/>
                        </a:rPr>
                        <a:t>How well do you think the event was observed?</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17385511"/>
                  </a:ext>
                </a:extLst>
              </a:tr>
              <a:tr h="521789">
                <a:tc>
                  <a:txBody>
                    <a:bodyPr/>
                    <a:lstStyle/>
                    <a:p>
                      <a:pPr>
                        <a:lnSpc>
                          <a:spcPct val="115000"/>
                        </a:lnSpc>
                        <a:spcBef>
                          <a:spcPts val="200"/>
                        </a:spcBef>
                        <a:spcAft>
                          <a:spcPts val="600"/>
                        </a:spcAft>
                      </a:pPr>
                      <a:r>
                        <a:rPr lang="en-AU" sz="1600">
                          <a:effectLst/>
                        </a:rPr>
                        <a:t>How well do you think the weather was forecast?</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97459804"/>
                  </a:ext>
                </a:extLst>
              </a:tr>
              <a:tr h="521789">
                <a:tc>
                  <a:txBody>
                    <a:bodyPr/>
                    <a:lstStyle/>
                    <a:p>
                      <a:pPr>
                        <a:lnSpc>
                          <a:spcPct val="115000"/>
                        </a:lnSpc>
                        <a:spcBef>
                          <a:spcPts val="200"/>
                        </a:spcBef>
                        <a:spcAft>
                          <a:spcPts val="600"/>
                        </a:spcAft>
                      </a:pPr>
                      <a:r>
                        <a:rPr lang="en-AU" sz="1600">
                          <a:effectLst/>
                        </a:rPr>
                        <a:t>How well do you think the hazards were forecast?</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63975899"/>
                  </a:ext>
                </a:extLst>
              </a:tr>
              <a:tr h="521789">
                <a:tc>
                  <a:txBody>
                    <a:bodyPr/>
                    <a:lstStyle/>
                    <a:p>
                      <a:pPr>
                        <a:lnSpc>
                          <a:spcPct val="115000"/>
                        </a:lnSpc>
                        <a:spcBef>
                          <a:spcPts val="200"/>
                        </a:spcBef>
                        <a:spcAft>
                          <a:spcPts val="600"/>
                        </a:spcAft>
                      </a:pPr>
                      <a:r>
                        <a:rPr lang="en-AU" sz="1600">
                          <a:effectLst/>
                        </a:rPr>
                        <a:t>How well do you think the impacts were predicted?</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92059743"/>
                  </a:ext>
                </a:extLst>
              </a:tr>
              <a:tr h="521789">
                <a:tc>
                  <a:txBody>
                    <a:bodyPr/>
                    <a:lstStyle/>
                    <a:p>
                      <a:pPr>
                        <a:lnSpc>
                          <a:spcPct val="115000"/>
                        </a:lnSpc>
                        <a:spcBef>
                          <a:spcPts val="200"/>
                        </a:spcBef>
                        <a:spcAft>
                          <a:spcPts val="600"/>
                        </a:spcAft>
                      </a:pPr>
                      <a:r>
                        <a:rPr lang="en-AU" sz="1600">
                          <a:effectLst/>
                        </a:rPr>
                        <a:t>How well do you think warnings were communicated?</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2695164"/>
                  </a:ext>
                </a:extLst>
              </a:tr>
              <a:tr h="521789">
                <a:tc>
                  <a:txBody>
                    <a:bodyPr/>
                    <a:lstStyle/>
                    <a:p>
                      <a:pPr>
                        <a:lnSpc>
                          <a:spcPct val="115000"/>
                        </a:lnSpc>
                        <a:spcBef>
                          <a:spcPts val="200"/>
                        </a:spcBef>
                        <a:spcAft>
                          <a:spcPts val="600"/>
                        </a:spcAft>
                      </a:pPr>
                      <a:r>
                        <a:rPr lang="en-AU" sz="1600">
                          <a:effectLst/>
                        </a:rPr>
                        <a:t>How well do you think the warnings were used?</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56021802"/>
                  </a:ext>
                </a:extLst>
              </a:tr>
              <a:tr h="521789">
                <a:tc>
                  <a:txBody>
                    <a:bodyPr/>
                    <a:lstStyle/>
                    <a:p>
                      <a:pPr>
                        <a:lnSpc>
                          <a:spcPct val="115000"/>
                        </a:lnSpc>
                        <a:spcBef>
                          <a:spcPts val="200"/>
                        </a:spcBef>
                        <a:spcAft>
                          <a:spcPts val="600"/>
                        </a:spcAft>
                      </a:pPr>
                      <a:r>
                        <a:rPr lang="en-AU" sz="1600">
                          <a:effectLst/>
                        </a:rPr>
                        <a:t>How well do you think the entire warning value chain performed overall?</a:t>
                      </a:r>
                      <a:endParaRPr lang="en-AU"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22424946"/>
                  </a:ext>
                </a:extLst>
              </a:tr>
            </a:tbl>
          </a:graphicData>
        </a:graphic>
      </p:graphicFrame>
      <p:pic>
        <p:nvPicPr>
          <p:cNvPr id="6" name="Picture 5" descr="A blue and black outline of a map&#10;&#10;Description automatically generated">
            <a:extLst>
              <a:ext uri="{FF2B5EF4-FFF2-40B4-BE49-F238E27FC236}">
                <a16:creationId xmlns:a16="http://schemas.microsoft.com/office/drawing/2014/main" id="{56DB5448-769A-2BE9-9655-959377637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89" y="59219"/>
            <a:ext cx="4767164" cy="662952"/>
          </a:xfrm>
          <a:prstGeom prst="rect">
            <a:avLst/>
          </a:prstGeom>
        </p:spPr>
      </p:pic>
    </p:spTree>
    <p:extLst>
      <p:ext uri="{BB962C8B-B14F-4D97-AF65-F5344CB8AC3E}">
        <p14:creationId xmlns:p14="http://schemas.microsoft.com/office/powerpoint/2010/main" val="325521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4920-419A-741A-4EDD-0275E6B57BA0}"/>
            </a:ext>
          </a:extLst>
        </p:cNvPr>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EE3FF619-FB6F-778D-342A-D7AEC79299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FD674837-0E60-B223-0CB2-E23062BDF011}"/>
              </a:ext>
            </a:extLst>
          </p:cNvPr>
          <p:cNvSpPr>
            <a:spLocks noGrp="1"/>
          </p:cNvSpPr>
          <p:nvPr>
            <p:ph type="title"/>
          </p:nvPr>
        </p:nvSpPr>
        <p:spPr>
          <a:xfrm>
            <a:off x="323823" y="821395"/>
            <a:ext cx="8902417" cy="469726"/>
          </a:xfrm>
        </p:spPr>
        <p:txBody>
          <a:bodyPr>
            <a:normAutofit/>
          </a:bodyPr>
          <a:lstStyle/>
          <a:p>
            <a:r>
              <a:rPr lang="en-US"/>
              <a:t>How did the components perform?</a:t>
            </a:r>
          </a:p>
        </p:txBody>
      </p:sp>
      <p:sp>
        <p:nvSpPr>
          <p:cNvPr id="2" name="Slide Number Placeholder 4">
            <a:extLst>
              <a:ext uri="{FF2B5EF4-FFF2-40B4-BE49-F238E27FC236}">
                <a16:creationId xmlns:a16="http://schemas.microsoft.com/office/drawing/2014/main" id="{2C5D05F3-8258-995C-D5EE-7AEA9A9F58FF}"/>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12</a:t>
            </a:fld>
            <a:endParaRPr lang="en-US"/>
          </a:p>
        </p:txBody>
      </p:sp>
      <p:sp>
        <p:nvSpPr>
          <p:cNvPr id="25" name="Rectangle 24">
            <a:extLst>
              <a:ext uri="{FF2B5EF4-FFF2-40B4-BE49-F238E27FC236}">
                <a16:creationId xmlns:a16="http://schemas.microsoft.com/office/drawing/2014/main" id="{00EB276D-F75B-BD21-AE25-32C9B9EE30C6}"/>
              </a:ext>
            </a:extLst>
          </p:cNvPr>
          <p:cNvSpPr/>
          <p:nvPr/>
        </p:nvSpPr>
        <p:spPr>
          <a:xfrm>
            <a:off x="1173602" y="2250417"/>
            <a:ext cx="2827237" cy="3377381"/>
          </a:xfrm>
          <a:prstGeom prst="rect">
            <a:avLst/>
          </a:prstGeom>
          <a:solidFill>
            <a:srgbClr val="E7C2C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32" name="Arrow: Right 31">
            <a:extLst>
              <a:ext uri="{FF2B5EF4-FFF2-40B4-BE49-F238E27FC236}">
                <a16:creationId xmlns:a16="http://schemas.microsoft.com/office/drawing/2014/main" id="{08AF60DE-C2B5-F7B3-D65B-87D95A17CB66}"/>
              </a:ext>
            </a:extLst>
          </p:cNvPr>
          <p:cNvSpPr/>
          <p:nvPr/>
        </p:nvSpPr>
        <p:spPr>
          <a:xfrm>
            <a:off x="10464801" y="1682725"/>
            <a:ext cx="553597" cy="400110"/>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C6D9E469-AA08-2686-BD33-15D424C5172B}"/>
              </a:ext>
            </a:extLst>
          </p:cNvPr>
          <p:cNvSpPr/>
          <p:nvPr/>
        </p:nvSpPr>
        <p:spPr>
          <a:xfrm>
            <a:off x="1173600" y="1354142"/>
            <a:ext cx="2827237" cy="735274"/>
          </a:xfrm>
          <a:prstGeom prst="rect">
            <a:avLst/>
          </a:prstGeom>
          <a:solidFill>
            <a:srgbClr val="E7C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3E89DBDE-AEF2-C9F8-03B4-5A0A2692089E}"/>
              </a:ext>
            </a:extLst>
          </p:cNvPr>
          <p:cNvSpPr txBox="1"/>
          <p:nvPr/>
        </p:nvSpPr>
        <p:spPr>
          <a:xfrm>
            <a:off x="1364101" y="1521724"/>
            <a:ext cx="2446234" cy="400110"/>
          </a:xfrm>
          <a:prstGeom prst="rect">
            <a:avLst/>
          </a:prstGeom>
          <a:noFill/>
        </p:spPr>
        <p:txBody>
          <a:bodyPr wrap="square" rtlCol="0">
            <a:spAutoFit/>
          </a:bodyPr>
          <a:lstStyle/>
          <a:p>
            <a:pPr algn="ctr"/>
            <a:r>
              <a:rPr lang="en-AU" sz="2000" b="1" i="0" u="none" strike="noStrike">
                <a:solidFill>
                  <a:srgbClr val="000000"/>
                </a:solidFill>
                <a:effectLst/>
                <a:latin typeface="+mj-lt"/>
              </a:rPr>
              <a:t>Observations    </a:t>
            </a:r>
          </a:p>
        </p:txBody>
      </p:sp>
      <p:sp>
        <p:nvSpPr>
          <p:cNvPr id="39" name="TextBox 38">
            <a:extLst>
              <a:ext uri="{FF2B5EF4-FFF2-40B4-BE49-F238E27FC236}">
                <a16:creationId xmlns:a16="http://schemas.microsoft.com/office/drawing/2014/main" id="{3402AC61-631A-E5B4-ECB8-BA6365373C1A}"/>
              </a:ext>
            </a:extLst>
          </p:cNvPr>
          <p:cNvSpPr txBox="1"/>
          <p:nvPr/>
        </p:nvSpPr>
        <p:spPr>
          <a:xfrm>
            <a:off x="1363917" y="2356981"/>
            <a:ext cx="2446418" cy="584775"/>
          </a:xfrm>
          <a:prstGeom prst="rect">
            <a:avLst/>
          </a:prstGeom>
          <a:noFill/>
        </p:spPr>
        <p:txBody>
          <a:bodyPr wrap="square" rtlCol="0">
            <a:spAutoFit/>
          </a:bodyPr>
          <a:lstStyle/>
          <a:p>
            <a:r>
              <a:rPr lang="en-AU" sz="1600"/>
              <a:t>e.g. rain gauge, water level, satellite, radar</a:t>
            </a:r>
          </a:p>
        </p:txBody>
      </p:sp>
      <p:sp>
        <p:nvSpPr>
          <p:cNvPr id="43" name="TextBox 42">
            <a:extLst>
              <a:ext uri="{FF2B5EF4-FFF2-40B4-BE49-F238E27FC236}">
                <a16:creationId xmlns:a16="http://schemas.microsoft.com/office/drawing/2014/main" id="{BE6A4412-D795-232F-114F-93ABFC978BB0}"/>
              </a:ext>
            </a:extLst>
          </p:cNvPr>
          <p:cNvSpPr txBox="1"/>
          <p:nvPr/>
        </p:nvSpPr>
        <p:spPr>
          <a:xfrm>
            <a:off x="1485781" y="4910826"/>
            <a:ext cx="2202690" cy="338554"/>
          </a:xfrm>
          <a:prstGeom prst="rect">
            <a:avLst/>
          </a:prstGeom>
          <a:noFill/>
        </p:spPr>
        <p:txBody>
          <a:bodyPr wrap="square" rtlCol="0">
            <a:spAutoFit/>
          </a:bodyPr>
          <a:lstStyle/>
          <a:p>
            <a:pPr algn="ctr"/>
            <a:r>
              <a:rPr lang="en-AU" sz="1600" b="1"/>
              <a:t>Highest ranked</a:t>
            </a:r>
          </a:p>
        </p:txBody>
      </p:sp>
      <p:sp>
        <p:nvSpPr>
          <p:cNvPr id="48" name="TextBox 47">
            <a:extLst>
              <a:ext uri="{FF2B5EF4-FFF2-40B4-BE49-F238E27FC236}">
                <a16:creationId xmlns:a16="http://schemas.microsoft.com/office/drawing/2014/main" id="{6A55D6B4-F5DE-A6F9-83D0-39BE1CAD46FA}"/>
              </a:ext>
            </a:extLst>
          </p:cNvPr>
          <p:cNvSpPr txBox="1"/>
          <p:nvPr/>
        </p:nvSpPr>
        <p:spPr>
          <a:xfrm>
            <a:off x="1363917" y="3208465"/>
            <a:ext cx="2446418" cy="830997"/>
          </a:xfrm>
          <a:prstGeom prst="rect">
            <a:avLst/>
          </a:prstGeom>
          <a:noFill/>
        </p:spPr>
        <p:txBody>
          <a:bodyPr wrap="square" rtlCol="0">
            <a:spAutoFit/>
          </a:bodyPr>
          <a:lstStyle/>
          <a:p>
            <a:r>
              <a:rPr lang="en-AU" sz="1600"/>
              <a:t>Input to weather models, also used for situational awareness</a:t>
            </a:r>
          </a:p>
        </p:txBody>
      </p:sp>
      <p:sp>
        <p:nvSpPr>
          <p:cNvPr id="52" name="TextBox 51">
            <a:extLst>
              <a:ext uri="{FF2B5EF4-FFF2-40B4-BE49-F238E27FC236}">
                <a16:creationId xmlns:a16="http://schemas.microsoft.com/office/drawing/2014/main" id="{EA5F90A4-4C31-D3F1-DC19-E447B6BDC99E}"/>
              </a:ext>
            </a:extLst>
          </p:cNvPr>
          <p:cNvSpPr txBox="1"/>
          <p:nvPr/>
        </p:nvSpPr>
        <p:spPr>
          <a:xfrm>
            <a:off x="1363917" y="4306171"/>
            <a:ext cx="2446418" cy="338554"/>
          </a:xfrm>
          <a:prstGeom prst="rect">
            <a:avLst/>
          </a:prstGeom>
          <a:noFill/>
        </p:spPr>
        <p:txBody>
          <a:bodyPr wrap="square" rtlCol="0">
            <a:spAutoFit/>
          </a:bodyPr>
          <a:lstStyle/>
          <a:p>
            <a:r>
              <a:rPr lang="en-AU" sz="1600"/>
              <a:t>Coverage is patchy</a:t>
            </a:r>
          </a:p>
        </p:txBody>
      </p:sp>
      <p:pic>
        <p:nvPicPr>
          <p:cNvPr id="3" name="Picture 2">
            <a:extLst>
              <a:ext uri="{FF2B5EF4-FFF2-40B4-BE49-F238E27FC236}">
                <a16:creationId xmlns:a16="http://schemas.microsoft.com/office/drawing/2014/main" id="{769C1A26-5A44-C708-AD21-6C829BDE51F0}"/>
              </a:ext>
            </a:extLst>
          </p:cNvPr>
          <p:cNvPicPr>
            <a:picLocks noChangeAspect="1"/>
          </p:cNvPicPr>
          <p:nvPr/>
        </p:nvPicPr>
        <p:blipFill>
          <a:blip r:embed="rId3">
            <a:extLst>
              <a:ext uri="{28A0092B-C50C-407E-A947-70E740481C1C}">
                <a14:useLocalDpi xmlns:a14="http://schemas.microsoft.com/office/drawing/2010/main" val="0"/>
              </a:ext>
            </a:extLst>
          </a:blip>
          <a:srcRect b="48648"/>
          <a:stretch/>
        </p:blipFill>
        <p:spPr bwMode="auto">
          <a:xfrm>
            <a:off x="5240310" y="1533445"/>
            <a:ext cx="6168680" cy="3377381"/>
          </a:xfrm>
          <a:prstGeom prst="rect">
            <a:avLst/>
          </a:prstGeom>
          <a:noFill/>
        </p:spPr>
      </p:pic>
      <p:sp>
        <p:nvSpPr>
          <p:cNvPr id="4" name="TextBox 3">
            <a:extLst>
              <a:ext uri="{FF2B5EF4-FFF2-40B4-BE49-F238E27FC236}">
                <a16:creationId xmlns:a16="http://schemas.microsoft.com/office/drawing/2014/main" id="{7D10243A-3398-67E7-F7FD-D8AA4C8879C6}"/>
              </a:ext>
            </a:extLst>
          </p:cNvPr>
          <p:cNvSpPr txBox="1"/>
          <p:nvPr/>
        </p:nvSpPr>
        <p:spPr>
          <a:xfrm>
            <a:off x="5240310" y="4798921"/>
            <a:ext cx="6093864" cy="369332"/>
          </a:xfrm>
          <a:prstGeom prst="rect">
            <a:avLst/>
          </a:prstGeom>
          <a:noFill/>
        </p:spPr>
        <p:txBody>
          <a:bodyPr wrap="square">
            <a:spAutoFit/>
          </a:bodyPr>
          <a:lstStyle/>
          <a:p>
            <a:pPr>
              <a:spcAft>
                <a:spcPts val="600"/>
              </a:spcAft>
            </a:pPr>
            <a:r>
              <a:rPr lang="en-AU" sz="1800">
                <a:effectLst/>
                <a:latin typeface="Arial" panose="020B0604020202020204" pitchFamily="34" charset="0"/>
                <a:ea typeface="Arial" panose="020B0604020202020204" pitchFamily="34" charset="0"/>
              </a:rPr>
              <a:t>Radar was vital in the Hobart 2018 storm.</a:t>
            </a:r>
            <a:endParaRPr lang="en-AU" sz="1400">
              <a:effectLst/>
              <a:latin typeface="Arial" panose="020B0604020202020204" pitchFamily="34" charset="0"/>
              <a:ea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B86EEBC-4B00-CF37-BE86-17E1F0DAFCB1}"/>
              </a:ext>
            </a:extLst>
          </p:cNvPr>
          <p:cNvGrpSpPr/>
          <p:nvPr/>
        </p:nvGrpSpPr>
        <p:grpSpPr>
          <a:xfrm>
            <a:off x="5050915" y="5765495"/>
            <a:ext cx="6547469" cy="503374"/>
            <a:chOff x="5864243" y="691067"/>
            <a:chExt cx="6547469" cy="503374"/>
          </a:xfrm>
        </p:grpSpPr>
        <p:cxnSp>
          <p:nvCxnSpPr>
            <p:cNvPr id="6" name="Straight Arrow Connector 5">
              <a:extLst>
                <a:ext uri="{FF2B5EF4-FFF2-40B4-BE49-F238E27FC236}">
                  <a16:creationId xmlns:a16="http://schemas.microsoft.com/office/drawing/2014/main" id="{EE26B3B4-DD8C-00AA-49E3-2CD98A201156}"/>
                </a:ext>
              </a:extLst>
            </p:cNvPr>
            <p:cNvCxnSpPr>
              <a:cxnSpLocks/>
              <a:stCxn id="7" idx="6"/>
            </p:cNvCxnSpPr>
            <p:nvPr/>
          </p:nvCxnSpPr>
          <p:spPr>
            <a:xfrm>
              <a:off x="6209090" y="765130"/>
              <a:ext cx="6202622"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90E16CA-5437-1A64-A7C7-28848D2E0B5E}"/>
                </a:ext>
              </a:extLst>
            </p:cNvPr>
            <p:cNvSpPr/>
            <p:nvPr/>
          </p:nvSpPr>
          <p:spPr>
            <a:xfrm>
              <a:off x="6063331" y="692250"/>
              <a:ext cx="145759" cy="145759"/>
            </a:xfrm>
            <a:prstGeom prst="ellipse">
              <a:avLst/>
            </a:prstGeom>
            <a:solidFill>
              <a:srgbClr val="D5D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1F75B691-5BAE-6A24-CA84-5287FB75EE80}"/>
                </a:ext>
              </a:extLst>
            </p:cNvPr>
            <p:cNvSpPr/>
            <p:nvPr/>
          </p:nvSpPr>
          <p:spPr>
            <a:xfrm>
              <a:off x="8295129"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FCA34314-3047-15A7-CE70-C98FC2F11110}"/>
                </a:ext>
              </a:extLst>
            </p:cNvPr>
            <p:cNvSpPr/>
            <p:nvPr/>
          </p:nvSpPr>
          <p:spPr>
            <a:xfrm>
              <a:off x="7178340"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F641E06A-B6F1-2B74-B67E-AE3DA6D07962}"/>
                </a:ext>
              </a:extLst>
            </p:cNvPr>
            <p:cNvSpPr/>
            <p:nvPr/>
          </p:nvSpPr>
          <p:spPr>
            <a:xfrm>
              <a:off x="9555617" y="692252"/>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B8167E40-7DA0-8F04-C688-A70C98C6C901}"/>
                </a:ext>
              </a:extLst>
            </p:cNvPr>
            <p:cNvSpPr txBox="1"/>
            <p:nvPr/>
          </p:nvSpPr>
          <p:spPr>
            <a:xfrm>
              <a:off x="5864243" y="855887"/>
              <a:ext cx="561372" cy="338554"/>
            </a:xfrm>
            <a:prstGeom prst="rect">
              <a:avLst/>
            </a:prstGeom>
            <a:noFill/>
          </p:spPr>
          <p:txBody>
            <a:bodyPr wrap="none" rtlCol="0">
              <a:spAutoFit/>
            </a:bodyPr>
            <a:lstStyle/>
            <a:p>
              <a:r>
                <a:rPr lang="en-AU" sz="1600" i="1" err="1"/>
                <a:t>Obs</a:t>
              </a:r>
              <a:endParaRPr lang="en-AU" i="1"/>
            </a:p>
          </p:txBody>
        </p:sp>
        <p:sp>
          <p:nvSpPr>
            <p:cNvPr id="14" name="TextBox 13">
              <a:extLst>
                <a:ext uri="{FF2B5EF4-FFF2-40B4-BE49-F238E27FC236}">
                  <a16:creationId xmlns:a16="http://schemas.microsoft.com/office/drawing/2014/main" id="{8D04AA2C-EC3E-FA4D-6829-BE8C4CC5FE54}"/>
                </a:ext>
              </a:extLst>
            </p:cNvPr>
            <p:cNvSpPr txBox="1"/>
            <p:nvPr/>
          </p:nvSpPr>
          <p:spPr>
            <a:xfrm>
              <a:off x="6827491" y="847983"/>
              <a:ext cx="956800" cy="338554"/>
            </a:xfrm>
            <a:prstGeom prst="rect">
              <a:avLst/>
            </a:prstGeom>
            <a:noFill/>
          </p:spPr>
          <p:txBody>
            <a:bodyPr wrap="none" rtlCol="0">
              <a:spAutoFit/>
            </a:bodyPr>
            <a:lstStyle/>
            <a:p>
              <a:r>
                <a:rPr lang="en-AU" sz="1600" i="1"/>
                <a:t>Weather</a:t>
              </a:r>
              <a:endParaRPr lang="en-AU" i="1"/>
            </a:p>
          </p:txBody>
        </p:sp>
        <p:sp>
          <p:nvSpPr>
            <p:cNvPr id="15" name="TextBox 14">
              <a:extLst>
                <a:ext uri="{FF2B5EF4-FFF2-40B4-BE49-F238E27FC236}">
                  <a16:creationId xmlns:a16="http://schemas.microsoft.com/office/drawing/2014/main" id="{18A13529-1462-C3C9-2C65-D28387374B02}"/>
                </a:ext>
              </a:extLst>
            </p:cNvPr>
            <p:cNvSpPr txBox="1"/>
            <p:nvPr/>
          </p:nvSpPr>
          <p:spPr>
            <a:xfrm>
              <a:off x="8026672" y="843130"/>
              <a:ext cx="845103" cy="338554"/>
            </a:xfrm>
            <a:prstGeom prst="rect">
              <a:avLst/>
            </a:prstGeom>
            <a:noFill/>
          </p:spPr>
          <p:txBody>
            <a:bodyPr wrap="none" rtlCol="0">
              <a:spAutoFit/>
            </a:bodyPr>
            <a:lstStyle/>
            <a:p>
              <a:r>
                <a:rPr lang="en-AU" sz="1600" i="1"/>
                <a:t>Hazard</a:t>
              </a:r>
              <a:endParaRPr lang="en-AU" i="1"/>
            </a:p>
          </p:txBody>
        </p:sp>
        <p:sp>
          <p:nvSpPr>
            <p:cNvPr id="16" name="TextBox 15">
              <a:extLst>
                <a:ext uri="{FF2B5EF4-FFF2-40B4-BE49-F238E27FC236}">
                  <a16:creationId xmlns:a16="http://schemas.microsoft.com/office/drawing/2014/main" id="{9B8DF7A5-EA84-A69E-BE0F-F03505A3389A}"/>
                </a:ext>
              </a:extLst>
            </p:cNvPr>
            <p:cNvSpPr txBox="1"/>
            <p:nvPr/>
          </p:nvSpPr>
          <p:spPr>
            <a:xfrm>
              <a:off x="9237745" y="855887"/>
              <a:ext cx="801823" cy="338554"/>
            </a:xfrm>
            <a:prstGeom prst="rect">
              <a:avLst/>
            </a:prstGeom>
            <a:noFill/>
          </p:spPr>
          <p:txBody>
            <a:bodyPr wrap="none" rtlCol="0">
              <a:spAutoFit/>
            </a:bodyPr>
            <a:lstStyle/>
            <a:p>
              <a:r>
                <a:rPr lang="en-AU" sz="1600" i="1"/>
                <a:t>Impact</a:t>
              </a:r>
              <a:endParaRPr lang="en-AU" i="1"/>
            </a:p>
          </p:txBody>
        </p:sp>
        <p:sp>
          <p:nvSpPr>
            <p:cNvPr id="17" name="TextBox 16">
              <a:extLst>
                <a:ext uri="{FF2B5EF4-FFF2-40B4-BE49-F238E27FC236}">
                  <a16:creationId xmlns:a16="http://schemas.microsoft.com/office/drawing/2014/main" id="{60B06497-6934-9111-457D-141AC860222A}"/>
                </a:ext>
              </a:extLst>
            </p:cNvPr>
            <p:cNvSpPr txBox="1"/>
            <p:nvPr/>
          </p:nvSpPr>
          <p:spPr>
            <a:xfrm>
              <a:off x="10258750" y="847983"/>
              <a:ext cx="1046569" cy="338554"/>
            </a:xfrm>
            <a:prstGeom prst="rect">
              <a:avLst/>
            </a:prstGeom>
            <a:noFill/>
          </p:spPr>
          <p:txBody>
            <a:bodyPr wrap="none" rtlCol="0">
              <a:spAutoFit/>
            </a:bodyPr>
            <a:lstStyle/>
            <a:p>
              <a:r>
                <a:rPr lang="en-AU" sz="1600" i="1"/>
                <a:t>Warnings</a:t>
              </a:r>
              <a:endParaRPr lang="en-AU" i="1"/>
            </a:p>
          </p:txBody>
        </p:sp>
        <p:sp>
          <p:nvSpPr>
            <p:cNvPr id="18" name="TextBox 17">
              <a:extLst>
                <a:ext uri="{FF2B5EF4-FFF2-40B4-BE49-F238E27FC236}">
                  <a16:creationId xmlns:a16="http://schemas.microsoft.com/office/drawing/2014/main" id="{2A8CBAC8-945E-E3B9-840D-B25AC8D20343}"/>
                </a:ext>
              </a:extLst>
            </p:cNvPr>
            <p:cNvSpPr txBox="1"/>
            <p:nvPr/>
          </p:nvSpPr>
          <p:spPr>
            <a:xfrm>
              <a:off x="11305319" y="855887"/>
              <a:ext cx="1106393" cy="338554"/>
            </a:xfrm>
            <a:prstGeom prst="rect">
              <a:avLst/>
            </a:prstGeom>
            <a:noFill/>
          </p:spPr>
          <p:txBody>
            <a:bodyPr wrap="none" rtlCol="0">
              <a:spAutoFit/>
            </a:bodyPr>
            <a:lstStyle/>
            <a:p>
              <a:r>
                <a:rPr lang="en-AU" sz="1600" i="1"/>
                <a:t>Response</a:t>
              </a:r>
              <a:endParaRPr lang="en-AU" i="1"/>
            </a:p>
          </p:txBody>
        </p:sp>
        <p:sp>
          <p:nvSpPr>
            <p:cNvPr id="22" name="Oval 21">
              <a:extLst>
                <a:ext uri="{FF2B5EF4-FFF2-40B4-BE49-F238E27FC236}">
                  <a16:creationId xmlns:a16="http://schemas.microsoft.com/office/drawing/2014/main" id="{A420A92B-F983-49BE-44D4-9867B03B21B9}"/>
                </a:ext>
              </a:extLst>
            </p:cNvPr>
            <p:cNvSpPr/>
            <p:nvPr/>
          </p:nvSpPr>
          <p:spPr>
            <a:xfrm>
              <a:off x="11785635" y="691067"/>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6564E92D-1BF0-4459-5751-FF3E95C95104}"/>
                </a:ext>
              </a:extLst>
            </p:cNvPr>
            <p:cNvSpPr/>
            <p:nvPr/>
          </p:nvSpPr>
          <p:spPr>
            <a:xfrm>
              <a:off x="10670347" y="692249"/>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9" name="Oval 28">
            <a:extLst>
              <a:ext uri="{FF2B5EF4-FFF2-40B4-BE49-F238E27FC236}">
                <a16:creationId xmlns:a16="http://schemas.microsoft.com/office/drawing/2014/main" id="{C3EFB266-EFE4-97FD-8F65-FD76E1C5BC1C}"/>
              </a:ext>
            </a:extLst>
          </p:cNvPr>
          <p:cNvSpPr/>
          <p:nvPr/>
        </p:nvSpPr>
        <p:spPr>
          <a:xfrm>
            <a:off x="5198626" y="5706679"/>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blue and black outline of a map&#10;&#10;Description automatically generated">
            <a:extLst>
              <a:ext uri="{FF2B5EF4-FFF2-40B4-BE49-F238E27FC236}">
                <a16:creationId xmlns:a16="http://schemas.microsoft.com/office/drawing/2014/main" id="{09693AD2-F835-03EE-17CB-0881B00B3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44" y="47648"/>
            <a:ext cx="4767164" cy="662952"/>
          </a:xfrm>
          <a:prstGeom prst="rect">
            <a:avLst/>
          </a:prstGeom>
        </p:spPr>
      </p:pic>
    </p:spTree>
    <p:extLst>
      <p:ext uri="{BB962C8B-B14F-4D97-AF65-F5344CB8AC3E}">
        <p14:creationId xmlns:p14="http://schemas.microsoft.com/office/powerpoint/2010/main" val="2805865175"/>
      </p:ext>
    </p:extLst>
  </p:cSld>
  <p:clrMapOvr>
    <a:masterClrMapping/>
  </p:clrMapOvr>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840FB-1985-BDFF-1B86-520A76527FC7}"/>
            </a:ext>
          </a:extLst>
        </p:cNvPr>
        <p:cNvGrpSpPr/>
        <p:nvPr/>
      </p:nvGrpSpPr>
      <p:grpSpPr>
        <a:xfrm>
          <a:off x="0" y="0"/>
          <a:ext cx="0" cy="0"/>
          <a:chOff x="0" y="0"/>
          <a:chExt cx="0" cy="0"/>
        </a:xfrm>
      </p:grpSpPr>
      <p:sp>
        <p:nvSpPr>
          <p:cNvPr id="80" name="Rectangle 79">
            <a:extLst>
              <a:ext uri="{FF2B5EF4-FFF2-40B4-BE49-F238E27FC236}">
                <a16:creationId xmlns:a16="http://schemas.microsoft.com/office/drawing/2014/main" id="{1F483197-764A-0C72-9BFA-128E904447D8}"/>
              </a:ext>
            </a:extLst>
          </p:cNvPr>
          <p:cNvSpPr/>
          <p:nvPr/>
        </p:nvSpPr>
        <p:spPr>
          <a:xfrm>
            <a:off x="1173602" y="2250417"/>
            <a:ext cx="2827237" cy="3377381"/>
          </a:xfrm>
          <a:prstGeom prst="rect">
            <a:avLst/>
          </a:prstGeom>
          <a:solidFill>
            <a:srgbClr val="E7C2C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35" name="Rectangle 34">
            <a:extLst>
              <a:ext uri="{FF2B5EF4-FFF2-40B4-BE49-F238E27FC236}">
                <a16:creationId xmlns:a16="http://schemas.microsoft.com/office/drawing/2014/main" id="{FFFD8913-0504-6511-5AD2-AFFB559609F7}"/>
              </a:ext>
            </a:extLst>
          </p:cNvPr>
          <p:cNvSpPr/>
          <p:nvPr/>
        </p:nvSpPr>
        <p:spPr>
          <a:xfrm>
            <a:off x="1177503" y="1355464"/>
            <a:ext cx="2827237" cy="735274"/>
          </a:xfrm>
          <a:prstGeom prst="rect">
            <a:avLst/>
          </a:prstGeom>
          <a:solidFill>
            <a:srgbClr val="E0C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4">
            <a:extLst>
              <a:ext uri="{FF2B5EF4-FFF2-40B4-BE49-F238E27FC236}">
                <a16:creationId xmlns:a16="http://schemas.microsoft.com/office/drawing/2014/main" id="{518C7989-9C5A-F452-D2D0-D2FEC9EAEE1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F2A2937-F0E8-FCDA-9EAF-A9361CB9ED7E}"/>
              </a:ext>
            </a:extLst>
          </p:cNvPr>
          <p:cNvSpPr>
            <a:spLocks noGrp="1"/>
          </p:cNvSpPr>
          <p:nvPr>
            <p:ph type="title"/>
          </p:nvPr>
        </p:nvSpPr>
        <p:spPr>
          <a:xfrm>
            <a:off x="506918" y="819506"/>
            <a:ext cx="8902417" cy="469726"/>
          </a:xfrm>
        </p:spPr>
        <p:txBody>
          <a:bodyPr>
            <a:normAutofit/>
          </a:bodyPr>
          <a:lstStyle/>
          <a:p>
            <a:r>
              <a:rPr lang="en-US"/>
              <a:t>How did the components perform?</a:t>
            </a:r>
          </a:p>
        </p:txBody>
      </p:sp>
      <p:sp>
        <p:nvSpPr>
          <p:cNvPr id="2" name="Slide Number Placeholder 4">
            <a:extLst>
              <a:ext uri="{FF2B5EF4-FFF2-40B4-BE49-F238E27FC236}">
                <a16:creationId xmlns:a16="http://schemas.microsoft.com/office/drawing/2014/main" id="{BAD1145F-8E28-A715-4801-85AFB1749171}"/>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13</a:t>
            </a:fld>
            <a:endParaRPr lang="en-US"/>
          </a:p>
        </p:txBody>
      </p:sp>
      <p:sp>
        <p:nvSpPr>
          <p:cNvPr id="25" name="Rectangle 24">
            <a:extLst>
              <a:ext uri="{FF2B5EF4-FFF2-40B4-BE49-F238E27FC236}">
                <a16:creationId xmlns:a16="http://schemas.microsoft.com/office/drawing/2014/main" id="{DA0FE290-F7C9-6015-7E5F-8E2F7682AEF4}"/>
              </a:ext>
            </a:extLst>
          </p:cNvPr>
          <p:cNvSpPr/>
          <p:nvPr/>
        </p:nvSpPr>
        <p:spPr>
          <a:xfrm>
            <a:off x="1173600" y="2240091"/>
            <a:ext cx="2827237" cy="3377381"/>
          </a:xfrm>
          <a:prstGeom prst="rect">
            <a:avLst/>
          </a:prstGeom>
          <a:solidFill>
            <a:srgbClr val="E7C2C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41" name="TextBox 40">
            <a:extLst>
              <a:ext uri="{FF2B5EF4-FFF2-40B4-BE49-F238E27FC236}">
                <a16:creationId xmlns:a16="http://schemas.microsoft.com/office/drawing/2014/main" id="{EDF2FC55-0E92-C8F6-1BCD-7A02A00F9811}"/>
              </a:ext>
            </a:extLst>
          </p:cNvPr>
          <p:cNvSpPr txBox="1"/>
          <p:nvPr/>
        </p:nvSpPr>
        <p:spPr>
          <a:xfrm>
            <a:off x="1312013" y="2359541"/>
            <a:ext cx="2611099" cy="338554"/>
          </a:xfrm>
          <a:prstGeom prst="rect">
            <a:avLst/>
          </a:prstGeom>
          <a:noFill/>
        </p:spPr>
        <p:txBody>
          <a:bodyPr wrap="none" rtlCol="0">
            <a:spAutoFit/>
          </a:bodyPr>
          <a:lstStyle/>
          <a:p>
            <a:r>
              <a:rPr lang="en-AU" sz="1600"/>
              <a:t>e.g. NWP rainfall forecasts</a:t>
            </a:r>
          </a:p>
        </p:txBody>
      </p:sp>
      <p:sp>
        <p:nvSpPr>
          <p:cNvPr id="45" name="TextBox 44">
            <a:extLst>
              <a:ext uri="{FF2B5EF4-FFF2-40B4-BE49-F238E27FC236}">
                <a16:creationId xmlns:a16="http://schemas.microsoft.com/office/drawing/2014/main" id="{987AE32E-54E6-3FF8-0C8D-8F822EE21408}"/>
              </a:ext>
            </a:extLst>
          </p:cNvPr>
          <p:cNvSpPr txBox="1"/>
          <p:nvPr/>
        </p:nvSpPr>
        <p:spPr>
          <a:xfrm>
            <a:off x="1095876" y="4964464"/>
            <a:ext cx="2827236" cy="338554"/>
          </a:xfrm>
          <a:prstGeom prst="rect">
            <a:avLst/>
          </a:prstGeom>
          <a:noFill/>
        </p:spPr>
        <p:txBody>
          <a:bodyPr wrap="square" rtlCol="0">
            <a:spAutoFit/>
          </a:bodyPr>
          <a:lstStyle/>
          <a:p>
            <a:pPr algn="ctr"/>
            <a:r>
              <a:rPr lang="en-AU" sz="1600" b="1"/>
              <a:t>'Average'</a:t>
            </a:r>
          </a:p>
        </p:txBody>
      </p:sp>
      <p:sp>
        <p:nvSpPr>
          <p:cNvPr id="50" name="TextBox 49">
            <a:extLst>
              <a:ext uri="{FF2B5EF4-FFF2-40B4-BE49-F238E27FC236}">
                <a16:creationId xmlns:a16="http://schemas.microsoft.com/office/drawing/2014/main" id="{DB3EF771-308A-860E-D849-5B6DB83BD047}"/>
              </a:ext>
            </a:extLst>
          </p:cNvPr>
          <p:cNvSpPr txBox="1"/>
          <p:nvPr/>
        </p:nvSpPr>
        <p:spPr>
          <a:xfrm>
            <a:off x="1312013" y="2877122"/>
            <a:ext cx="2446418" cy="584775"/>
          </a:xfrm>
          <a:prstGeom prst="rect">
            <a:avLst/>
          </a:prstGeom>
          <a:noFill/>
        </p:spPr>
        <p:txBody>
          <a:bodyPr wrap="square" rtlCol="0">
            <a:spAutoFit/>
          </a:bodyPr>
          <a:lstStyle/>
          <a:p>
            <a:r>
              <a:rPr lang="en-AU" sz="1600"/>
              <a:t>Inform warning and response strategies</a:t>
            </a:r>
          </a:p>
        </p:txBody>
      </p:sp>
      <p:sp>
        <p:nvSpPr>
          <p:cNvPr id="51" name="TextBox 50">
            <a:extLst>
              <a:ext uri="{FF2B5EF4-FFF2-40B4-BE49-F238E27FC236}">
                <a16:creationId xmlns:a16="http://schemas.microsoft.com/office/drawing/2014/main" id="{C2D90711-B9E5-620A-D71F-043E9A36C1E3}"/>
              </a:ext>
            </a:extLst>
          </p:cNvPr>
          <p:cNvSpPr txBox="1"/>
          <p:nvPr/>
        </p:nvSpPr>
        <p:spPr>
          <a:xfrm>
            <a:off x="1312013" y="3737893"/>
            <a:ext cx="2446418" cy="1077218"/>
          </a:xfrm>
          <a:prstGeom prst="rect">
            <a:avLst/>
          </a:prstGeom>
          <a:noFill/>
        </p:spPr>
        <p:txBody>
          <a:bodyPr wrap="square" rtlCol="0">
            <a:spAutoFit/>
          </a:bodyPr>
          <a:lstStyle/>
          <a:p>
            <a:r>
              <a:rPr lang="en-AU" sz="1600"/>
              <a:t>Can be used to quantify uncertainty, but rarely predict extremes accurately</a:t>
            </a:r>
          </a:p>
        </p:txBody>
      </p:sp>
      <p:pic>
        <p:nvPicPr>
          <p:cNvPr id="71" name="Picture 2" descr="A collage of different colored maps&#10;&#10;Description automatically generated">
            <a:extLst>
              <a:ext uri="{FF2B5EF4-FFF2-40B4-BE49-F238E27FC236}">
                <a16:creationId xmlns:a16="http://schemas.microsoft.com/office/drawing/2014/main" id="{113B1ED5-D65E-9AE9-9759-F36D33833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090" y="1598771"/>
            <a:ext cx="4819650" cy="2847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 name="Picture 26" descr="A black background with different colored squares&#10;&#10;Description automatically generated">
            <a:extLst>
              <a:ext uri="{FF2B5EF4-FFF2-40B4-BE49-F238E27FC236}">
                <a16:creationId xmlns:a16="http://schemas.microsoft.com/office/drawing/2014/main" id="{777500FD-ED2F-7877-37E6-BA565BFD6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3940" y="1817846"/>
            <a:ext cx="790575" cy="262890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1E211B26-8110-018B-43CE-684CF8F43DCB}"/>
              </a:ext>
            </a:extLst>
          </p:cNvPr>
          <p:cNvSpPr txBox="1"/>
          <p:nvPr/>
        </p:nvSpPr>
        <p:spPr>
          <a:xfrm>
            <a:off x="5303619" y="4563316"/>
            <a:ext cx="6115256" cy="646331"/>
          </a:xfrm>
          <a:prstGeom prst="rect">
            <a:avLst/>
          </a:prstGeom>
          <a:noFill/>
        </p:spPr>
        <p:txBody>
          <a:bodyPr wrap="square">
            <a:spAutoFit/>
          </a:bodyPr>
          <a:lstStyle/>
          <a:p>
            <a:pPr>
              <a:spcAft>
                <a:spcPts val="600"/>
              </a:spcAft>
            </a:pPr>
            <a:r>
              <a:rPr lang="en-AU" sz="1800">
                <a:effectLst/>
                <a:latin typeface="Arial" panose="020B0604020202020204" pitchFamily="34" charset="0"/>
                <a:ea typeface="Arial" panose="020B0604020202020204" pitchFamily="34" charset="0"/>
              </a:rPr>
              <a:t>High variation in rainfall forecasts during the Wallis Creek flood had flow-on effects</a:t>
            </a:r>
            <a:endParaRPr lang="en-AU" sz="1400">
              <a:effectLst/>
              <a:latin typeface="Arial" panose="020B0604020202020204" pitchFamily="34" charset="0"/>
              <a:ea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7AC01A3B-7B3C-EBC9-DF20-2CA5AF777265}"/>
              </a:ext>
            </a:extLst>
          </p:cNvPr>
          <p:cNvSpPr/>
          <p:nvPr/>
        </p:nvSpPr>
        <p:spPr>
          <a:xfrm>
            <a:off x="7371505" y="2235568"/>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6E1F242B-14B6-1454-CB04-60B2A9484836}"/>
              </a:ext>
            </a:extLst>
          </p:cNvPr>
          <p:cNvSpPr/>
          <p:nvPr/>
        </p:nvSpPr>
        <p:spPr>
          <a:xfrm>
            <a:off x="9794665" y="2235568"/>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95DB096B-18A2-2710-AA1B-F8E548F553A0}"/>
              </a:ext>
            </a:extLst>
          </p:cNvPr>
          <p:cNvSpPr/>
          <p:nvPr/>
        </p:nvSpPr>
        <p:spPr>
          <a:xfrm>
            <a:off x="7371505" y="3684245"/>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674A766E-78E1-21B0-2D0F-A2A34115EAE3}"/>
              </a:ext>
            </a:extLst>
          </p:cNvPr>
          <p:cNvSpPr/>
          <p:nvPr/>
        </p:nvSpPr>
        <p:spPr>
          <a:xfrm>
            <a:off x="9794665" y="3684245"/>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8" name="Straight Arrow Connector 77">
            <a:extLst>
              <a:ext uri="{FF2B5EF4-FFF2-40B4-BE49-F238E27FC236}">
                <a16:creationId xmlns:a16="http://schemas.microsoft.com/office/drawing/2014/main" id="{927F7383-2198-AC92-D1B7-908EB87FF5C6}"/>
              </a:ext>
            </a:extLst>
          </p:cNvPr>
          <p:cNvCxnSpPr/>
          <p:nvPr/>
        </p:nvCxnSpPr>
        <p:spPr>
          <a:xfrm flipH="1">
            <a:off x="7467757" y="1236190"/>
            <a:ext cx="606158" cy="968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C15AD1B-40B6-43DF-7793-425180AFD2AF}"/>
              </a:ext>
            </a:extLst>
          </p:cNvPr>
          <p:cNvSpPr txBox="1"/>
          <p:nvPr/>
        </p:nvSpPr>
        <p:spPr>
          <a:xfrm>
            <a:off x="8073915" y="1037683"/>
            <a:ext cx="1723549" cy="369332"/>
          </a:xfrm>
          <a:prstGeom prst="rect">
            <a:avLst/>
          </a:prstGeom>
          <a:noFill/>
        </p:spPr>
        <p:txBody>
          <a:bodyPr wrap="none" rtlCol="0">
            <a:spAutoFit/>
          </a:bodyPr>
          <a:lstStyle/>
          <a:p>
            <a:r>
              <a:rPr lang="en-AU"/>
              <a:t>Maitland, NSW</a:t>
            </a:r>
          </a:p>
        </p:txBody>
      </p:sp>
      <p:sp>
        <p:nvSpPr>
          <p:cNvPr id="87" name="TextBox 86">
            <a:extLst>
              <a:ext uri="{FF2B5EF4-FFF2-40B4-BE49-F238E27FC236}">
                <a16:creationId xmlns:a16="http://schemas.microsoft.com/office/drawing/2014/main" id="{55BCCA57-199A-D726-3585-219047DF8AFF}"/>
              </a:ext>
            </a:extLst>
          </p:cNvPr>
          <p:cNvSpPr txBox="1"/>
          <p:nvPr/>
        </p:nvSpPr>
        <p:spPr>
          <a:xfrm>
            <a:off x="1364101" y="1521724"/>
            <a:ext cx="2446234" cy="400110"/>
          </a:xfrm>
          <a:prstGeom prst="rect">
            <a:avLst/>
          </a:prstGeom>
          <a:noFill/>
        </p:spPr>
        <p:txBody>
          <a:bodyPr wrap="square" rtlCol="0">
            <a:spAutoFit/>
          </a:bodyPr>
          <a:lstStyle/>
          <a:p>
            <a:pPr algn="ctr"/>
            <a:r>
              <a:rPr lang="en-AU" sz="2000" b="1" i="0" u="none" strike="noStrike">
                <a:solidFill>
                  <a:srgbClr val="000000"/>
                </a:solidFill>
                <a:effectLst/>
                <a:latin typeface="+mj-lt"/>
              </a:rPr>
              <a:t>Weather Forecast</a:t>
            </a:r>
          </a:p>
        </p:txBody>
      </p:sp>
      <p:grpSp>
        <p:nvGrpSpPr>
          <p:cNvPr id="88" name="Group 87">
            <a:extLst>
              <a:ext uri="{FF2B5EF4-FFF2-40B4-BE49-F238E27FC236}">
                <a16:creationId xmlns:a16="http://schemas.microsoft.com/office/drawing/2014/main" id="{77E8DC34-9D6E-3EBE-D09D-426B2577EAE5}"/>
              </a:ext>
            </a:extLst>
          </p:cNvPr>
          <p:cNvGrpSpPr/>
          <p:nvPr/>
        </p:nvGrpSpPr>
        <p:grpSpPr>
          <a:xfrm>
            <a:off x="5050915" y="5765495"/>
            <a:ext cx="6547469" cy="503374"/>
            <a:chOff x="5864243" y="691067"/>
            <a:chExt cx="6547469" cy="503374"/>
          </a:xfrm>
        </p:grpSpPr>
        <p:cxnSp>
          <p:nvCxnSpPr>
            <p:cNvPr id="89" name="Straight Arrow Connector 88">
              <a:extLst>
                <a:ext uri="{FF2B5EF4-FFF2-40B4-BE49-F238E27FC236}">
                  <a16:creationId xmlns:a16="http://schemas.microsoft.com/office/drawing/2014/main" id="{9F8DC457-C15A-B654-C6DB-6A1ED2242654}"/>
                </a:ext>
              </a:extLst>
            </p:cNvPr>
            <p:cNvCxnSpPr>
              <a:cxnSpLocks/>
              <a:stCxn id="90" idx="6"/>
            </p:cNvCxnSpPr>
            <p:nvPr/>
          </p:nvCxnSpPr>
          <p:spPr>
            <a:xfrm>
              <a:off x="6209090" y="765130"/>
              <a:ext cx="6202622"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7EF771A2-1C1B-3D30-5551-A2B2092D823E}"/>
                </a:ext>
              </a:extLst>
            </p:cNvPr>
            <p:cNvSpPr/>
            <p:nvPr/>
          </p:nvSpPr>
          <p:spPr>
            <a:xfrm>
              <a:off x="6063331" y="692250"/>
              <a:ext cx="145759" cy="145759"/>
            </a:xfrm>
            <a:prstGeom prst="ellipse">
              <a:avLst/>
            </a:prstGeom>
            <a:solidFill>
              <a:srgbClr val="D5D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a:extLst>
                <a:ext uri="{FF2B5EF4-FFF2-40B4-BE49-F238E27FC236}">
                  <a16:creationId xmlns:a16="http://schemas.microsoft.com/office/drawing/2014/main" id="{7265C2C8-1B9B-5E49-A3F3-5E30347F89EF}"/>
                </a:ext>
              </a:extLst>
            </p:cNvPr>
            <p:cNvSpPr/>
            <p:nvPr/>
          </p:nvSpPr>
          <p:spPr>
            <a:xfrm>
              <a:off x="8295129"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3E533EEB-9F39-777B-0822-7C7975455456}"/>
                </a:ext>
              </a:extLst>
            </p:cNvPr>
            <p:cNvSpPr/>
            <p:nvPr/>
          </p:nvSpPr>
          <p:spPr>
            <a:xfrm>
              <a:off x="7178340"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Oval 92">
              <a:extLst>
                <a:ext uri="{FF2B5EF4-FFF2-40B4-BE49-F238E27FC236}">
                  <a16:creationId xmlns:a16="http://schemas.microsoft.com/office/drawing/2014/main" id="{FCE15A33-215C-5F0D-26FD-266C126B2BFB}"/>
                </a:ext>
              </a:extLst>
            </p:cNvPr>
            <p:cNvSpPr/>
            <p:nvPr/>
          </p:nvSpPr>
          <p:spPr>
            <a:xfrm>
              <a:off x="9555617" y="692252"/>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TextBox 93">
              <a:extLst>
                <a:ext uri="{FF2B5EF4-FFF2-40B4-BE49-F238E27FC236}">
                  <a16:creationId xmlns:a16="http://schemas.microsoft.com/office/drawing/2014/main" id="{66E71CD9-EE4B-C175-6BF2-86F9B5F658CB}"/>
                </a:ext>
              </a:extLst>
            </p:cNvPr>
            <p:cNvSpPr txBox="1"/>
            <p:nvPr/>
          </p:nvSpPr>
          <p:spPr>
            <a:xfrm>
              <a:off x="5864243" y="855887"/>
              <a:ext cx="561372" cy="338554"/>
            </a:xfrm>
            <a:prstGeom prst="rect">
              <a:avLst/>
            </a:prstGeom>
            <a:noFill/>
          </p:spPr>
          <p:txBody>
            <a:bodyPr wrap="none" rtlCol="0">
              <a:spAutoFit/>
            </a:bodyPr>
            <a:lstStyle/>
            <a:p>
              <a:r>
                <a:rPr lang="en-AU" sz="1600" i="1" err="1"/>
                <a:t>Obs</a:t>
              </a:r>
              <a:endParaRPr lang="en-AU" i="1"/>
            </a:p>
          </p:txBody>
        </p:sp>
        <p:sp>
          <p:nvSpPr>
            <p:cNvPr id="95" name="TextBox 94">
              <a:extLst>
                <a:ext uri="{FF2B5EF4-FFF2-40B4-BE49-F238E27FC236}">
                  <a16:creationId xmlns:a16="http://schemas.microsoft.com/office/drawing/2014/main" id="{546FF9EC-9ECA-5604-D246-E1B733E85B27}"/>
                </a:ext>
              </a:extLst>
            </p:cNvPr>
            <p:cNvSpPr txBox="1"/>
            <p:nvPr/>
          </p:nvSpPr>
          <p:spPr>
            <a:xfrm>
              <a:off x="6827491" y="847983"/>
              <a:ext cx="956800" cy="338554"/>
            </a:xfrm>
            <a:prstGeom prst="rect">
              <a:avLst/>
            </a:prstGeom>
            <a:noFill/>
          </p:spPr>
          <p:txBody>
            <a:bodyPr wrap="none" rtlCol="0">
              <a:spAutoFit/>
            </a:bodyPr>
            <a:lstStyle/>
            <a:p>
              <a:r>
                <a:rPr lang="en-AU" sz="1600" i="1"/>
                <a:t>Weather</a:t>
              </a:r>
              <a:endParaRPr lang="en-AU" i="1"/>
            </a:p>
          </p:txBody>
        </p:sp>
        <p:sp>
          <p:nvSpPr>
            <p:cNvPr id="96" name="TextBox 95">
              <a:extLst>
                <a:ext uri="{FF2B5EF4-FFF2-40B4-BE49-F238E27FC236}">
                  <a16:creationId xmlns:a16="http://schemas.microsoft.com/office/drawing/2014/main" id="{99B01933-7E94-8381-2A13-256A6B0B83EF}"/>
                </a:ext>
              </a:extLst>
            </p:cNvPr>
            <p:cNvSpPr txBox="1"/>
            <p:nvPr/>
          </p:nvSpPr>
          <p:spPr>
            <a:xfrm>
              <a:off x="8026672" y="843130"/>
              <a:ext cx="845103" cy="338554"/>
            </a:xfrm>
            <a:prstGeom prst="rect">
              <a:avLst/>
            </a:prstGeom>
            <a:noFill/>
          </p:spPr>
          <p:txBody>
            <a:bodyPr wrap="none" rtlCol="0">
              <a:spAutoFit/>
            </a:bodyPr>
            <a:lstStyle/>
            <a:p>
              <a:r>
                <a:rPr lang="en-AU" sz="1600" i="1"/>
                <a:t>Hazard</a:t>
              </a:r>
              <a:endParaRPr lang="en-AU" i="1"/>
            </a:p>
          </p:txBody>
        </p:sp>
        <p:sp>
          <p:nvSpPr>
            <p:cNvPr id="97" name="TextBox 96">
              <a:extLst>
                <a:ext uri="{FF2B5EF4-FFF2-40B4-BE49-F238E27FC236}">
                  <a16:creationId xmlns:a16="http://schemas.microsoft.com/office/drawing/2014/main" id="{FF79D712-4BDC-FC89-517E-5D8ECB092CD1}"/>
                </a:ext>
              </a:extLst>
            </p:cNvPr>
            <p:cNvSpPr txBox="1"/>
            <p:nvPr/>
          </p:nvSpPr>
          <p:spPr>
            <a:xfrm>
              <a:off x="9237745" y="855887"/>
              <a:ext cx="801823" cy="338554"/>
            </a:xfrm>
            <a:prstGeom prst="rect">
              <a:avLst/>
            </a:prstGeom>
            <a:noFill/>
          </p:spPr>
          <p:txBody>
            <a:bodyPr wrap="none" rtlCol="0">
              <a:spAutoFit/>
            </a:bodyPr>
            <a:lstStyle/>
            <a:p>
              <a:r>
                <a:rPr lang="en-AU" sz="1600" i="1"/>
                <a:t>Impact</a:t>
              </a:r>
              <a:endParaRPr lang="en-AU" i="1"/>
            </a:p>
          </p:txBody>
        </p:sp>
        <p:sp>
          <p:nvSpPr>
            <p:cNvPr id="98" name="TextBox 97">
              <a:extLst>
                <a:ext uri="{FF2B5EF4-FFF2-40B4-BE49-F238E27FC236}">
                  <a16:creationId xmlns:a16="http://schemas.microsoft.com/office/drawing/2014/main" id="{1DB3B60D-7C5E-9ACC-31EA-E16CA820CC5E}"/>
                </a:ext>
              </a:extLst>
            </p:cNvPr>
            <p:cNvSpPr txBox="1"/>
            <p:nvPr/>
          </p:nvSpPr>
          <p:spPr>
            <a:xfrm>
              <a:off x="10258750" y="847983"/>
              <a:ext cx="1046569" cy="338554"/>
            </a:xfrm>
            <a:prstGeom prst="rect">
              <a:avLst/>
            </a:prstGeom>
            <a:noFill/>
          </p:spPr>
          <p:txBody>
            <a:bodyPr wrap="none" rtlCol="0">
              <a:spAutoFit/>
            </a:bodyPr>
            <a:lstStyle/>
            <a:p>
              <a:r>
                <a:rPr lang="en-AU" sz="1600" i="1"/>
                <a:t>Warnings</a:t>
              </a:r>
              <a:endParaRPr lang="en-AU" i="1"/>
            </a:p>
          </p:txBody>
        </p:sp>
        <p:sp>
          <p:nvSpPr>
            <p:cNvPr id="99" name="TextBox 98">
              <a:extLst>
                <a:ext uri="{FF2B5EF4-FFF2-40B4-BE49-F238E27FC236}">
                  <a16:creationId xmlns:a16="http://schemas.microsoft.com/office/drawing/2014/main" id="{31382464-4E02-27E3-629B-0596BDEB4011}"/>
                </a:ext>
              </a:extLst>
            </p:cNvPr>
            <p:cNvSpPr txBox="1"/>
            <p:nvPr/>
          </p:nvSpPr>
          <p:spPr>
            <a:xfrm>
              <a:off x="11305319" y="855887"/>
              <a:ext cx="1106393" cy="338554"/>
            </a:xfrm>
            <a:prstGeom prst="rect">
              <a:avLst/>
            </a:prstGeom>
            <a:noFill/>
          </p:spPr>
          <p:txBody>
            <a:bodyPr wrap="none" rtlCol="0">
              <a:spAutoFit/>
            </a:bodyPr>
            <a:lstStyle/>
            <a:p>
              <a:r>
                <a:rPr lang="en-AU" sz="1600" i="1"/>
                <a:t>Response</a:t>
              </a:r>
              <a:endParaRPr lang="en-AU" i="1"/>
            </a:p>
          </p:txBody>
        </p:sp>
        <p:sp>
          <p:nvSpPr>
            <p:cNvPr id="100" name="Oval 99">
              <a:extLst>
                <a:ext uri="{FF2B5EF4-FFF2-40B4-BE49-F238E27FC236}">
                  <a16:creationId xmlns:a16="http://schemas.microsoft.com/office/drawing/2014/main" id="{77EE081E-902A-2780-34C5-1E4239EA791E}"/>
                </a:ext>
              </a:extLst>
            </p:cNvPr>
            <p:cNvSpPr/>
            <p:nvPr/>
          </p:nvSpPr>
          <p:spPr>
            <a:xfrm>
              <a:off x="11785635" y="691067"/>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Oval 100">
              <a:extLst>
                <a:ext uri="{FF2B5EF4-FFF2-40B4-BE49-F238E27FC236}">
                  <a16:creationId xmlns:a16="http://schemas.microsoft.com/office/drawing/2014/main" id="{6E1567E1-852B-0E24-C494-CB2574C58AFC}"/>
                </a:ext>
              </a:extLst>
            </p:cNvPr>
            <p:cNvSpPr/>
            <p:nvPr/>
          </p:nvSpPr>
          <p:spPr>
            <a:xfrm>
              <a:off x="10670347" y="692249"/>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2" name="Oval 101">
            <a:extLst>
              <a:ext uri="{FF2B5EF4-FFF2-40B4-BE49-F238E27FC236}">
                <a16:creationId xmlns:a16="http://schemas.microsoft.com/office/drawing/2014/main" id="{48193D20-5700-9AFE-CCAF-D8F61BC14777}"/>
              </a:ext>
            </a:extLst>
          </p:cNvPr>
          <p:cNvSpPr/>
          <p:nvPr/>
        </p:nvSpPr>
        <p:spPr>
          <a:xfrm>
            <a:off x="6302507" y="5707861"/>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ue and black outline of a map&#10;&#10;Description automatically generated">
            <a:extLst>
              <a:ext uri="{FF2B5EF4-FFF2-40B4-BE49-F238E27FC236}">
                <a16:creationId xmlns:a16="http://schemas.microsoft.com/office/drawing/2014/main" id="{5F359E2B-2E58-71D6-6D22-9330AC909B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963" y="138670"/>
            <a:ext cx="4767164" cy="662952"/>
          </a:xfrm>
          <a:prstGeom prst="rect">
            <a:avLst/>
          </a:prstGeom>
        </p:spPr>
      </p:pic>
    </p:spTree>
    <p:extLst>
      <p:ext uri="{BB962C8B-B14F-4D97-AF65-F5344CB8AC3E}">
        <p14:creationId xmlns:p14="http://schemas.microsoft.com/office/powerpoint/2010/main" val="3666166137"/>
      </p:ext>
    </p:extLst>
  </p:cSld>
  <p:clrMapOvr>
    <a:masterClrMapping/>
  </p:clrMapOvr>
  <p:timing>
    <p:tnLst>
      <p:par>
        <p:cTn id="1" dur="indefinite" restart="never" nodeType="tmRoot">
          <p:childTnLst>
            <p:par>
              <p:cTn id="2"/>
            </p:par>
          </p:childTnLst>
        </p:cTn>
      </p:par>
    </p:tn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61D1B-1602-8FEE-9C3A-766444328750}"/>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141DB45F-001A-5D54-764D-90EC54C5C823}"/>
              </a:ext>
            </a:extLst>
          </p:cNvPr>
          <p:cNvSpPr/>
          <p:nvPr/>
        </p:nvSpPr>
        <p:spPr>
          <a:xfrm>
            <a:off x="6038316" y="1108827"/>
            <a:ext cx="2827237" cy="735274"/>
          </a:xfrm>
          <a:prstGeom prst="rect">
            <a:avLst/>
          </a:prstGeom>
          <a:solidFill>
            <a:srgbClr val="F0E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4">
            <a:extLst>
              <a:ext uri="{FF2B5EF4-FFF2-40B4-BE49-F238E27FC236}">
                <a16:creationId xmlns:a16="http://schemas.microsoft.com/office/drawing/2014/main" id="{5AB4795B-051B-7176-06DC-3157EA4665F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BD10957E-962B-BE34-72BF-B87B4241B1FC}"/>
              </a:ext>
            </a:extLst>
          </p:cNvPr>
          <p:cNvSpPr>
            <a:spLocks noGrp="1"/>
          </p:cNvSpPr>
          <p:nvPr>
            <p:ph type="title"/>
          </p:nvPr>
        </p:nvSpPr>
        <p:spPr>
          <a:xfrm>
            <a:off x="323823" y="703924"/>
            <a:ext cx="8902417" cy="469726"/>
          </a:xfrm>
        </p:spPr>
        <p:txBody>
          <a:bodyPr>
            <a:normAutofit/>
          </a:bodyPr>
          <a:lstStyle/>
          <a:p>
            <a:r>
              <a:rPr lang="en-US"/>
              <a:t>How did the components perform?</a:t>
            </a:r>
          </a:p>
        </p:txBody>
      </p:sp>
      <p:sp>
        <p:nvSpPr>
          <p:cNvPr id="2" name="Slide Number Placeholder 4">
            <a:extLst>
              <a:ext uri="{FF2B5EF4-FFF2-40B4-BE49-F238E27FC236}">
                <a16:creationId xmlns:a16="http://schemas.microsoft.com/office/drawing/2014/main" id="{042E4357-4C4A-1B33-75BC-16C30FBD43BA}"/>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14</a:t>
            </a:fld>
            <a:endParaRPr lang="en-US"/>
          </a:p>
        </p:txBody>
      </p:sp>
      <p:sp>
        <p:nvSpPr>
          <p:cNvPr id="20" name="TextBox 19">
            <a:extLst>
              <a:ext uri="{FF2B5EF4-FFF2-40B4-BE49-F238E27FC236}">
                <a16:creationId xmlns:a16="http://schemas.microsoft.com/office/drawing/2014/main" id="{94D59E6D-4259-CE6B-7972-293D2A47A381}"/>
              </a:ext>
            </a:extLst>
          </p:cNvPr>
          <p:cNvSpPr txBox="1"/>
          <p:nvPr/>
        </p:nvSpPr>
        <p:spPr>
          <a:xfrm>
            <a:off x="6182883" y="1276409"/>
            <a:ext cx="2446233" cy="400110"/>
          </a:xfrm>
          <a:prstGeom prst="rect">
            <a:avLst/>
          </a:prstGeom>
          <a:noFill/>
        </p:spPr>
        <p:txBody>
          <a:bodyPr wrap="square" rtlCol="0">
            <a:spAutoFit/>
          </a:bodyPr>
          <a:lstStyle/>
          <a:p>
            <a:pPr algn="ctr"/>
            <a:r>
              <a:rPr lang="en-AU" sz="2000" b="1">
                <a:solidFill>
                  <a:srgbClr val="000000"/>
                </a:solidFill>
              </a:rPr>
              <a:t>Impact Forecast    </a:t>
            </a:r>
          </a:p>
        </p:txBody>
      </p:sp>
      <p:sp>
        <p:nvSpPr>
          <p:cNvPr id="25" name="Rectangle 24">
            <a:extLst>
              <a:ext uri="{FF2B5EF4-FFF2-40B4-BE49-F238E27FC236}">
                <a16:creationId xmlns:a16="http://schemas.microsoft.com/office/drawing/2014/main" id="{A85F1D32-8BF8-CACA-0A9F-5BE8E08F785E}"/>
              </a:ext>
            </a:extLst>
          </p:cNvPr>
          <p:cNvSpPr/>
          <p:nvPr/>
        </p:nvSpPr>
        <p:spPr>
          <a:xfrm>
            <a:off x="2884844" y="2005100"/>
            <a:ext cx="2827237" cy="3377381"/>
          </a:xfrm>
          <a:prstGeom prst="rect">
            <a:avLst/>
          </a:prstGeom>
          <a:solidFill>
            <a:srgbClr val="E7C2C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26" name="Rectangle 25">
            <a:extLst>
              <a:ext uri="{FF2B5EF4-FFF2-40B4-BE49-F238E27FC236}">
                <a16:creationId xmlns:a16="http://schemas.microsoft.com/office/drawing/2014/main" id="{0A54A65C-93DB-2C1F-83A1-1C91762463FC}"/>
              </a:ext>
            </a:extLst>
          </p:cNvPr>
          <p:cNvSpPr/>
          <p:nvPr/>
        </p:nvSpPr>
        <p:spPr>
          <a:xfrm>
            <a:off x="6038317" y="2005100"/>
            <a:ext cx="2827236" cy="3377381"/>
          </a:xfrm>
          <a:prstGeom prst="rect">
            <a:avLst/>
          </a:prstGeom>
          <a:solidFill>
            <a:srgbClr val="F0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34" name="Rectangle 33">
            <a:extLst>
              <a:ext uri="{FF2B5EF4-FFF2-40B4-BE49-F238E27FC236}">
                <a16:creationId xmlns:a16="http://schemas.microsoft.com/office/drawing/2014/main" id="{DEC1CF02-B199-4D5B-A91E-D15D6A24D8BA}"/>
              </a:ext>
            </a:extLst>
          </p:cNvPr>
          <p:cNvSpPr/>
          <p:nvPr/>
        </p:nvSpPr>
        <p:spPr>
          <a:xfrm>
            <a:off x="2884842" y="1108825"/>
            <a:ext cx="2827237" cy="735274"/>
          </a:xfrm>
          <a:prstGeom prst="rect">
            <a:avLst/>
          </a:prstGeom>
          <a:solidFill>
            <a:srgbClr val="E7C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F75E444F-7F14-7631-5B6B-3474080EC50F}"/>
              </a:ext>
            </a:extLst>
          </p:cNvPr>
          <p:cNvSpPr txBox="1"/>
          <p:nvPr/>
        </p:nvSpPr>
        <p:spPr>
          <a:xfrm>
            <a:off x="3075343" y="1276407"/>
            <a:ext cx="2446234" cy="400110"/>
          </a:xfrm>
          <a:prstGeom prst="rect">
            <a:avLst/>
          </a:prstGeom>
          <a:noFill/>
        </p:spPr>
        <p:txBody>
          <a:bodyPr wrap="square" rtlCol="0">
            <a:spAutoFit/>
          </a:bodyPr>
          <a:lstStyle/>
          <a:p>
            <a:pPr algn="ctr"/>
            <a:r>
              <a:rPr lang="en-AU" sz="2000" b="1" i="0" u="none" strike="noStrike">
                <a:solidFill>
                  <a:srgbClr val="000000"/>
                </a:solidFill>
                <a:effectLst/>
                <a:latin typeface="+mj-lt"/>
              </a:rPr>
              <a:t>Hazard Forecast</a:t>
            </a:r>
            <a:endParaRPr lang="en-AU" sz="2000">
              <a:latin typeface="+mj-lt"/>
            </a:endParaRPr>
          </a:p>
        </p:txBody>
      </p:sp>
      <p:sp>
        <p:nvSpPr>
          <p:cNvPr id="15" name="TextBox 14">
            <a:extLst>
              <a:ext uri="{FF2B5EF4-FFF2-40B4-BE49-F238E27FC236}">
                <a16:creationId xmlns:a16="http://schemas.microsoft.com/office/drawing/2014/main" id="{36E54148-B1BA-A36C-C2BB-F787A753E8AE}"/>
              </a:ext>
            </a:extLst>
          </p:cNvPr>
          <p:cNvSpPr txBox="1"/>
          <p:nvPr/>
        </p:nvSpPr>
        <p:spPr>
          <a:xfrm>
            <a:off x="3211081" y="2171158"/>
            <a:ext cx="2957583" cy="584775"/>
          </a:xfrm>
          <a:prstGeom prst="rect">
            <a:avLst/>
          </a:prstGeom>
          <a:noFill/>
        </p:spPr>
        <p:txBody>
          <a:bodyPr wrap="square" rtlCol="0">
            <a:spAutoFit/>
          </a:bodyPr>
          <a:lstStyle/>
          <a:p>
            <a:r>
              <a:rPr lang="en-AU" sz="1600"/>
              <a:t>e.g. flash flood extent, inundation, water level</a:t>
            </a:r>
          </a:p>
        </p:txBody>
      </p:sp>
      <p:sp>
        <p:nvSpPr>
          <p:cNvPr id="16" name="TextBox 15">
            <a:extLst>
              <a:ext uri="{FF2B5EF4-FFF2-40B4-BE49-F238E27FC236}">
                <a16:creationId xmlns:a16="http://schemas.microsoft.com/office/drawing/2014/main" id="{517FB815-7C0D-562D-1DC3-8918BF145CD9}"/>
              </a:ext>
            </a:extLst>
          </p:cNvPr>
          <p:cNvSpPr txBox="1"/>
          <p:nvPr/>
        </p:nvSpPr>
        <p:spPr>
          <a:xfrm>
            <a:off x="2823876" y="4687344"/>
            <a:ext cx="2827236" cy="338554"/>
          </a:xfrm>
          <a:prstGeom prst="rect">
            <a:avLst/>
          </a:prstGeom>
          <a:noFill/>
        </p:spPr>
        <p:txBody>
          <a:bodyPr wrap="square" rtlCol="0">
            <a:spAutoFit/>
          </a:bodyPr>
          <a:lstStyle/>
          <a:p>
            <a:pPr algn="ctr"/>
            <a:r>
              <a:rPr lang="en-AU" sz="1600" b="1"/>
              <a:t>'Poor - Average'</a:t>
            </a:r>
          </a:p>
        </p:txBody>
      </p:sp>
      <p:sp>
        <p:nvSpPr>
          <p:cNvPr id="21" name="TextBox 20">
            <a:extLst>
              <a:ext uri="{FF2B5EF4-FFF2-40B4-BE49-F238E27FC236}">
                <a16:creationId xmlns:a16="http://schemas.microsoft.com/office/drawing/2014/main" id="{0B5013BD-35E5-1DBB-8E62-3FC9B258BC69}"/>
              </a:ext>
            </a:extLst>
          </p:cNvPr>
          <p:cNvSpPr txBox="1"/>
          <p:nvPr/>
        </p:nvSpPr>
        <p:spPr>
          <a:xfrm>
            <a:off x="3075343" y="3472875"/>
            <a:ext cx="2446418" cy="584775"/>
          </a:xfrm>
          <a:prstGeom prst="rect">
            <a:avLst/>
          </a:prstGeom>
          <a:noFill/>
        </p:spPr>
        <p:txBody>
          <a:bodyPr wrap="square" rtlCol="0">
            <a:spAutoFit/>
          </a:bodyPr>
          <a:lstStyle/>
          <a:p>
            <a:r>
              <a:rPr lang="en-AU" sz="1600"/>
              <a:t>Only available for a few locations in Australia </a:t>
            </a:r>
          </a:p>
        </p:txBody>
      </p:sp>
      <p:sp>
        <p:nvSpPr>
          <p:cNvPr id="22" name="TextBox 21">
            <a:extLst>
              <a:ext uri="{FF2B5EF4-FFF2-40B4-BE49-F238E27FC236}">
                <a16:creationId xmlns:a16="http://schemas.microsoft.com/office/drawing/2014/main" id="{AE0A8021-33E4-78B8-4AA0-B1140924A429}"/>
              </a:ext>
            </a:extLst>
          </p:cNvPr>
          <p:cNvSpPr txBox="1"/>
          <p:nvPr/>
        </p:nvSpPr>
        <p:spPr>
          <a:xfrm>
            <a:off x="3075343" y="2843809"/>
            <a:ext cx="2446418" cy="584775"/>
          </a:xfrm>
          <a:prstGeom prst="rect">
            <a:avLst/>
          </a:prstGeom>
          <a:noFill/>
        </p:spPr>
        <p:txBody>
          <a:bodyPr wrap="square" rtlCol="0">
            <a:spAutoFit/>
          </a:bodyPr>
          <a:lstStyle/>
          <a:p>
            <a:r>
              <a:rPr lang="en-AU" sz="1600"/>
              <a:t>Can be a powerful tool to determine impact</a:t>
            </a:r>
          </a:p>
        </p:txBody>
      </p:sp>
      <p:sp>
        <p:nvSpPr>
          <p:cNvPr id="7" name="TextBox 6">
            <a:extLst>
              <a:ext uri="{FF2B5EF4-FFF2-40B4-BE49-F238E27FC236}">
                <a16:creationId xmlns:a16="http://schemas.microsoft.com/office/drawing/2014/main" id="{57722FC4-C1C1-7DE1-F7E2-7C002D7A22D9}"/>
              </a:ext>
            </a:extLst>
          </p:cNvPr>
          <p:cNvSpPr txBox="1"/>
          <p:nvPr/>
        </p:nvSpPr>
        <p:spPr>
          <a:xfrm>
            <a:off x="6255201" y="2145256"/>
            <a:ext cx="2446418" cy="584775"/>
          </a:xfrm>
          <a:prstGeom prst="rect">
            <a:avLst/>
          </a:prstGeom>
          <a:noFill/>
        </p:spPr>
        <p:txBody>
          <a:bodyPr wrap="square" rtlCol="0">
            <a:spAutoFit/>
          </a:bodyPr>
          <a:lstStyle/>
          <a:p>
            <a:r>
              <a:rPr lang="en-AU" sz="1600"/>
              <a:t>e.g. structure damage, road closures, isolations </a:t>
            </a:r>
          </a:p>
        </p:txBody>
      </p:sp>
      <p:sp>
        <p:nvSpPr>
          <p:cNvPr id="8" name="TextBox 7">
            <a:extLst>
              <a:ext uri="{FF2B5EF4-FFF2-40B4-BE49-F238E27FC236}">
                <a16:creationId xmlns:a16="http://schemas.microsoft.com/office/drawing/2014/main" id="{01E3F9E5-9E3B-743F-866D-D0ABDA88D8C4}"/>
              </a:ext>
            </a:extLst>
          </p:cNvPr>
          <p:cNvSpPr txBox="1"/>
          <p:nvPr/>
        </p:nvSpPr>
        <p:spPr>
          <a:xfrm>
            <a:off x="6060811" y="4629796"/>
            <a:ext cx="2827237" cy="584775"/>
          </a:xfrm>
          <a:prstGeom prst="rect">
            <a:avLst/>
          </a:prstGeom>
          <a:noFill/>
        </p:spPr>
        <p:txBody>
          <a:bodyPr wrap="square" rtlCol="0">
            <a:spAutoFit/>
          </a:bodyPr>
          <a:lstStyle/>
          <a:p>
            <a:pPr algn="ctr"/>
            <a:r>
              <a:rPr lang="en-AU" sz="1600" b="1"/>
              <a:t>Lowest ranked</a:t>
            </a:r>
          </a:p>
          <a:p>
            <a:pPr algn="ctr"/>
            <a:endParaRPr lang="en-AU" sz="1600" b="1"/>
          </a:p>
        </p:txBody>
      </p:sp>
      <p:sp>
        <p:nvSpPr>
          <p:cNvPr id="9" name="TextBox 8">
            <a:extLst>
              <a:ext uri="{FF2B5EF4-FFF2-40B4-BE49-F238E27FC236}">
                <a16:creationId xmlns:a16="http://schemas.microsoft.com/office/drawing/2014/main" id="{04D63E10-9FE9-AD2F-1832-E6B2EB736891}"/>
              </a:ext>
            </a:extLst>
          </p:cNvPr>
          <p:cNvSpPr txBox="1"/>
          <p:nvPr/>
        </p:nvSpPr>
        <p:spPr>
          <a:xfrm>
            <a:off x="6255201" y="2996740"/>
            <a:ext cx="2446418" cy="584775"/>
          </a:xfrm>
          <a:prstGeom prst="rect">
            <a:avLst/>
          </a:prstGeom>
          <a:noFill/>
        </p:spPr>
        <p:txBody>
          <a:bodyPr wrap="square" rtlCol="0">
            <a:spAutoFit/>
          </a:bodyPr>
          <a:lstStyle/>
          <a:p>
            <a:r>
              <a:rPr lang="en-AU" sz="1600"/>
              <a:t>Inform warning and response strategies</a:t>
            </a:r>
          </a:p>
        </p:txBody>
      </p:sp>
      <p:sp>
        <p:nvSpPr>
          <p:cNvPr id="10" name="TextBox 9">
            <a:extLst>
              <a:ext uri="{FF2B5EF4-FFF2-40B4-BE49-F238E27FC236}">
                <a16:creationId xmlns:a16="http://schemas.microsoft.com/office/drawing/2014/main" id="{7ACD6A3D-8E3E-6EA5-F530-D390CA1FC5D2}"/>
              </a:ext>
            </a:extLst>
          </p:cNvPr>
          <p:cNvSpPr txBox="1"/>
          <p:nvPr/>
        </p:nvSpPr>
        <p:spPr>
          <a:xfrm>
            <a:off x="6255201" y="3813268"/>
            <a:ext cx="2446418" cy="584775"/>
          </a:xfrm>
          <a:prstGeom prst="rect">
            <a:avLst/>
          </a:prstGeom>
          <a:noFill/>
        </p:spPr>
        <p:txBody>
          <a:bodyPr wrap="square" rtlCol="0">
            <a:spAutoFit/>
          </a:bodyPr>
          <a:lstStyle/>
          <a:p>
            <a:r>
              <a:rPr lang="en-AU" sz="1600"/>
              <a:t>Little capability in Australia</a:t>
            </a:r>
          </a:p>
        </p:txBody>
      </p:sp>
      <p:grpSp>
        <p:nvGrpSpPr>
          <p:cNvPr id="24" name="Group 23">
            <a:extLst>
              <a:ext uri="{FF2B5EF4-FFF2-40B4-BE49-F238E27FC236}">
                <a16:creationId xmlns:a16="http://schemas.microsoft.com/office/drawing/2014/main" id="{CCC0CDAA-2621-2A32-828D-301A4B84074E}"/>
              </a:ext>
            </a:extLst>
          </p:cNvPr>
          <p:cNvGrpSpPr/>
          <p:nvPr/>
        </p:nvGrpSpPr>
        <p:grpSpPr>
          <a:xfrm>
            <a:off x="5050915" y="5765495"/>
            <a:ext cx="6547469" cy="503374"/>
            <a:chOff x="5864243" y="691067"/>
            <a:chExt cx="6547469" cy="503374"/>
          </a:xfrm>
        </p:grpSpPr>
        <p:cxnSp>
          <p:nvCxnSpPr>
            <p:cNvPr id="27" name="Straight Arrow Connector 26">
              <a:extLst>
                <a:ext uri="{FF2B5EF4-FFF2-40B4-BE49-F238E27FC236}">
                  <a16:creationId xmlns:a16="http://schemas.microsoft.com/office/drawing/2014/main" id="{113947A7-13D2-5FE9-408F-C68BC88FE7CC}"/>
                </a:ext>
              </a:extLst>
            </p:cNvPr>
            <p:cNvCxnSpPr>
              <a:cxnSpLocks/>
              <a:stCxn id="28" idx="6"/>
            </p:cNvCxnSpPr>
            <p:nvPr/>
          </p:nvCxnSpPr>
          <p:spPr>
            <a:xfrm>
              <a:off x="6209090" y="765130"/>
              <a:ext cx="6202622"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B49EE4E1-4240-6F89-B8E6-BBDEEABAD3D2}"/>
                </a:ext>
              </a:extLst>
            </p:cNvPr>
            <p:cNvSpPr/>
            <p:nvPr/>
          </p:nvSpPr>
          <p:spPr>
            <a:xfrm>
              <a:off x="6063331" y="692250"/>
              <a:ext cx="145759" cy="145759"/>
            </a:xfrm>
            <a:prstGeom prst="ellipse">
              <a:avLst/>
            </a:prstGeom>
            <a:solidFill>
              <a:srgbClr val="D5D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E4834262-193B-93E6-E1E3-4298342396FA}"/>
                </a:ext>
              </a:extLst>
            </p:cNvPr>
            <p:cNvSpPr/>
            <p:nvPr/>
          </p:nvSpPr>
          <p:spPr>
            <a:xfrm>
              <a:off x="8295129"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DB1A94CE-E44A-BAC8-D0CA-60039E1FD004}"/>
                </a:ext>
              </a:extLst>
            </p:cNvPr>
            <p:cNvSpPr/>
            <p:nvPr/>
          </p:nvSpPr>
          <p:spPr>
            <a:xfrm>
              <a:off x="7178340"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69302485-A996-DBB4-0176-4319926B458E}"/>
                </a:ext>
              </a:extLst>
            </p:cNvPr>
            <p:cNvSpPr/>
            <p:nvPr/>
          </p:nvSpPr>
          <p:spPr>
            <a:xfrm>
              <a:off x="9555617" y="692252"/>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66F37996-B8B9-4691-CD59-ABDE3543BE79}"/>
                </a:ext>
              </a:extLst>
            </p:cNvPr>
            <p:cNvSpPr txBox="1"/>
            <p:nvPr/>
          </p:nvSpPr>
          <p:spPr>
            <a:xfrm>
              <a:off x="5864243" y="855887"/>
              <a:ext cx="561372" cy="338554"/>
            </a:xfrm>
            <a:prstGeom prst="rect">
              <a:avLst/>
            </a:prstGeom>
            <a:noFill/>
          </p:spPr>
          <p:txBody>
            <a:bodyPr wrap="none" rtlCol="0">
              <a:spAutoFit/>
            </a:bodyPr>
            <a:lstStyle/>
            <a:p>
              <a:r>
                <a:rPr lang="en-AU" sz="1600" i="1" err="1"/>
                <a:t>Obs</a:t>
              </a:r>
              <a:endParaRPr lang="en-AU" i="1"/>
            </a:p>
          </p:txBody>
        </p:sp>
        <p:sp>
          <p:nvSpPr>
            <p:cNvPr id="36" name="TextBox 35">
              <a:extLst>
                <a:ext uri="{FF2B5EF4-FFF2-40B4-BE49-F238E27FC236}">
                  <a16:creationId xmlns:a16="http://schemas.microsoft.com/office/drawing/2014/main" id="{33BBCF7C-E31A-D909-45B3-49D37D4DCA1C}"/>
                </a:ext>
              </a:extLst>
            </p:cNvPr>
            <p:cNvSpPr txBox="1"/>
            <p:nvPr/>
          </p:nvSpPr>
          <p:spPr>
            <a:xfrm>
              <a:off x="6827491" y="847983"/>
              <a:ext cx="956800" cy="338554"/>
            </a:xfrm>
            <a:prstGeom prst="rect">
              <a:avLst/>
            </a:prstGeom>
            <a:noFill/>
          </p:spPr>
          <p:txBody>
            <a:bodyPr wrap="none" rtlCol="0">
              <a:spAutoFit/>
            </a:bodyPr>
            <a:lstStyle/>
            <a:p>
              <a:r>
                <a:rPr lang="en-AU" sz="1600" i="1"/>
                <a:t>Weather</a:t>
              </a:r>
              <a:endParaRPr lang="en-AU" i="1"/>
            </a:p>
          </p:txBody>
        </p:sp>
        <p:sp>
          <p:nvSpPr>
            <p:cNvPr id="37" name="TextBox 36">
              <a:extLst>
                <a:ext uri="{FF2B5EF4-FFF2-40B4-BE49-F238E27FC236}">
                  <a16:creationId xmlns:a16="http://schemas.microsoft.com/office/drawing/2014/main" id="{FE461B22-9344-97D3-493C-0CC8DD330BB7}"/>
                </a:ext>
              </a:extLst>
            </p:cNvPr>
            <p:cNvSpPr txBox="1"/>
            <p:nvPr/>
          </p:nvSpPr>
          <p:spPr>
            <a:xfrm>
              <a:off x="8026672" y="843130"/>
              <a:ext cx="845103" cy="338554"/>
            </a:xfrm>
            <a:prstGeom prst="rect">
              <a:avLst/>
            </a:prstGeom>
            <a:noFill/>
          </p:spPr>
          <p:txBody>
            <a:bodyPr wrap="none" rtlCol="0">
              <a:spAutoFit/>
            </a:bodyPr>
            <a:lstStyle/>
            <a:p>
              <a:r>
                <a:rPr lang="en-AU" sz="1600" i="1"/>
                <a:t>Hazard</a:t>
              </a:r>
              <a:endParaRPr lang="en-AU" i="1"/>
            </a:p>
          </p:txBody>
        </p:sp>
        <p:sp>
          <p:nvSpPr>
            <p:cNvPr id="38" name="TextBox 37">
              <a:extLst>
                <a:ext uri="{FF2B5EF4-FFF2-40B4-BE49-F238E27FC236}">
                  <a16:creationId xmlns:a16="http://schemas.microsoft.com/office/drawing/2014/main" id="{CA4DA32E-D478-8DA5-49FB-551960C12C14}"/>
                </a:ext>
              </a:extLst>
            </p:cNvPr>
            <p:cNvSpPr txBox="1"/>
            <p:nvPr/>
          </p:nvSpPr>
          <p:spPr>
            <a:xfrm>
              <a:off x="9237745" y="855887"/>
              <a:ext cx="801823" cy="338554"/>
            </a:xfrm>
            <a:prstGeom prst="rect">
              <a:avLst/>
            </a:prstGeom>
            <a:noFill/>
          </p:spPr>
          <p:txBody>
            <a:bodyPr wrap="none" rtlCol="0">
              <a:spAutoFit/>
            </a:bodyPr>
            <a:lstStyle/>
            <a:p>
              <a:r>
                <a:rPr lang="en-AU" sz="1600" i="1"/>
                <a:t>Impact</a:t>
              </a:r>
              <a:endParaRPr lang="en-AU" i="1"/>
            </a:p>
          </p:txBody>
        </p:sp>
        <p:sp>
          <p:nvSpPr>
            <p:cNvPr id="40" name="TextBox 39">
              <a:extLst>
                <a:ext uri="{FF2B5EF4-FFF2-40B4-BE49-F238E27FC236}">
                  <a16:creationId xmlns:a16="http://schemas.microsoft.com/office/drawing/2014/main" id="{DA001263-861C-5A23-041B-5857442945C8}"/>
                </a:ext>
              </a:extLst>
            </p:cNvPr>
            <p:cNvSpPr txBox="1"/>
            <p:nvPr/>
          </p:nvSpPr>
          <p:spPr>
            <a:xfrm>
              <a:off x="10258750" y="847983"/>
              <a:ext cx="1046569" cy="338554"/>
            </a:xfrm>
            <a:prstGeom prst="rect">
              <a:avLst/>
            </a:prstGeom>
            <a:noFill/>
          </p:spPr>
          <p:txBody>
            <a:bodyPr wrap="none" rtlCol="0">
              <a:spAutoFit/>
            </a:bodyPr>
            <a:lstStyle/>
            <a:p>
              <a:r>
                <a:rPr lang="en-AU" sz="1600" i="1"/>
                <a:t>Warnings</a:t>
              </a:r>
              <a:endParaRPr lang="en-AU" i="1"/>
            </a:p>
          </p:txBody>
        </p:sp>
        <p:sp>
          <p:nvSpPr>
            <p:cNvPr id="42" name="TextBox 41">
              <a:extLst>
                <a:ext uri="{FF2B5EF4-FFF2-40B4-BE49-F238E27FC236}">
                  <a16:creationId xmlns:a16="http://schemas.microsoft.com/office/drawing/2014/main" id="{78886EF8-1C39-B18F-4ABC-24B61730A830}"/>
                </a:ext>
              </a:extLst>
            </p:cNvPr>
            <p:cNvSpPr txBox="1"/>
            <p:nvPr/>
          </p:nvSpPr>
          <p:spPr>
            <a:xfrm>
              <a:off x="11305319" y="855887"/>
              <a:ext cx="1106393" cy="338554"/>
            </a:xfrm>
            <a:prstGeom prst="rect">
              <a:avLst/>
            </a:prstGeom>
            <a:noFill/>
          </p:spPr>
          <p:txBody>
            <a:bodyPr wrap="none" rtlCol="0">
              <a:spAutoFit/>
            </a:bodyPr>
            <a:lstStyle/>
            <a:p>
              <a:r>
                <a:rPr lang="en-AU" sz="1600" i="1"/>
                <a:t>Response</a:t>
              </a:r>
              <a:endParaRPr lang="en-AU" i="1"/>
            </a:p>
          </p:txBody>
        </p:sp>
        <p:sp>
          <p:nvSpPr>
            <p:cNvPr id="44" name="Oval 43">
              <a:extLst>
                <a:ext uri="{FF2B5EF4-FFF2-40B4-BE49-F238E27FC236}">
                  <a16:creationId xmlns:a16="http://schemas.microsoft.com/office/drawing/2014/main" id="{8811E1CE-105D-DF83-9546-3C72B4010508}"/>
                </a:ext>
              </a:extLst>
            </p:cNvPr>
            <p:cNvSpPr/>
            <p:nvPr/>
          </p:nvSpPr>
          <p:spPr>
            <a:xfrm>
              <a:off x="11785635" y="691067"/>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9FCF8A1E-EF2E-BC81-5B51-2AB32D3E2978}"/>
                </a:ext>
              </a:extLst>
            </p:cNvPr>
            <p:cNvSpPr/>
            <p:nvPr/>
          </p:nvSpPr>
          <p:spPr>
            <a:xfrm>
              <a:off x="10670347" y="692249"/>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7" name="Oval 46">
            <a:extLst>
              <a:ext uri="{FF2B5EF4-FFF2-40B4-BE49-F238E27FC236}">
                <a16:creationId xmlns:a16="http://schemas.microsoft.com/office/drawing/2014/main" id="{5A950E7F-5060-1EE7-FA55-75A5AA109343}"/>
              </a:ext>
            </a:extLst>
          </p:cNvPr>
          <p:cNvSpPr/>
          <p:nvPr/>
        </p:nvSpPr>
        <p:spPr>
          <a:xfrm>
            <a:off x="7421205" y="5706679"/>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Oval 52">
            <a:extLst>
              <a:ext uri="{FF2B5EF4-FFF2-40B4-BE49-F238E27FC236}">
                <a16:creationId xmlns:a16="http://schemas.microsoft.com/office/drawing/2014/main" id="{8086833B-21BB-921D-EB0C-7D3B9773455F}"/>
              </a:ext>
            </a:extLst>
          </p:cNvPr>
          <p:cNvSpPr/>
          <p:nvPr/>
        </p:nvSpPr>
        <p:spPr>
          <a:xfrm>
            <a:off x="8682645" y="5706679"/>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ue and black outline of a map&#10;&#10;Description automatically generated">
            <a:extLst>
              <a:ext uri="{FF2B5EF4-FFF2-40B4-BE49-F238E27FC236}">
                <a16:creationId xmlns:a16="http://schemas.microsoft.com/office/drawing/2014/main" id="{773FB88C-F5D8-F4B4-F758-B5F7B823F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4" y="53621"/>
            <a:ext cx="4767164" cy="662952"/>
          </a:xfrm>
          <a:prstGeom prst="rect">
            <a:avLst/>
          </a:prstGeom>
        </p:spPr>
      </p:pic>
    </p:spTree>
    <p:extLst>
      <p:ext uri="{BB962C8B-B14F-4D97-AF65-F5344CB8AC3E}">
        <p14:creationId xmlns:p14="http://schemas.microsoft.com/office/powerpoint/2010/main" val="2254895451"/>
      </p:ext>
    </p:extLst>
  </p:cSld>
  <p:clrMapOvr>
    <a:masterClrMapping/>
  </p:clrMapOvr>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613B9-7613-8875-CFDA-E41C37B4A63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893EA0A-DA25-E60F-6087-C8E5C3D9344A}"/>
              </a:ext>
            </a:extLst>
          </p:cNvPr>
          <p:cNvSpPr txBox="1"/>
          <p:nvPr/>
        </p:nvSpPr>
        <p:spPr>
          <a:xfrm>
            <a:off x="1405938" y="2359541"/>
            <a:ext cx="2657626" cy="830997"/>
          </a:xfrm>
          <a:prstGeom prst="rect">
            <a:avLst/>
          </a:prstGeom>
          <a:noFill/>
        </p:spPr>
        <p:txBody>
          <a:bodyPr wrap="square" rtlCol="0">
            <a:spAutoFit/>
          </a:bodyPr>
          <a:lstStyle/>
          <a:p>
            <a:r>
              <a:rPr lang="en-AU" sz="1600"/>
              <a:t>e.g. Severe Weather Warnings, Evacuation Warnings, public info</a:t>
            </a:r>
          </a:p>
        </p:txBody>
      </p:sp>
      <p:grpSp>
        <p:nvGrpSpPr>
          <p:cNvPr id="29" name="Group 28">
            <a:extLst>
              <a:ext uri="{FF2B5EF4-FFF2-40B4-BE49-F238E27FC236}">
                <a16:creationId xmlns:a16="http://schemas.microsoft.com/office/drawing/2014/main" id="{43BB25E1-00ED-1E90-57D5-7B7D822D716C}"/>
              </a:ext>
            </a:extLst>
          </p:cNvPr>
          <p:cNvGrpSpPr/>
          <p:nvPr/>
        </p:nvGrpSpPr>
        <p:grpSpPr>
          <a:xfrm>
            <a:off x="1173600" y="1534126"/>
            <a:ext cx="2827239" cy="4273656"/>
            <a:chOff x="1173600" y="1356702"/>
            <a:chExt cx="2827239" cy="4273656"/>
          </a:xfrm>
        </p:grpSpPr>
        <p:sp>
          <p:nvSpPr>
            <p:cNvPr id="3" name="Rectangle 2">
              <a:extLst>
                <a:ext uri="{FF2B5EF4-FFF2-40B4-BE49-F238E27FC236}">
                  <a16:creationId xmlns:a16="http://schemas.microsoft.com/office/drawing/2014/main" id="{E06C6F0C-3BFD-0BB1-709E-C8D77176D796}"/>
                </a:ext>
              </a:extLst>
            </p:cNvPr>
            <p:cNvSpPr/>
            <p:nvPr/>
          </p:nvSpPr>
          <p:spPr>
            <a:xfrm>
              <a:off x="1173602" y="2252977"/>
              <a:ext cx="2827237" cy="3377381"/>
            </a:xfrm>
            <a:prstGeom prst="rect">
              <a:avLst/>
            </a:prstGeom>
            <a:solidFill>
              <a:srgbClr val="F6F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4" name="Rectangle 3">
              <a:extLst>
                <a:ext uri="{FF2B5EF4-FFF2-40B4-BE49-F238E27FC236}">
                  <a16:creationId xmlns:a16="http://schemas.microsoft.com/office/drawing/2014/main" id="{861E0845-5A53-5F6A-BFA4-6EE6560E927F}"/>
                </a:ext>
              </a:extLst>
            </p:cNvPr>
            <p:cNvSpPr/>
            <p:nvPr/>
          </p:nvSpPr>
          <p:spPr>
            <a:xfrm>
              <a:off x="1173600" y="1356702"/>
              <a:ext cx="2827237" cy="735274"/>
            </a:xfrm>
            <a:prstGeom prst="rect">
              <a:avLst/>
            </a:prstGeom>
            <a:solidFill>
              <a:srgbClr val="E8E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277104BB-C55F-6417-766A-16A817E6235F}"/>
                </a:ext>
              </a:extLst>
            </p:cNvPr>
            <p:cNvSpPr txBox="1"/>
            <p:nvPr/>
          </p:nvSpPr>
          <p:spPr>
            <a:xfrm>
              <a:off x="1364101" y="1524284"/>
              <a:ext cx="2446234" cy="400110"/>
            </a:xfrm>
            <a:prstGeom prst="rect">
              <a:avLst/>
            </a:prstGeom>
            <a:noFill/>
          </p:spPr>
          <p:txBody>
            <a:bodyPr wrap="square" rtlCol="0">
              <a:spAutoFit/>
            </a:bodyPr>
            <a:lstStyle/>
            <a:p>
              <a:pPr algn="ctr"/>
              <a:r>
                <a:rPr lang="en-AU" sz="2000" b="1" i="0" u="none" strike="noStrike">
                  <a:solidFill>
                    <a:srgbClr val="000000"/>
                  </a:solidFill>
                  <a:effectLst/>
                  <a:latin typeface="+mj-lt"/>
                </a:rPr>
                <a:t>Warning / Comms    </a:t>
              </a:r>
            </a:p>
          </p:txBody>
        </p:sp>
        <p:sp>
          <p:nvSpPr>
            <p:cNvPr id="8" name="TextBox 7">
              <a:extLst>
                <a:ext uri="{FF2B5EF4-FFF2-40B4-BE49-F238E27FC236}">
                  <a16:creationId xmlns:a16="http://schemas.microsoft.com/office/drawing/2014/main" id="{DFDEC2F0-C913-B85B-D70A-69EFF686455E}"/>
                </a:ext>
              </a:extLst>
            </p:cNvPr>
            <p:cNvSpPr txBox="1"/>
            <p:nvPr/>
          </p:nvSpPr>
          <p:spPr>
            <a:xfrm>
              <a:off x="1173601" y="4886550"/>
              <a:ext cx="2827236" cy="584775"/>
            </a:xfrm>
            <a:prstGeom prst="rect">
              <a:avLst/>
            </a:prstGeom>
            <a:noFill/>
          </p:spPr>
          <p:txBody>
            <a:bodyPr wrap="square" rtlCol="0">
              <a:spAutoFit/>
            </a:bodyPr>
            <a:lstStyle/>
            <a:p>
              <a:pPr algn="ctr"/>
              <a:r>
                <a:rPr lang="en-AU" sz="1600" b="1"/>
                <a:t>'Average to Good'</a:t>
              </a:r>
            </a:p>
            <a:p>
              <a:pPr algn="ctr"/>
              <a:endParaRPr lang="en-AU" sz="1600" b="1"/>
            </a:p>
          </p:txBody>
        </p:sp>
      </p:grpSp>
      <p:sp>
        <p:nvSpPr>
          <p:cNvPr id="9" name="TextBox 8">
            <a:extLst>
              <a:ext uri="{FF2B5EF4-FFF2-40B4-BE49-F238E27FC236}">
                <a16:creationId xmlns:a16="http://schemas.microsoft.com/office/drawing/2014/main" id="{EF5C944C-3ABD-C7B7-846B-3376CE6A33FA}"/>
              </a:ext>
            </a:extLst>
          </p:cNvPr>
          <p:cNvSpPr txBox="1"/>
          <p:nvPr/>
        </p:nvSpPr>
        <p:spPr>
          <a:xfrm>
            <a:off x="1464929" y="3457246"/>
            <a:ext cx="2446418" cy="338554"/>
          </a:xfrm>
          <a:prstGeom prst="rect">
            <a:avLst/>
          </a:prstGeom>
          <a:noFill/>
        </p:spPr>
        <p:txBody>
          <a:bodyPr wrap="square" rtlCol="0">
            <a:spAutoFit/>
          </a:bodyPr>
          <a:lstStyle/>
          <a:p>
            <a:r>
              <a:rPr lang="en-AU" sz="1600"/>
              <a:t>Inform response</a:t>
            </a:r>
          </a:p>
        </p:txBody>
      </p:sp>
      <p:sp>
        <p:nvSpPr>
          <p:cNvPr id="10" name="TextBox 9">
            <a:extLst>
              <a:ext uri="{FF2B5EF4-FFF2-40B4-BE49-F238E27FC236}">
                <a16:creationId xmlns:a16="http://schemas.microsoft.com/office/drawing/2014/main" id="{B46FD1AF-E8B7-EC1C-9495-6DD6FAFC2464}"/>
              </a:ext>
            </a:extLst>
          </p:cNvPr>
          <p:cNvSpPr txBox="1"/>
          <p:nvPr/>
        </p:nvSpPr>
        <p:spPr>
          <a:xfrm>
            <a:off x="1464929" y="4164294"/>
            <a:ext cx="2446418" cy="584775"/>
          </a:xfrm>
          <a:prstGeom prst="rect">
            <a:avLst/>
          </a:prstGeom>
          <a:noFill/>
        </p:spPr>
        <p:txBody>
          <a:bodyPr wrap="square" rtlCol="0">
            <a:spAutoFit/>
          </a:bodyPr>
          <a:lstStyle/>
          <a:p>
            <a:r>
              <a:rPr lang="en-AU" sz="1600"/>
              <a:t>Often reactive with little lead time</a:t>
            </a:r>
          </a:p>
        </p:txBody>
      </p:sp>
      <p:sp>
        <p:nvSpPr>
          <p:cNvPr id="11" name="Slide Number Placeholder 4">
            <a:extLst>
              <a:ext uri="{FF2B5EF4-FFF2-40B4-BE49-F238E27FC236}">
                <a16:creationId xmlns:a16="http://schemas.microsoft.com/office/drawing/2014/main" id="{80086E15-D4CB-C379-925A-F1C88011604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2AC83DFE-DE19-92E3-5EEF-E8BA2E854349}"/>
              </a:ext>
            </a:extLst>
          </p:cNvPr>
          <p:cNvSpPr>
            <a:spLocks noGrp="1"/>
          </p:cNvSpPr>
          <p:nvPr>
            <p:ph type="title"/>
          </p:nvPr>
        </p:nvSpPr>
        <p:spPr>
          <a:xfrm>
            <a:off x="507999" y="789720"/>
            <a:ext cx="8902417" cy="469726"/>
          </a:xfrm>
        </p:spPr>
        <p:txBody>
          <a:bodyPr>
            <a:normAutofit/>
          </a:bodyPr>
          <a:lstStyle/>
          <a:p>
            <a:r>
              <a:rPr lang="en-US"/>
              <a:t>How did the components perform?</a:t>
            </a:r>
          </a:p>
        </p:txBody>
      </p:sp>
      <p:sp>
        <p:nvSpPr>
          <p:cNvPr id="2" name="Slide Number Placeholder 4">
            <a:extLst>
              <a:ext uri="{FF2B5EF4-FFF2-40B4-BE49-F238E27FC236}">
                <a16:creationId xmlns:a16="http://schemas.microsoft.com/office/drawing/2014/main" id="{C8D9814E-460A-FE2C-394E-091C4E6BCB18}"/>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15</a:t>
            </a:fld>
            <a:endParaRPr lang="en-US"/>
          </a:p>
        </p:txBody>
      </p:sp>
      <p:pic>
        <p:nvPicPr>
          <p:cNvPr id="12" name="Picture 11">
            <a:extLst>
              <a:ext uri="{FF2B5EF4-FFF2-40B4-BE49-F238E27FC236}">
                <a16:creationId xmlns:a16="http://schemas.microsoft.com/office/drawing/2014/main" id="{9E23D460-18F6-0F3F-34C3-0EC893C4C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9209" y="1243967"/>
            <a:ext cx="3030836" cy="4183340"/>
          </a:xfrm>
          <a:prstGeom prst="rect">
            <a:avLst/>
          </a:prstGeom>
          <a:noFill/>
          <a:ln w="12700">
            <a:solidFill>
              <a:schemeClr val="tx1"/>
            </a:solidFill>
          </a:ln>
        </p:spPr>
      </p:pic>
      <p:grpSp>
        <p:nvGrpSpPr>
          <p:cNvPr id="13" name="Group 12">
            <a:extLst>
              <a:ext uri="{FF2B5EF4-FFF2-40B4-BE49-F238E27FC236}">
                <a16:creationId xmlns:a16="http://schemas.microsoft.com/office/drawing/2014/main" id="{93341660-B673-34E7-2BB5-0DFCD24F4D51}"/>
              </a:ext>
            </a:extLst>
          </p:cNvPr>
          <p:cNvGrpSpPr/>
          <p:nvPr/>
        </p:nvGrpSpPr>
        <p:grpSpPr>
          <a:xfrm>
            <a:off x="5050915" y="5765495"/>
            <a:ext cx="6547469" cy="503374"/>
            <a:chOff x="5864243" y="691067"/>
            <a:chExt cx="6547469" cy="503374"/>
          </a:xfrm>
        </p:grpSpPr>
        <p:cxnSp>
          <p:nvCxnSpPr>
            <p:cNvPr id="14" name="Straight Arrow Connector 13">
              <a:extLst>
                <a:ext uri="{FF2B5EF4-FFF2-40B4-BE49-F238E27FC236}">
                  <a16:creationId xmlns:a16="http://schemas.microsoft.com/office/drawing/2014/main" id="{CF9671B8-F9F0-D166-AA08-78689F750A18}"/>
                </a:ext>
              </a:extLst>
            </p:cNvPr>
            <p:cNvCxnSpPr>
              <a:cxnSpLocks/>
              <a:stCxn id="15" idx="6"/>
            </p:cNvCxnSpPr>
            <p:nvPr/>
          </p:nvCxnSpPr>
          <p:spPr>
            <a:xfrm>
              <a:off x="6209090" y="765130"/>
              <a:ext cx="6202622"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58E756BC-614C-E019-22C7-8728D8461FC7}"/>
                </a:ext>
              </a:extLst>
            </p:cNvPr>
            <p:cNvSpPr/>
            <p:nvPr/>
          </p:nvSpPr>
          <p:spPr>
            <a:xfrm>
              <a:off x="6063331" y="692250"/>
              <a:ext cx="145759" cy="145759"/>
            </a:xfrm>
            <a:prstGeom prst="ellipse">
              <a:avLst/>
            </a:prstGeom>
            <a:solidFill>
              <a:srgbClr val="D5D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7979581A-116E-EFB5-9DB8-5AB2B91E5DA3}"/>
                </a:ext>
              </a:extLst>
            </p:cNvPr>
            <p:cNvSpPr/>
            <p:nvPr/>
          </p:nvSpPr>
          <p:spPr>
            <a:xfrm>
              <a:off x="8295129"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86E50C1-A531-2FFB-09D8-D3870A41F0F9}"/>
                </a:ext>
              </a:extLst>
            </p:cNvPr>
            <p:cNvSpPr/>
            <p:nvPr/>
          </p:nvSpPr>
          <p:spPr>
            <a:xfrm>
              <a:off x="7178340"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B37F0D9B-9F1B-D626-51B3-906DFE4651EA}"/>
                </a:ext>
              </a:extLst>
            </p:cNvPr>
            <p:cNvSpPr/>
            <p:nvPr/>
          </p:nvSpPr>
          <p:spPr>
            <a:xfrm>
              <a:off x="9555617" y="692252"/>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5D9CDABF-339E-AE4C-73F3-86DA3DAC2C91}"/>
                </a:ext>
              </a:extLst>
            </p:cNvPr>
            <p:cNvSpPr txBox="1"/>
            <p:nvPr/>
          </p:nvSpPr>
          <p:spPr>
            <a:xfrm>
              <a:off x="5864243" y="855887"/>
              <a:ext cx="561372" cy="338554"/>
            </a:xfrm>
            <a:prstGeom prst="rect">
              <a:avLst/>
            </a:prstGeom>
            <a:noFill/>
          </p:spPr>
          <p:txBody>
            <a:bodyPr wrap="none" rtlCol="0">
              <a:spAutoFit/>
            </a:bodyPr>
            <a:lstStyle/>
            <a:p>
              <a:r>
                <a:rPr lang="en-AU" sz="1600" i="1" err="1"/>
                <a:t>Obs</a:t>
              </a:r>
              <a:endParaRPr lang="en-AU" i="1"/>
            </a:p>
          </p:txBody>
        </p:sp>
        <p:sp>
          <p:nvSpPr>
            <p:cNvPr id="20" name="TextBox 19">
              <a:extLst>
                <a:ext uri="{FF2B5EF4-FFF2-40B4-BE49-F238E27FC236}">
                  <a16:creationId xmlns:a16="http://schemas.microsoft.com/office/drawing/2014/main" id="{DD06D1D5-BAF9-5563-5AE5-869693443A33}"/>
                </a:ext>
              </a:extLst>
            </p:cNvPr>
            <p:cNvSpPr txBox="1"/>
            <p:nvPr/>
          </p:nvSpPr>
          <p:spPr>
            <a:xfrm>
              <a:off x="6827491" y="847983"/>
              <a:ext cx="956800" cy="338554"/>
            </a:xfrm>
            <a:prstGeom prst="rect">
              <a:avLst/>
            </a:prstGeom>
            <a:noFill/>
          </p:spPr>
          <p:txBody>
            <a:bodyPr wrap="none" rtlCol="0">
              <a:spAutoFit/>
            </a:bodyPr>
            <a:lstStyle/>
            <a:p>
              <a:r>
                <a:rPr lang="en-AU" sz="1600" i="1"/>
                <a:t>Weather</a:t>
              </a:r>
              <a:endParaRPr lang="en-AU" i="1"/>
            </a:p>
          </p:txBody>
        </p:sp>
        <p:sp>
          <p:nvSpPr>
            <p:cNvPr id="21" name="TextBox 20">
              <a:extLst>
                <a:ext uri="{FF2B5EF4-FFF2-40B4-BE49-F238E27FC236}">
                  <a16:creationId xmlns:a16="http://schemas.microsoft.com/office/drawing/2014/main" id="{A96EAA88-2523-FC74-2A47-28F109E47B9A}"/>
                </a:ext>
              </a:extLst>
            </p:cNvPr>
            <p:cNvSpPr txBox="1"/>
            <p:nvPr/>
          </p:nvSpPr>
          <p:spPr>
            <a:xfrm>
              <a:off x="8026672" y="843130"/>
              <a:ext cx="845103" cy="338554"/>
            </a:xfrm>
            <a:prstGeom prst="rect">
              <a:avLst/>
            </a:prstGeom>
            <a:noFill/>
          </p:spPr>
          <p:txBody>
            <a:bodyPr wrap="none" rtlCol="0">
              <a:spAutoFit/>
            </a:bodyPr>
            <a:lstStyle/>
            <a:p>
              <a:r>
                <a:rPr lang="en-AU" sz="1600" i="1"/>
                <a:t>Hazard</a:t>
              </a:r>
              <a:endParaRPr lang="en-AU" i="1"/>
            </a:p>
          </p:txBody>
        </p:sp>
        <p:sp>
          <p:nvSpPr>
            <p:cNvPr id="22" name="TextBox 21">
              <a:extLst>
                <a:ext uri="{FF2B5EF4-FFF2-40B4-BE49-F238E27FC236}">
                  <a16:creationId xmlns:a16="http://schemas.microsoft.com/office/drawing/2014/main" id="{5B286DA4-3ABB-2E4C-C5DB-438D886AEE70}"/>
                </a:ext>
              </a:extLst>
            </p:cNvPr>
            <p:cNvSpPr txBox="1"/>
            <p:nvPr/>
          </p:nvSpPr>
          <p:spPr>
            <a:xfrm>
              <a:off x="9237745" y="855887"/>
              <a:ext cx="801823" cy="338554"/>
            </a:xfrm>
            <a:prstGeom prst="rect">
              <a:avLst/>
            </a:prstGeom>
            <a:noFill/>
          </p:spPr>
          <p:txBody>
            <a:bodyPr wrap="none" rtlCol="0">
              <a:spAutoFit/>
            </a:bodyPr>
            <a:lstStyle/>
            <a:p>
              <a:r>
                <a:rPr lang="en-AU" sz="1600" i="1"/>
                <a:t>Impact</a:t>
              </a:r>
              <a:endParaRPr lang="en-AU" i="1"/>
            </a:p>
          </p:txBody>
        </p:sp>
        <p:sp>
          <p:nvSpPr>
            <p:cNvPr id="23" name="TextBox 22">
              <a:extLst>
                <a:ext uri="{FF2B5EF4-FFF2-40B4-BE49-F238E27FC236}">
                  <a16:creationId xmlns:a16="http://schemas.microsoft.com/office/drawing/2014/main" id="{0A516868-1BBA-AE3D-5782-D6C2F2EF319B}"/>
                </a:ext>
              </a:extLst>
            </p:cNvPr>
            <p:cNvSpPr txBox="1"/>
            <p:nvPr/>
          </p:nvSpPr>
          <p:spPr>
            <a:xfrm>
              <a:off x="10258750" y="847983"/>
              <a:ext cx="1046569" cy="338554"/>
            </a:xfrm>
            <a:prstGeom prst="rect">
              <a:avLst/>
            </a:prstGeom>
            <a:noFill/>
          </p:spPr>
          <p:txBody>
            <a:bodyPr wrap="none" rtlCol="0">
              <a:spAutoFit/>
            </a:bodyPr>
            <a:lstStyle/>
            <a:p>
              <a:r>
                <a:rPr lang="en-AU" sz="1600" i="1"/>
                <a:t>Warnings</a:t>
              </a:r>
              <a:endParaRPr lang="en-AU" i="1"/>
            </a:p>
          </p:txBody>
        </p:sp>
        <p:sp>
          <p:nvSpPr>
            <p:cNvPr id="24" name="TextBox 23">
              <a:extLst>
                <a:ext uri="{FF2B5EF4-FFF2-40B4-BE49-F238E27FC236}">
                  <a16:creationId xmlns:a16="http://schemas.microsoft.com/office/drawing/2014/main" id="{677729CE-740C-8D66-610E-0E944D799AF1}"/>
                </a:ext>
              </a:extLst>
            </p:cNvPr>
            <p:cNvSpPr txBox="1"/>
            <p:nvPr/>
          </p:nvSpPr>
          <p:spPr>
            <a:xfrm>
              <a:off x="11305319" y="855887"/>
              <a:ext cx="1106393" cy="338554"/>
            </a:xfrm>
            <a:prstGeom prst="rect">
              <a:avLst/>
            </a:prstGeom>
            <a:noFill/>
          </p:spPr>
          <p:txBody>
            <a:bodyPr wrap="none" rtlCol="0">
              <a:spAutoFit/>
            </a:bodyPr>
            <a:lstStyle/>
            <a:p>
              <a:r>
                <a:rPr lang="en-AU" sz="1600" i="1"/>
                <a:t>Response</a:t>
              </a:r>
              <a:endParaRPr lang="en-AU" i="1"/>
            </a:p>
          </p:txBody>
        </p:sp>
        <p:sp>
          <p:nvSpPr>
            <p:cNvPr id="26" name="Oval 25">
              <a:extLst>
                <a:ext uri="{FF2B5EF4-FFF2-40B4-BE49-F238E27FC236}">
                  <a16:creationId xmlns:a16="http://schemas.microsoft.com/office/drawing/2014/main" id="{17DA43BF-1E62-5AC2-74C1-C459FF2C7943}"/>
                </a:ext>
              </a:extLst>
            </p:cNvPr>
            <p:cNvSpPr/>
            <p:nvPr/>
          </p:nvSpPr>
          <p:spPr>
            <a:xfrm>
              <a:off x="11785635" y="691067"/>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D2A71E66-07F3-3522-E4E6-05CF65748FE6}"/>
                </a:ext>
              </a:extLst>
            </p:cNvPr>
            <p:cNvSpPr/>
            <p:nvPr/>
          </p:nvSpPr>
          <p:spPr>
            <a:xfrm>
              <a:off x="10670347" y="692249"/>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Oval 27">
            <a:extLst>
              <a:ext uri="{FF2B5EF4-FFF2-40B4-BE49-F238E27FC236}">
                <a16:creationId xmlns:a16="http://schemas.microsoft.com/office/drawing/2014/main" id="{D74ED1A0-40CB-12C6-9967-7CD6E5C9E971}"/>
              </a:ext>
            </a:extLst>
          </p:cNvPr>
          <p:cNvSpPr/>
          <p:nvPr/>
        </p:nvSpPr>
        <p:spPr>
          <a:xfrm>
            <a:off x="9798482" y="5706679"/>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59745CB8-B952-E060-74E4-B0AC65E369A6}"/>
              </a:ext>
            </a:extLst>
          </p:cNvPr>
          <p:cNvPicPr>
            <a:picLocks noChangeAspect="1"/>
          </p:cNvPicPr>
          <p:nvPr/>
        </p:nvPicPr>
        <p:blipFill>
          <a:blip r:embed="rId4"/>
          <a:stretch>
            <a:fillRect/>
          </a:stretch>
        </p:blipFill>
        <p:spPr>
          <a:xfrm>
            <a:off x="8412373" y="1720541"/>
            <a:ext cx="3112666" cy="3143587"/>
          </a:xfrm>
          <a:prstGeom prst="rect">
            <a:avLst/>
          </a:prstGeom>
        </p:spPr>
      </p:pic>
      <p:pic>
        <p:nvPicPr>
          <p:cNvPr id="25" name="Picture 24" descr="A blue and black outline of a map&#10;&#10;Description automatically generated">
            <a:extLst>
              <a:ext uri="{FF2B5EF4-FFF2-40B4-BE49-F238E27FC236}">
                <a16:creationId xmlns:a16="http://schemas.microsoft.com/office/drawing/2014/main" id="{69AC3E4E-0A3E-C7B1-4BC9-D30FB7108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44" y="92787"/>
            <a:ext cx="4767164" cy="662952"/>
          </a:xfrm>
          <a:prstGeom prst="rect">
            <a:avLst/>
          </a:prstGeom>
        </p:spPr>
      </p:pic>
      <p:sp>
        <p:nvSpPr>
          <p:cNvPr id="31" name="TextBox 30">
            <a:extLst>
              <a:ext uri="{FF2B5EF4-FFF2-40B4-BE49-F238E27FC236}">
                <a16:creationId xmlns:a16="http://schemas.microsoft.com/office/drawing/2014/main" id="{FB534CF9-DE1B-DD20-39BD-496E1489EFAC}"/>
              </a:ext>
            </a:extLst>
          </p:cNvPr>
          <p:cNvSpPr txBox="1"/>
          <p:nvPr/>
        </p:nvSpPr>
        <p:spPr>
          <a:xfrm>
            <a:off x="1558338" y="2511941"/>
            <a:ext cx="2657626" cy="830997"/>
          </a:xfrm>
          <a:prstGeom prst="rect">
            <a:avLst/>
          </a:prstGeom>
          <a:noFill/>
        </p:spPr>
        <p:txBody>
          <a:bodyPr wrap="square" rtlCol="0">
            <a:spAutoFit/>
          </a:bodyPr>
          <a:lstStyle/>
          <a:p>
            <a:r>
              <a:rPr lang="en-AU" sz="1600"/>
              <a:t>e.g. Severe Weather Warnings, Evacuation Warnings, public info</a:t>
            </a:r>
          </a:p>
        </p:txBody>
      </p:sp>
    </p:spTree>
    <p:extLst>
      <p:ext uri="{BB962C8B-B14F-4D97-AF65-F5344CB8AC3E}">
        <p14:creationId xmlns:p14="http://schemas.microsoft.com/office/powerpoint/2010/main" val="3791996753"/>
      </p:ext>
    </p:extLst>
  </p:cSld>
  <p:clrMapOvr>
    <a:masterClrMapping/>
  </p:clrMapOvr>
  <p:timing>
    <p:tnLst>
      <p:par>
        <p:cTn id="1" dur="indefinite" restart="never" nodeType="tmRoot">
          <p:childTnLst>
            <p:par>
              <p:cTn id="2"/>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0AB15-0710-7433-A3D5-689499B58D9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F7FA737-64BB-A92A-0E09-747E2DBF407E}"/>
              </a:ext>
            </a:extLst>
          </p:cNvPr>
          <p:cNvSpPr/>
          <p:nvPr/>
        </p:nvSpPr>
        <p:spPr>
          <a:xfrm>
            <a:off x="1173599" y="1356704"/>
            <a:ext cx="2827237" cy="735274"/>
          </a:xfrm>
          <a:prstGeom prst="rect">
            <a:avLst/>
          </a:prstGeom>
          <a:solidFill>
            <a:srgbClr val="DBBC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DDDA2E6-EE6D-DF01-44F8-99B3E84C525F}"/>
              </a:ext>
            </a:extLst>
          </p:cNvPr>
          <p:cNvSpPr txBox="1"/>
          <p:nvPr/>
        </p:nvSpPr>
        <p:spPr>
          <a:xfrm>
            <a:off x="1173598" y="1524286"/>
            <a:ext cx="2770468" cy="400110"/>
          </a:xfrm>
          <a:prstGeom prst="rect">
            <a:avLst/>
          </a:prstGeom>
          <a:noFill/>
        </p:spPr>
        <p:txBody>
          <a:bodyPr wrap="square" rtlCol="0">
            <a:spAutoFit/>
          </a:bodyPr>
          <a:lstStyle/>
          <a:p>
            <a:pPr algn="ctr"/>
            <a:r>
              <a:rPr lang="en-AU" sz="2000" b="1">
                <a:solidFill>
                  <a:srgbClr val="000000"/>
                </a:solidFill>
              </a:rPr>
              <a:t>Response / Decision</a:t>
            </a:r>
            <a:endParaRPr lang="en-AU" sz="2000"/>
          </a:p>
        </p:txBody>
      </p:sp>
      <p:sp>
        <p:nvSpPr>
          <p:cNvPr id="15" name="Rectangle 14">
            <a:extLst>
              <a:ext uri="{FF2B5EF4-FFF2-40B4-BE49-F238E27FC236}">
                <a16:creationId xmlns:a16="http://schemas.microsoft.com/office/drawing/2014/main" id="{32BBDF43-D754-2002-4D80-138D14B5BD2A}"/>
              </a:ext>
            </a:extLst>
          </p:cNvPr>
          <p:cNvSpPr/>
          <p:nvPr/>
        </p:nvSpPr>
        <p:spPr>
          <a:xfrm>
            <a:off x="1173600" y="2252977"/>
            <a:ext cx="2827236" cy="3377381"/>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solidFill>
                <a:schemeClr val="tx1"/>
              </a:solidFill>
            </a:endParaRPr>
          </a:p>
        </p:txBody>
      </p:sp>
      <p:sp>
        <p:nvSpPr>
          <p:cNvPr id="16" name="TextBox 15">
            <a:extLst>
              <a:ext uri="{FF2B5EF4-FFF2-40B4-BE49-F238E27FC236}">
                <a16:creationId xmlns:a16="http://schemas.microsoft.com/office/drawing/2014/main" id="{9E0F1E00-F976-ACEF-0970-3212E88CFE21}"/>
              </a:ext>
            </a:extLst>
          </p:cNvPr>
          <p:cNvSpPr txBox="1"/>
          <p:nvPr/>
        </p:nvSpPr>
        <p:spPr>
          <a:xfrm>
            <a:off x="1411922" y="2330021"/>
            <a:ext cx="2446233" cy="830997"/>
          </a:xfrm>
          <a:prstGeom prst="rect">
            <a:avLst/>
          </a:prstGeom>
          <a:noFill/>
        </p:spPr>
        <p:txBody>
          <a:bodyPr wrap="square" rtlCol="0">
            <a:spAutoFit/>
          </a:bodyPr>
          <a:lstStyle/>
          <a:p>
            <a:r>
              <a:rPr lang="en-AU" sz="1600"/>
              <a:t>e.g. sandbagging, road closures, evacuations, flood rescues </a:t>
            </a:r>
          </a:p>
        </p:txBody>
      </p:sp>
      <p:sp>
        <p:nvSpPr>
          <p:cNvPr id="17" name="TextBox 16">
            <a:extLst>
              <a:ext uri="{FF2B5EF4-FFF2-40B4-BE49-F238E27FC236}">
                <a16:creationId xmlns:a16="http://schemas.microsoft.com/office/drawing/2014/main" id="{6B9406FC-25E2-D86F-A48F-6ACDD752A94F}"/>
              </a:ext>
            </a:extLst>
          </p:cNvPr>
          <p:cNvSpPr txBox="1"/>
          <p:nvPr/>
        </p:nvSpPr>
        <p:spPr>
          <a:xfrm>
            <a:off x="1236325" y="4816309"/>
            <a:ext cx="2827237" cy="584775"/>
          </a:xfrm>
          <a:prstGeom prst="rect">
            <a:avLst/>
          </a:prstGeom>
          <a:noFill/>
        </p:spPr>
        <p:txBody>
          <a:bodyPr wrap="square" rtlCol="0">
            <a:spAutoFit/>
          </a:bodyPr>
          <a:lstStyle/>
          <a:p>
            <a:pPr algn="ctr"/>
            <a:r>
              <a:rPr lang="en-AU" sz="1600" b="1"/>
              <a:t>Mixed performance</a:t>
            </a:r>
          </a:p>
          <a:p>
            <a:pPr algn="ctr"/>
            <a:endParaRPr lang="en-AU" sz="1600" b="1"/>
          </a:p>
        </p:txBody>
      </p:sp>
      <p:sp>
        <p:nvSpPr>
          <p:cNvPr id="18" name="TextBox 17">
            <a:extLst>
              <a:ext uri="{FF2B5EF4-FFF2-40B4-BE49-F238E27FC236}">
                <a16:creationId xmlns:a16="http://schemas.microsoft.com/office/drawing/2014/main" id="{09AE3D5C-9CDF-E17C-7DE4-A3B578178B88}"/>
              </a:ext>
            </a:extLst>
          </p:cNvPr>
          <p:cNvSpPr txBox="1"/>
          <p:nvPr/>
        </p:nvSpPr>
        <p:spPr>
          <a:xfrm>
            <a:off x="1411737" y="4124048"/>
            <a:ext cx="2446418" cy="338554"/>
          </a:xfrm>
          <a:prstGeom prst="rect">
            <a:avLst/>
          </a:prstGeom>
          <a:noFill/>
        </p:spPr>
        <p:txBody>
          <a:bodyPr wrap="square" rtlCol="0">
            <a:spAutoFit/>
          </a:bodyPr>
          <a:lstStyle/>
          <a:p>
            <a:r>
              <a:rPr lang="en-AU" sz="1600"/>
              <a:t>Often reactive</a:t>
            </a:r>
          </a:p>
        </p:txBody>
      </p:sp>
      <p:sp>
        <p:nvSpPr>
          <p:cNvPr id="19" name="TextBox 18">
            <a:extLst>
              <a:ext uri="{FF2B5EF4-FFF2-40B4-BE49-F238E27FC236}">
                <a16:creationId xmlns:a16="http://schemas.microsoft.com/office/drawing/2014/main" id="{D5ADC17D-BE53-E935-5232-F6950F8C95C5}"/>
              </a:ext>
            </a:extLst>
          </p:cNvPr>
          <p:cNvSpPr txBox="1"/>
          <p:nvPr/>
        </p:nvSpPr>
        <p:spPr>
          <a:xfrm>
            <a:off x="1364008" y="3322017"/>
            <a:ext cx="2446418" cy="584775"/>
          </a:xfrm>
          <a:prstGeom prst="rect">
            <a:avLst/>
          </a:prstGeom>
          <a:noFill/>
        </p:spPr>
        <p:txBody>
          <a:bodyPr wrap="square" rtlCol="0">
            <a:spAutoFit/>
          </a:bodyPr>
          <a:lstStyle/>
          <a:p>
            <a:r>
              <a:rPr lang="en-AU" sz="1600"/>
              <a:t>Aim to protect life and property</a:t>
            </a:r>
          </a:p>
        </p:txBody>
      </p:sp>
      <p:sp>
        <p:nvSpPr>
          <p:cNvPr id="11" name="Slide Number Placeholder 4">
            <a:extLst>
              <a:ext uri="{FF2B5EF4-FFF2-40B4-BE49-F238E27FC236}">
                <a16:creationId xmlns:a16="http://schemas.microsoft.com/office/drawing/2014/main" id="{384204CD-E747-9332-C55D-6AACDA21761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3BF0C76-7D1C-2A69-6305-87A0E3D27985}"/>
              </a:ext>
            </a:extLst>
          </p:cNvPr>
          <p:cNvSpPr>
            <a:spLocks noGrp="1"/>
          </p:cNvSpPr>
          <p:nvPr>
            <p:ph type="title"/>
          </p:nvPr>
        </p:nvSpPr>
        <p:spPr>
          <a:xfrm>
            <a:off x="488410" y="753258"/>
            <a:ext cx="8902417" cy="469726"/>
          </a:xfrm>
        </p:spPr>
        <p:txBody>
          <a:bodyPr>
            <a:normAutofit/>
          </a:bodyPr>
          <a:lstStyle/>
          <a:p>
            <a:r>
              <a:rPr lang="en-US"/>
              <a:t>How did the components perform?</a:t>
            </a:r>
          </a:p>
        </p:txBody>
      </p:sp>
      <p:sp>
        <p:nvSpPr>
          <p:cNvPr id="2" name="Slide Number Placeholder 4">
            <a:extLst>
              <a:ext uri="{FF2B5EF4-FFF2-40B4-BE49-F238E27FC236}">
                <a16:creationId xmlns:a16="http://schemas.microsoft.com/office/drawing/2014/main" id="{964EA57B-8D8F-9D7D-8CAD-A68D829C057D}"/>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16</a:t>
            </a:fld>
            <a:endParaRPr lang="en-US"/>
          </a:p>
        </p:txBody>
      </p:sp>
      <p:sp>
        <p:nvSpPr>
          <p:cNvPr id="20" name="Rectangle 2">
            <a:extLst>
              <a:ext uri="{FF2B5EF4-FFF2-40B4-BE49-F238E27FC236}">
                <a16:creationId xmlns:a16="http://schemas.microsoft.com/office/drawing/2014/main" id="{DA18DA88-3CCF-8376-1F69-6843958598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073" name="Picture 1">
            <a:extLst>
              <a:ext uri="{FF2B5EF4-FFF2-40B4-BE49-F238E27FC236}">
                <a16:creationId xmlns:a16="http://schemas.microsoft.com/office/drawing/2014/main" id="{F32EFD94-C1A7-F2F9-98B7-D4C3DA5F6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400" y="835581"/>
            <a:ext cx="4791415" cy="362702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5692BEB-D762-47BB-677B-180031A26810}"/>
              </a:ext>
            </a:extLst>
          </p:cNvPr>
          <p:cNvSpPr txBox="1"/>
          <p:nvPr/>
        </p:nvSpPr>
        <p:spPr>
          <a:xfrm>
            <a:off x="5607622" y="4462602"/>
            <a:ext cx="6096000" cy="923330"/>
          </a:xfrm>
          <a:prstGeom prst="rect">
            <a:avLst/>
          </a:prstGeom>
          <a:noFill/>
        </p:spPr>
        <p:txBody>
          <a:bodyPr wrap="square">
            <a:spAutoFit/>
          </a:bodyPr>
          <a:lstStyle/>
          <a:p>
            <a:r>
              <a:rPr kumimoji="0" lang="en-AU" altLang="en-US" sz="1800" b="0" i="0" u="none" strike="noStrike" cap="none" normalizeH="0" baseline="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A possible Levee breach at Maitland Showground (ring Levee) required a section to be sandbagged (courtesy NSW SES).</a:t>
            </a:r>
            <a:endParaRPr lang="en-AU"/>
          </a:p>
        </p:txBody>
      </p:sp>
      <p:grpSp>
        <p:nvGrpSpPr>
          <p:cNvPr id="24" name="Group 23">
            <a:extLst>
              <a:ext uri="{FF2B5EF4-FFF2-40B4-BE49-F238E27FC236}">
                <a16:creationId xmlns:a16="http://schemas.microsoft.com/office/drawing/2014/main" id="{D94EA72C-AD06-6D81-8798-23E235DA5F44}"/>
              </a:ext>
            </a:extLst>
          </p:cNvPr>
          <p:cNvGrpSpPr/>
          <p:nvPr/>
        </p:nvGrpSpPr>
        <p:grpSpPr>
          <a:xfrm>
            <a:off x="5050915" y="5765495"/>
            <a:ext cx="6547469" cy="503374"/>
            <a:chOff x="5864243" y="691067"/>
            <a:chExt cx="6547469" cy="503374"/>
          </a:xfrm>
        </p:grpSpPr>
        <p:cxnSp>
          <p:nvCxnSpPr>
            <p:cNvPr id="25" name="Straight Arrow Connector 24">
              <a:extLst>
                <a:ext uri="{FF2B5EF4-FFF2-40B4-BE49-F238E27FC236}">
                  <a16:creationId xmlns:a16="http://schemas.microsoft.com/office/drawing/2014/main" id="{82DB9D3E-DA60-83E0-031B-2CCBE597B8CC}"/>
                </a:ext>
              </a:extLst>
            </p:cNvPr>
            <p:cNvCxnSpPr>
              <a:cxnSpLocks/>
              <a:stCxn id="26" idx="6"/>
            </p:cNvCxnSpPr>
            <p:nvPr/>
          </p:nvCxnSpPr>
          <p:spPr>
            <a:xfrm>
              <a:off x="6209090" y="765130"/>
              <a:ext cx="6202622"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A86D8492-51AA-CB2B-5E54-C9EAE1C2871A}"/>
                </a:ext>
              </a:extLst>
            </p:cNvPr>
            <p:cNvSpPr/>
            <p:nvPr/>
          </p:nvSpPr>
          <p:spPr>
            <a:xfrm>
              <a:off x="6063331" y="692250"/>
              <a:ext cx="145759" cy="145759"/>
            </a:xfrm>
            <a:prstGeom prst="ellipse">
              <a:avLst/>
            </a:prstGeom>
            <a:solidFill>
              <a:srgbClr val="D5D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3BBCEA8C-77AB-8FB4-8D93-FDF087EE562F}"/>
                </a:ext>
              </a:extLst>
            </p:cNvPr>
            <p:cNvSpPr/>
            <p:nvPr/>
          </p:nvSpPr>
          <p:spPr>
            <a:xfrm>
              <a:off x="8295129"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0E48E35A-3D22-9548-A9C8-FD2A532E6E2D}"/>
                </a:ext>
              </a:extLst>
            </p:cNvPr>
            <p:cNvSpPr/>
            <p:nvPr/>
          </p:nvSpPr>
          <p:spPr>
            <a:xfrm>
              <a:off x="7178340" y="692251"/>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E703B530-7A7C-2CE9-C7FD-2A0B4D75F015}"/>
                </a:ext>
              </a:extLst>
            </p:cNvPr>
            <p:cNvSpPr/>
            <p:nvPr/>
          </p:nvSpPr>
          <p:spPr>
            <a:xfrm>
              <a:off x="9555617" y="692252"/>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BBE3B469-0B01-68E9-575B-31275AE1CF4F}"/>
                </a:ext>
              </a:extLst>
            </p:cNvPr>
            <p:cNvSpPr txBox="1"/>
            <p:nvPr/>
          </p:nvSpPr>
          <p:spPr>
            <a:xfrm>
              <a:off x="5864243" y="855887"/>
              <a:ext cx="561372" cy="338554"/>
            </a:xfrm>
            <a:prstGeom prst="rect">
              <a:avLst/>
            </a:prstGeom>
            <a:noFill/>
          </p:spPr>
          <p:txBody>
            <a:bodyPr wrap="none" rtlCol="0">
              <a:spAutoFit/>
            </a:bodyPr>
            <a:lstStyle/>
            <a:p>
              <a:r>
                <a:rPr lang="en-AU" sz="1600" i="1" err="1"/>
                <a:t>Obs</a:t>
              </a:r>
              <a:endParaRPr lang="en-AU" i="1"/>
            </a:p>
          </p:txBody>
        </p:sp>
        <p:sp>
          <p:nvSpPr>
            <p:cNvPr id="31" name="TextBox 30">
              <a:extLst>
                <a:ext uri="{FF2B5EF4-FFF2-40B4-BE49-F238E27FC236}">
                  <a16:creationId xmlns:a16="http://schemas.microsoft.com/office/drawing/2014/main" id="{FDEE72B2-4BD2-FF25-5D3F-7F508F9C1EE4}"/>
                </a:ext>
              </a:extLst>
            </p:cNvPr>
            <p:cNvSpPr txBox="1"/>
            <p:nvPr/>
          </p:nvSpPr>
          <p:spPr>
            <a:xfrm>
              <a:off x="6827491" y="847983"/>
              <a:ext cx="956800" cy="338554"/>
            </a:xfrm>
            <a:prstGeom prst="rect">
              <a:avLst/>
            </a:prstGeom>
            <a:noFill/>
          </p:spPr>
          <p:txBody>
            <a:bodyPr wrap="none" rtlCol="0">
              <a:spAutoFit/>
            </a:bodyPr>
            <a:lstStyle/>
            <a:p>
              <a:r>
                <a:rPr lang="en-AU" sz="1600" i="1"/>
                <a:t>Weather</a:t>
              </a:r>
              <a:endParaRPr lang="en-AU" i="1"/>
            </a:p>
          </p:txBody>
        </p:sp>
        <p:sp>
          <p:nvSpPr>
            <p:cNvPr id="3072" name="TextBox 3071">
              <a:extLst>
                <a:ext uri="{FF2B5EF4-FFF2-40B4-BE49-F238E27FC236}">
                  <a16:creationId xmlns:a16="http://schemas.microsoft.com/office/drawing/2014/main" id="{08BD5709-4A37-7E3E-067B-6DB2EE9C6C6C}"/>
                </a:ext>
              </a:extLst>
            </p:cNvPr>
            <p:cNvSpPr txBox="1"/>
            <p:nvPr/>
          </p:nvSpPr>
          <p:spPr>
            <a:xfrm>
              <a:off x="8026672" y="843130"/>
              <a:ext cx="845103" cy="338554"/>
            </a:xfrm>
            <a:prstGeom prst="rect">
              <a:avLst/>
            </a:prstGeom>
            <a:noFill/>
          </p:spPr>
          <p:txBody>
            <a:bodyPr wrap="none" rtlCol="0">
              <a:spAutoFit/>
            </a:bodyPr>
            <a:lstStyle/>
            <a:p>
              <a:r>
                <a:rPr lang="en-AU" sz="1600" i="1"/>
                <a:t>Hazard</a:t>
              </a:r>
              <a:endParaRPr lang="en-AU" i="1"/>
            </a:p>
          </p:txBody>
        </p:sp>
        <p:sp>
          <p:nvSpPr>
            <p:cNvPr id="3074" name="TextBox 3073">
              <a:extLst>
                <a:ext uri="{FF2B5EF4-FFF2-40B4-BE49-F238E27FC236}">
                  <a16:creationId xmlns:a16="http://schemas.microsoft.com/office/drawing/2014/main" id="{64689C96-8DA3-38C7-B258-9AA58BA6F5B5}"/>
                </a:ext>
              </a:extLst>
            </p:cNvPr>
            <p:cNvSpPr txBox="1"/>
            <p:nvPr/>
          </p:nvSpPr>
          <p:spPr>
            <a:xfrm>
              <a:off x="9237745" y="855887"/>
              <a:ext cx="801823" cy="338554"/>
            </a:xfrm>
            <a:prstGeom prst="rect">
              <a:avLst/>
            </a:prstGeom>
            <a:noFill/>
          </p:spPr>
          <p:txBody>
            <a:bodyPr wrap="none" rtlCol="0">
              <a:spAutoFit/>
            </a:bodyPr>
            <a:lstStyle/>
            <a:p>
              <a:r>
                <a:rPr lang="en-AU" sz="1600" i="1"/>
                <a:t>Impact</a:t>
              </a:r>
              <a:endParaRPr lang="en-AU" i="1"/>
            </a:p>
          </p:txBody>
        </p:sp>
        <p:sp>
          <p:nvSpPr>
            <p:cNvPr id="3075" name="TextBox 3074">
              <a:extLst>
                <a:ext uri="{FF2B5EF4-FFF2-40B4-BE49-F238E27FC236}">
                  <a16:creationId xmlns:a16="http://schemas.microsoft.com/office/drawing/2014/main" id="{41FBCD70-AAD2-9ABF-36F9-3A599789516C}"/>
                </a:ext>
              </a:extLst>
            </p:cNvPr>
            <p:cNvSpPr txBox="1"/>
            <p:nvPr/>
          </p:nvSpPr>
          <p:spPr>
            <a:xfrm>
              <a:off x="10258750" y="847983"/>
              <a:ext cx="1046569" cy="338554"/>
            </a:xfrm>
            <a:prstGeom prst="rect">
              <a:avLst/>
            </a:prstGeom>
            <a:noFill/>
          </p:spPr>
          <p:txBody>
            <a:bodyPr wrap="none" rtlCol="0">
              <a:spAutoFit/>
            </a:bodyPr>
            <a:lstStyle/>
            <a:p>
              <a:r>
                <a:rPr lang="en-AU" sz="1600" i="1"/>
                <a:t>Warnings</a:t>
              </a:r>
              <a:endParaRPr lang="en-AU" i="1"/>
            </a:p>
          </p:txBody>
        </p:sp>
        <p:sp>
          <p:nvSpPr>
            <p:cNvPr id="3076" name="TextBox 3075">
              <a:extLst>
                <a:ext uri="{FF2B5EF4-FFF2-40B4-BE49-F238E27FC236}">
                  <a16:creationId xmlns:a16="http://schemas.microsoft.com/office/drawing/2014/main" id="{6BE17A79-6692-4F64-037E-0C4CF3DDA2CF}"/>
                </a:ext>
              </a:extLst>
            </p:cNvPr>
            <p:cNvSpPr txBox="1"/>
            <p:nvPr/>
          </p:nvSpPr>
          <p:spPr>
            <a:xfrm>
              <a:off x="11305319" y="855887"/>
              <a:ext cx="1106393" cy="338554"/>
            </a:xfrm>
            <a:prstGeom prst="rect">
              <a:avLst/>
            </a:prstGeom>
            <a:noFill/>
          </p:spPr>
          <p:txBody>
            <a:bodyPr wrap="none" rtlCol="0">
              <a:spAutoFit/>
            </a:bodyPr>
            <a:lstStyle/>
            <a:p>
              <a:r>
                <a:rPr lang="en-AU" sz="1600" i="1"/>
                <a:t>Response</a:t>
              </a:r>
              <a:endParaRPr lang="en-AU" i="1"/>
            </a:p>
          </p:txBody>
        </p:sp>
        <p:sp>
          <p:nvSpPr>
            <p:cNvPr id="3077" name="Oval 3076">
              <a:extLst>
                <a:ext uri="{FF2B5EF4-FFF2-40B4-BE49-F238E27FC236}">
                  <a16:creationId xmlns:a16="http://schemas.microsoft.com/office/drawing/2014/main" id="{890E9C69-5C67-E3EA-56EF-6DA454D5217A}"/>
                </a:ext>
              </a:extLst>
            </p:cNvPr>
            <p:cNvSpPr/>
            <p:nvPr/>
          </p:nvSpPr>
          <p:spPr>
            <a:xfrm>
              <a:off x="11785635" y="691067"/>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78" name="Oval 3077">
              <a:extLst>
                <a:ext uri="{FF2B5EF4-FFF2-40B4-BE49-F238E27FC236}">
                  <a16:creationId xmlns:a16="http://schemas.microsoft.com/office/drawing/2014/main" id="{4E88EB00-F338-A0C5-4077-271D0E20C6C3}"/>
                </a:ext>
              </a:extLst>
            </p:cNvPr>
            <p:cNvSpPr/>
            <p:nvPr/>
          </p:nvSpPr>
          <p:spPr>
            <a:xfrm>
              <a:off x="10670347" y="692249"/>
              <a:ext cx="145759" cy="14575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079" name="Oval 3078">
            <a:extLst>
              <a:ext uri="{FF2B5EF4-FFF2-40B4-BE49-F238E27FC236}">
                <a16:creationId xmlns:a16="http://schemas.microsoft.com/office/drawing/2014/main" id="{FA042EDC-BC1C-F415-5CAD-5923834A5D06}"/>
              </a:ext>
            </a:extLst>
          </p:cNvPr>
          <p:cNvSpPr/>
          <p:nvPr/>
        </p:nvSpPr>
        <p:spPr>
          <a:xfrm>
            <a:off x="10913492" y="5706679"/>
            <a:ext cx="263390" cy="26339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ue and black outline of a map&#10;&#10;Description automatically generated">
            <a:extLst>
              <a:ext uri="{FF2B5EF4-FFF2-40B4-BE49-F238E27FC236}">
                <a16:creationId xmlns:a16="http://schemas.microsoft.com/office/drawing/2014/main" id="{9B578C79-DE02-1B55-DCB4-30300BC81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64" y="23522"/>
            <a:ext cx="4767164" cy="662952"/>
          </a:xfrm>
          <a:prstGeom prst="rect">
            <a:avLst/>
          </a:prstGeom>
        </p:spPr>
      </p:pic>
    </p:spTree>
    <p:extLst>
      <p:ext uri="{BB962C8B-B14F-4D97-AF65-F5344CB8AC3E}">
        <p14:creationId xmlns:p14="http://schemas.microsoft.com/office/powerpoint/2010/main" val="2891649225"/>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74E6C-A331-A919-2109-F6F1AE0275C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DA03FB0-8272-749D-6527-EF89FE98A499}"/>
              </a:ext>
            </a:extLst>
          </p:cNvPr>
          <p:cNvSpPr/>
          <p:nvPr/>
        </p:nvSpPr>
        <p:spPr>
          <a:xfrm>
            <a:off x="348282" y="4160187"/>
            <a:ext cx="5352431" cy="22881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4">
            <a:extLst>
              <a:ext uri="{FF2B5EF4-FFF2-40B4-BE49-F238E27FC236}">
                <a16:creationId xmlns:a16="http://schemas.microsoft.com/office/drawing/2014/main" id="{9A7FBDEA-B93F-F642-BB37-C05A7B1BE30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1ED8FBE4-BFAF-CAEB-1280-02C75837CE06}"/>
              </a:ext>
            </a:extLst>
          </p:cNvPr>
          <p:cNvSpPr>
            <a:spLocks noGrp="1"/>
          </p:cNvSpPr>
          <p:nvPr>
            <p:ph type="title"/>
          </p:nvPr>
        </p:nvSpPr>
        <p:spPr>
          <a:xfrm>
            <a:off x="508000" y="710139"/>
            <a:ext cx="8902417" cy="469726"/>
          </a:xfrm>
        </p:spPr>
        <p:txBody>
          <a:bodyPr>
            <a:normAutofit/>
          </a:bodyPr>
          <a:lstStyle/>
          <a:p>
            <a:r>
              <a:rPr lang="en-US">
                <a:latin typeface="Arial" panose="020B0604020202020204" pitchFamily="34" charset="0"/>
              </a:rPr>
              <a:t>Uncertainty is endemic</a:t>
            </a:r>
            <a:endParaRPr lang="en-US"/>
          </a:p>
        </p:txBody>
      </p:sp>
      <p:sp>
        <p:nvSpPr>
          <p:cNvPr id="2" name="Slide Number Placeholder 4">
            <a:extLst>
              <a:ext uri="{FF2B5EF4-FFF2-40B4-BE49-F238E27FC236}">
                <a16:creationId xmlns:a16="http://schemas.microsoft.com/office/drawing/2014/main" id="{C66D248A-DC6B-5FEA-64FF-9918ED9C3170}"/>
              </a:ext>
            </a:extLst>
          </p:cNvPr>
          <p:cNvSpPr txBox="1">
            <a:spLocks/>
          </p:cNvSpPr>
          <p:nvPr/>
        </p:nvSpPr>
        <p:spPr>
          <a:xfrm>
            <a:off x="8444460" y="6356354"/>
            <a:ext cx="202034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accent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CA7046-D314-6340-8D2C-B3889D9888EF}" type="slidenum">
              <a:rPr lang="en-US" smtClean="0"/>
              <a:pPr/>
              <a:t>17</a:t>
            </a:fld>
            <a:endParaRPr lang="en-US"/>
          </a:p>
        </p:txBody>
      </p:sp>
      <p:sp>
        <p:nvSpPr>
          <p:cNvPr id="3" name="TextBox 2">
            <a:extLst>
              <a:ext uri="{FF2B5EF4-FFF2-40B4-BE49-F238E27FC236}">
                <a16:creationId xmlns:a16="http://schemas.microsoft.com/office/drawing/2014/main" id="{61909CB5-71EE-78D5-0F96-CC073A371E44}"/>
              </a:ext>
            </a:extLst>
          </p:cNvPr>
          <p:cNvSpPr txBox="1"/>
          <p:nvPr/>
        </p:nvSpPr>
        <p:spPr>
          <a:xfrm>
            <a:off x="371475" y="1153528"/>
            <a:ext cx="4525378" cy="4247317"/>
          </a:xfrm>
          <a:prstGeom prst="rect">
            <a:avLst/>
          </a:prstGeom>
          <a:noFill/>
        </p:spPr>
        <p:txBody>
          <a:bodyPr wrap="square" rtlCol="0">
            <a:spAutoFit/>
          </a:bodyPr>
          <a:lstStyle/>
          <a:p>
            <a:pPr marL="285750" indent="-285750">
              <a:buFont typeface="Arial" panose="020B0604020202020204" pitchFamily="34" charset="0"/>
              <a:buChar char="•"/>
            </a:pPr>
            <a:r>
              <a:rPr lang="en-AU"/>
              <a:t>In flash flood we need to live with </a:t>
            </a:r>
            <a:r>
              <a:rPr lang="en-AU" b="1"/>
              <a:t>uncertainty</a:t>
            </a:r>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It affects </a:t>
            </a:r>
            <a:r>
              <a:rPr lang="en-AU" b="1"/>
              <a:t>all</a:t>
            </a:r>
            <a:r>
              <a:rPr lang="en-AU"/>
              <a:t> components of the chain individually, but there are also </a:t>
            </a:r>
            <a:r>
              <a:rPr lang="en-AU" b="1"/>
              <a:t>flow-on effects</a:t>
            </a:r>
          </a:p>
          <a:p>
            <a:pPr marL="285750" indent="-285750">
              <a:buFont typeface="Arial" panose="020B0604020202020204" pitchFamily="34" charset="0"/>
              <a:buChar char="•"/>
            </a:pPr>
            <a:endParaRPr lang="en-AU" b="1"/>
          </a:p>
          <a:p>
            <a:pPr marL="285750" indent="-285750">
              <a:buFont typeface="Arial" panose="020B0604020202020204" pitchFamily="34" charset="0"/>
              <a:buChar char="•"/>
            </a:pPr>
            <a:r>
              <a:rPr lang="en-AU"/>
              <a:t>The challenge is to effectively </a:t>
            </a:r>
            <a:r>
              <a:rPr lang="en-AU" b="1"/>
              <a:t>communicate uncertainty</a:t>
            </a:r>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a:p>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p:txBody>
      </p:sp>
      <p:pic>
        <p:nvPicPr>
          <p:cNvPr id="2050" name="Picture 2" descr="A collage of different colored maps&#10;&#10;Description automatically generated">
            <a:extLst>
              <a:ext uri="{FF2B5EF4-FFF2-40B4-BE49-F238E27FC236}">
                <a16:creationId xmlns:a16="http://schemas.microsoft.com/office/drawing/2014/main" id="{1606D071-AECF-C929-9D35-71961C8A0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225" y="1190875"/>
            <a:ext cx="4819650" cy="2847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9" name="Picture 26" descr="A black background with different colored squares&#10;&#10;Description automatically generated">
            <a:extLst>
              <a:ext uri="{FF2B5EF4-FFF2-40B4-BE49-F238E27FC236}">
                <a16:creationId xmlns:a16="http://schemas.microsoft.com/office/drawing/2014/main" id="{A7E8DA0E-1861-8B7D-82FE-7B09569C1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075" y="1409950"/>
            <a:ext cx="790575" cy="2628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CC62EF-7EF0-AF2F-015E-CADBF2056E50}"/>
              </a:ext>
            </a:extLst>
          </p:cNvPr>
          <p:cNvSpPr txBox="1"/>
          <p:nvPr/>
        </p:nvSpPr>
        <p:spPr>
          <a:xfrm>
            <a:off x="5963225" y="4099828"/>
            <a:ext cx="4819650" cy="646331"/>
          </a:xfrm>
          <a:prstGeom prst="rect">
            <a:avLst/>
          </a:prstGeom>
          <a:noFill/>
        </p:spPr>
        <p:txBody>
          <a:bodyPr wrap="square">
            <a:spAutoFit/>
          </a:bodyPr>
          <a:lstStyle/>
          <a:p>
            <a:pPr>
              <a:spcAft>
                <a:spcPts val="600"/>
              </a:spcAft>
            </a:pPr>
            <a:r>
              <a:rPr lang="en-AU" sz="1800">
                <a:effectLst/>
                <a:latin typeface="Arial" panose="020B0604020202020204" pitchFamily="34" charset="0"/>
                <a:ea typeface="Arial" panose="020B0604020202020204" pitchFamily="34" charset="0"/>
              </a:rPr>
              <a:t>High variation in rainfall forecasts during the Wallis Creek case study had flow-on effects</a:t>
            </a:r>
            <a:endParaRPr lang="en-AU" sz="1400">
              <a:effectLst/>
              <a:latin typeface="Arial" panose="020B0604020202020204" pitchFamily="34" charset="0"/>
              <a:ea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35FFAE9-FA8C-8A41-7924-1B915CE55910}"/>
              </a:ext>
            </a:extLst>
          </p:cNvPr>
          <p:cNvSpPr/>
          <p:nvPr/>
        </p:nvSpPr>
        <p:spPr>
          <a:xfrm>
            <a:off x="7670640" y="1827672"/>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9EC31F60-49B3-5D90-4F07-3B548F946EFF}"/>
              </a:ext>
            </a:extLst>
          </p:cNvPr>
          <p:cNvSpPr/>
          <p:nvPr/>
        </p:nvSpPr>
        <p:spPr>
          <a:xfrm>
            <a:off x="10093800" y="1827672"/>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E632B31D-DB03-39FA-8A0C-984DB4F810A7}"/>
              </a:ext>
            </a:extLst>
          </p:cNvPr>
          <p:cNvSpPr/>
          <p:nvPr/>
        </p:nvSpPr>
        <p:spPr>
          <a:xfrm>
            <a:off x="7670640" y="3276349"/>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18115AB-3A69-784F-82B2-B7F82B9A5E87}"/>
              </a:ext>
            </a:extLst>
          </p:cNvPr>
          <p:cNvSpPr/>
          <p:nvPr/>
        </p:nvSpPr>
        <p:spPr>
          <a:xfrm>
            <a:off x="10093800" y="3276349"/>
            <a:ext cx="96252" cy="9625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352CE9EA-E3E5-9F0E-8CC6-3F9A3156A5D0}"/>
              </a:ext>
            </a:extLst>
          </p:cNvPr>
          <p:cNvCxnSpPr/>
          <p:nvPr/>
        </p:nvCxnSpPr>
        <p:spPr>
          <a:xfrm flipH="1">
            <a:off x="7766892" y="828294"/>
            <a:ext cx="606158" cy="968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AD7987-F91A-126A-CC27-B4173E5CF7BA}"/>
              </a:ext>
            </a:extLst>
          </p:cNvPr>
          <p:cNvSpPr txBox="1"/>
          <p:nvPr/>
        </p:nvSpPr>
        <p:spPr>
          <a:xfrm>
            <a:off x="8373050" y="629787"/>
            <a:ext cx="1723549" cy="369332"/>
          </a:xfrm>
          <a:prstGeom prst="rect">
            <a:avLst/>
          </a:prstGeom>
          <a:noFill/>
        </p:spPr>
        <p:txBody>
          <a:bodyPr wrap="none" rtlCol="0">
            <a:spAutoFit/>
          </a:bodyPr>
          <a:lstStyle/>
          <a:p>
            <a:r>
              <a:rPr lang="en-AU"/>
              <a:t>Maitland, NSW</a:t>
            </a:r>
          </a:p>
        </p:txBody>
      </p:sp>
      <p:pic>
        <p:nvPicPr>
          <p:cNvPr id="4" name="Picture 3" descr="A blue and black outline of a map&#10;&#10;Description automatically generated">
            <a:extLst>
              <a:ext uri="{FF2B5EF4-FFF2-40B4-BE49-F238E27FC236}">
                <a16:creationId xmlns:a16="http://schemas.microsoft.com/office/drawing/2014/main" id="{ACC41473-0BA9-AB62-5900-D75CAB9DC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07" y="16707"/>
            <a:ext cx="4767164" cy="662952"/>
          </a:xfrm>
          <a:prstGeom prst="rect">
            <a:avLst/>
          </a:prstGeom>
        </p:spPr>
      </p:pic>
      <p:sp>
        <p:nvSpPr>
          <p:cNvPr id="6" name="TextBox 5">
            <a:extLst>
              <a:ext uri="{FF2B5EF4-FFF2-40B4-BE49-F238E27FC236}">
                <a16:creationId xmlns:a16="http://schemas.microsoft.com/office/drawing/2014/main" id="{135D3E5E-6E81-E750-1B3B-F895E4E37737}"/>
              </a:ext>
            </a:extLst>
          </p:cNvPr>
          <p:cNvSpPr txBox="1"/>
          <p:nvPr/>
        </p:nvSpPr>
        <p:spPr>
          <a:xfrm>
            <a:off x="508000" y="4365003"/>
            <a:ext cx="5021119" cy="1339469"/>
          </a:xfrm>
          <a:prstGeom prst="rect">
            <a:avLst/>
          </a:prstGeom>
          <a:noFill/>
        </p:spPr>
        <p:txBody>
          <a:bodyPr wrap="square">
            <a:spAutoFit/>
          </a:bodyPr>
          <a:lstStyle/>
          <a:p>
            <a:pPr>
              <a:lnSpc>
                <a:spcPct val="115000"/>
              </a:lnSpc>
              <a:spcAft>
                <a:spcPts val="600"/>
              </a:spcAft>
            </a:pPr>
            <a:r>
              <a:rPr lang="en-AU" sz="1800" i="1">
                <a:effectLst/>
                <a:latin typeface="Arial" panose="020B0604020202020204" pitchFamily="34" charset="0"/>
                <a:ea typeface="Arial" panose="020B0604020202020204" pitchFamily="34" charset="0"/>
                <a:cs typeface="Arial" panose="020B0604020202020204" pitchFamily="34" charset="0"/>
              </a:rPr>
              <a:t>"HEAVY RAINFALL which </a:t>
            </a:r>
            <a:r>
              <a:rPr lang="en-AU" sz="1800" b="1" i="1">
                <a:effectLst/>
                <a:latin typeface="Arial" panose="020B0604020202020204" pitchFamily="34" charset="0"/>
                <a:ea typeface="Arial" panose="020B0604020202020204" pitchFamily="34" charset="0"/>
                <a:cs typeface="Arial" panose="020B0604020202020204" pitchFamily="34" charset="0"/>
              </a:rPr>
              <a:t>may</a:t>
            </a:r>
            <a:r>
              <a:rPr lang="en-AU" sz="1800" i="1">
                <a:effectLst/>
                <a:latin typeface="Arial" panose="020B0604020202020204" pitchFamily="34" charset="0"/>
                <a:ea typeface="Arial" panose="020B0604020202020204" pitchFamily="34" charset="0"/>
                <a:cs typeface="Arial" panose="020B0604020202020204" pitchFamily="34" charset="0"/>
              </a:rPr>
              <a:t> lead to FLASH FLOODING is forecast to continue ... Six-hourly rainfall totals between 70 to 120 mm are </a:t>
            </a:r>
            <a:r>
              <a:rPr lang="en-AU" sz="1800" b="1" i="1">
                <a:effectLst/>
                <a:latin typeface="Arial" panose="020B0604020202020204" pitchFamily="34" charset="0"/>
                <a:ea typeface="Arial" panose="020B0604020202020204" pitchFamily="34" charset="0"/>
                <a:cs typeface="Arial" panose="020B0604020202020204" pitchFamily="34" charset="0"/>
              </a:rPr>
              <a:t>possible</a:t>
            </a:r>
            <a:r>
              <a:rPr lang="en-AU" sz="1800" i="1">
                <a:effectLst/>
                <a:latin typeface="Arial" panose="020B0604020202020204" pitchFamily="34" charset="0"/>
                <a:ea typeface="Arial" panose="020B0604020202020204" pitchFamily="34" charset="0"/>
                <a:cs typeface="Arial" panose="020B0604020202020204" pitchFamily="34" charset="0"/>
              </a:rPr>
              <a:t>."</a:t>
            </a:r>
            <a:endParaRPr lang="en-AU" sz="180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AC74D28-AEA1-2D88-19F0-D2664615C25B}"/>
              </a:ext>
            </a:extLst>
          </p:cNvPr>
          <p:cNvSpPr txBox="1"/>
          <p:nvPr/>
        </p:nvSpPr>
        <p:spPr>
          <a:xfrm>
            <a:off x="1913419" y="5836675"/>
            <a:ext cx="3787294" cy="584775"/>
          </a:xfrm>
          <a:prstGeom prst="rect">
            <a:avLst/>
          </a:prstGeom>
          <a:noFill/>
        </p:spPr>
        <p:txBody>
          <a:bodyPr wrap="square" rtlCol="0">
            <a:spAutoFit/>
          </a:bodyPr>
          <a:lstStyle/>
          <a:p>
            <a:pPr algn="r"/>
            <a:r>
              <a:rPr lang="en-AU" sz="1600" i="1"/>
              <a:t>Severe Weather Warning text from the Wallis Creek event</a:t>
            </a:r>
          </a:p>
        </p:txBody>
      </p:sp>
    </p:spTree>
    <p:extLst>
      <p:ext uri="{BB962C8B-B14F-4D97-AF65-F5344CB8AC3E}">
        <p14:creationId xmlns:p14="http://schemas.microsoft.com/office/powerpoint/2010/main" val="4231151098"/>
      </p:ext>
    </p:extLst>
  </p:cSld>
  <p:clrMapOvr>
    <a:masterClrMapping/>
  </p:clrMapOvr>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B440E-8051-939C-FE8A-68988F15FF95}"/>
              </a:ext>
            </a:extLst>
          </p:cNvPr>
          <p:cNvSpPr>
            <a:spLocks noGrp="1"/>
          </p:cNvSpPr>
          <p:nvPr>
            <p:ph type="sldNum" sz="quarter" idx="4"/>
          </p:nvPr>
        </p:nvSpPr>
        <p:spPr/>
        <p:txBody>
          <a:bodyPr/>
          <a:lstStyle/>
          <a:p>
            <a:fld id="{3ACA7046-D314-6340-8D2C-B3889D9888EF}" type="slidenum">
              <a:rPr lang="en-US" smtClean="0"/>
              <a:pPr/>
              <a:t>18</a:t>
            </a:fld>
            <a:endParaRPr lang="en-US"/>
          </a:p>
        </p:txBody>
      </p:sp>
      <p:sp>
        <p:nvSpPr>
          <p:cNvPr id="3" name="Title 2">
            <a:extLst>
              <a:ext uri="{FF2B5EF4-FFF2-40B4-BE49-F238E27FC236}">
                <a16:creationId xmlns:a16="http://schemas.microsoft.com/office/drawing/2014/main" id="{208FE58E-00B8-526A-C3CE-C5D62BE2C93C}"/>
              </a:ext>
            </a:extLst>
          </p:cNvPr>
          <p:cNvSpPr>
            <a:spLocks noGrp="1"/>
          </p:cNvSpPr>
          <p:nvPr>
            <p:ph type="title"/>
          </p:nvPr>
        </p:nvSpPr>
        <p:spPr>
          <a:xfrm>
            <a:off x="507999" y="1051867"/>
            <a:ext cx="8902417" cy="469726"/>
          </a:xfrm>
        </p:spPr>
        <p:txBody>
          <a:bodyPr/>
          <a:lstStyle/>
          <a:p>
            <a:r>
              <a:rPr lang="en-US"/>
              <a:t>The Severe Weather and Heavy Rain Survey</a:t>
            </a:r>
            <a:br>
              <a:rPr lang="en-AU"/>
            </a:br>
            <a:endParaRPr lang="en-AU"/>
          </a:p>
        </p:txBody>
      </p:sp>
      <p:graphicFrame>
        <p:nvGraphicFramePr>
          <p:cNvPr id="6" name="Chart 5">
            <a:extLst>
              <a:ext uri="{FF2B5EF4-FFF2-40B4-BE49-F238E27FC236}">
                <a16:creationId xmlns:a16="http://schemas.microsoft.com/office/drawing/2014/main" id="{574DCABB-7AFE-7808-08C0-9BF2CEE87B8C}"/>
              </a:ext>
            </a:extLst>
          </p:cNvPr>
          <p:cNvGraphicFramePr>
            <a:graphicFrameLocks/>
          </p:cNvGraphicFramePr>
          <p:nvPr>
            <p:extLst>
              <p:ext uri="{D42A27DB-BD31-4B8C-83A1-F6EECF244321}">
                <p14:modId xmlns:p14="http://schemas.microsoft.com/office/powerpoint/2010/main" val="3535726387"/>
              </p:ext>
            </p:extLst>
          </p:nvPr>
        </p:nvGraphicFramePr>
        <p:xfrm>
          <a:off x="7206037" y="3774926"/>
          <a:ext cx="4798673" cy="294659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2A251197-2609-28F4-D1E9-145D4CC6B200}"/>
                  </a:ext>
                </a:extLst>
              </p:cNvPr>
              <p:cNvGraphicFramePr>
                <a:graphicFrameLocks/>
              </p:cNvGraphicFramePr>
              <p:nvPr>
                <p:extLst>
                  <p:ext uri="{D42A27DB-BD31-4B8C-83A1-F6EECF244321}">
                    <p14:modId xmlns:p14="http://schemas.microsoft.com/office/powerpoint/2010/main" val="3582076714"/>
                  </p:ext>
                </p:extLst>
              </p:nvPr>
            </p:nvGraphicFramePr>
            <p:xfrm>
              <a:off x="706239" y="3124927"/>
              <a:ext cx="4451685" cy="3122521"/>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Chart 6">
                <a:extLst>
                  <a:ext uri="{FF2B5EF4-FFF2-40B4-BE49-F238E27FC236}">
                    <a16:creationId xmlns:a16="http://schemas.microsoft.com/office/drawing/2014/main" id="{2A251197-2609-28F4-D1E9-145D4CC6B200}"/>
                  </a:ext>
                </a:extLst>
              </p:cNvPr>
              <p:cNvPicPr>
                <a:picLocks noGrp="1" noRot="1" noChangeAspect="1" noMove="1" noResize="1" noEditPoints="1" noAdjustHandles="1" noChangeArrowheads="1" noChangeShapeType="1"/>
              </p:cNvPicPr>
              <p:nvPr/>
            </p:nvPicPr>
            <p:blipFill>
              <a:blip r:embed="rId5"/>
              <a:stretch>
                <a:fillRect/>
              </a:stretch>
            </p:blipFill>
            <p:spPr>
              <a:xfrm>
                <a:off x="706239" y="3124927"/>
                <a:ext cx="4451685" cy="3122521"/>
              </a:xfrm>
              <a:prstGeom prst="rect">
                <a:avLst/>
              </a:prstGeom>
            </p:spPr>
          </p:pic>
        </mc:Fallback>
      </mc:AlternateContent>
      <p:graphicFrame>
        <p:nvGraphicFramePr>
          <p:cNvPr id="8" name="Chart 7">
            <a:extLst>
              <a:ext uri="{FF2B5EF4-FFF2-40B4-BE49-F238E27FC236}">
                <a16:creationId xmlns:a16="http://schemas.microsoft.com/office/drawing/2014/main" id="{2F0A2C99-5763-0037-82F7-1E8552233324}"/>
              </a:ext>
            </a:extLst>
          </p:cNvPr>
          <p:cNvGraphicFramePr>
            <a:graphicFrameLocks/>
          </p:cNvGraphicFramePr>
          <p:nvPr>
            <p:extLst>
              <p:ext uri="{D42A27DB-BD31-4B8C-83A1-F6EECF244321}">
                <p14:modId xmlns:p14="http://schemas.microsoft.com/office/powerpoint/2010/main" val="266046993"/>
              </p:ext>
            </p:extLst>
          </p:nvPr>
        </p:nvGraphicFramePr>
        <p:xfrm>
          <a:off x="7344919" y="1095847"/>
          <a:ext cx="5229225" cy="3990975"/>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8C1B24D2-41F6-10CB-358A-944098252453}"/>
              </a:ext>
            </a:extLst>
          </p:cNvPr>
          <p:cNvSpPr txBox="1"/>
          <p:nvPr/>
        </p:nvSpPr>
        <p:spPr>
          <a:xfrm>
            <a:off x="7344919" y="6062782"/>
            <a:ext cx="2827421" cy="369332"/>
          </a:xfrm>
          <a:prstGeom prst="rect">
            <a:avLst/>
          </a:prstGeom>
          <a:noFill/>
        </p:spPr>
        <p:txBody>
          <a:bodyPr wrap="square" rtlCol="0">
            <a:spAutoFit/>
          </a:bodyPr>
          <a:lstStyle/>
          <a:p>
            <a:r>
              <a:rPr lang="en-AU"/>
              <a:t>N = 1235</a:t>
            </a:r>
          </a:p>
        </p:txBody>
      </p:sp>
      <p:sp>
        <p:nvSpPr>
          <p:cNvPr id="10" name="TextBox 9">
            <a:extLst>
              <a:ext uri="{FF2B5EF4-FFF2-40B4-BE49-F238E27FC236}">
                <a16:creationId xmlns:a16="http://schemas.microsoft.com/office/drawing/2014/main" id="{6910FBA7-DB83-BAF4-0149-E42B720C2B27}"/>
              </a:ext>
            </a:extLst>
          </p:cNvPr>
          <p:cNvSpPr txBox="1"/>
          <p:nvPr/>
        </p:nvSpPr>
        <p:spPr>
          <a:xfrm>
            <a:off x="507999" y="1857508"/>
            <a:ext cx="5038945" cy="923330"/>
          </a:xfrm>
          <a:prstGeom prst="rect">
            <a:avLst/>
          </a:prstGeom>
          <a:noFill/>
        </p:spPr>
        <p:txBody>
          <a:bodyPr wrap="square">
            <a:spAutoFit/>
          </a:bodyPr>
          <a:lstStyle/>
          <a:p>
            <a:r>
              <a:rPr lang="en-AU" sz="1800" b="1">
                <a:solidFill>
                  <a:schemeClr val="tx1"/>
                </a:solidFill>
                <a:effectLst/>
                <a:ea typeface="Arial" panose="020B0604020202020204" pitchFamily="34" charset="0"/>
                <a:cs typeface="Arial" panose="020B0604020202020204" pitchFamily="34" charset="0"/>
              </a:rPr>
              <a:t>Aim: </a:t>
            </a:r>
            <a:r>
              <a:rPr lang="en-AU" sz="1800">
                <a:solidFill>
                  <a:schemeClr val="tx1"/>
                </a:solidFill>
                <a:effectLst/>
                <a:ea typeface="Arial" panose="020B0604020202020204" pitchFamily="34" charset="0"/>
                <a:cs typeface="Arial" panose="020B0604020202020204" pitchFamily="34" charset="0"/>
              </a:rPr>
              <a:t>A baseline assessment of the public and emergency management understanding of flash flooding and certainty around its occurrence. </a:t>
            </a:r>
          </a:p>
        </p:txBody>
      </p:sp>
      <p:pic>
        <p:nvPicPr>
          <p:cNvPr id="12" name="Picture 11" descr="A blue and black outline of a map&#10;&#10;Description automatically generated">
            <a:extLst>
              <a:ext uri="{FF2B5EF4-FFF2-40B4-BE49-F238E27FC236}">
                <a16:creationId xmlns:a16="http://schemas.microsoft.com/office/drawing/2014/main" id="{4C0CB0D5-1019-648E-5BA4-7B489516C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Tree>
    <p:extLst>
      <p:ext uri="{BB962C8B-B14F-4D97-AF65-F5344CB8AC3E}">
        <p14:creationId xmlns:p14="http://schemas.microsoft.com/office/powerpoint/2010/main" val="295372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21F99-4B32-A760-5C07-19193722AB95}"/>
              </a:ext>
            </a:extLst>
          </p:cNvPr>
          <p:cNvSpPr>
            <a:spLocks noGrp="1"/>
          </p:cNvSpPr>
          <p:nvPr>
            <p:ph type="sldNum" sz="quarter" idx="4"/>
          </p:nvPr>
        </p:nvSpPr>
        <p:spPr/>
        <p:txBody>
          <a:bodyPr/>
          <a:lstStyle/>
          <a:p>
            <a:fld id="{3ACA7046-D314-6340-8D2C-B3889D9888EF}" type="slidenum">
              <a:rPr lang="en-US" smtClean="0"/>
              <a:pPr/>
              <a:t>19</a:t>
            </a:fld>
            <a:endParaRPr lang="en-US"/>
          </a:p>
        </p:txBody>
      </p:sp>
      <p:sp>
        <p:nvSpPr>
          <p:cNvPr id="3" name="Title 2">
            <a:extLst>
              <a:ext uri="{FF2B5EF4-FFF2-40B4-BE49-F238E27FC236}">
                <a16:creationId xmlns:a16="http://schemas.microsoft.com/office/drawing/2014/main" id="{8FE9E3B2-F5D2-32D3-D2D5-64B80493CC84}"/>
              </a:ext>
            </a:extLst>
          </p:cNvPr>
          <p:cNvSpPr>
            <a:spLocks noGrp="1"/>
          </p:cNvSpPr>
          <p:nvPr>
            <p:ph type="title"/>
          </p:nvPr>
        </p:nvSpPr>
        <p:spPr>
          <a:xfrm>
            <a:off x="507515" y="987955"/>
            <a:ext cx="8902417" cy="469726"/>
          </a:xfrm>
        </p:spPr>
        <p:txBody>
          <a:bodyPr/>
          <a:lstStyle/>
          <a:p>
            <a:r>
              <a:rPr lang="en-AU" sz="2800" b="1">
                <a:latin typeface="Arial" panose="020B0604020202020204" pitchFamily="34" charset="0"/>
                <a:cs typeface="Arial" panose="020B0604020202020204" pitchFamily="34" charset="0"/>
              </a:rPr>
              <a:t>'Flash flooding’ is not well understood</a:t>
            </a:r>
            <a:endParaRPr lang="en-AU" b="1"/>
          </a:p>
        </p:txBody>
      </p:sp>
      <p:sp>
        <p:nvSpPr>
          <p:cNvPr id="6" name="TextBox 5">
            <a:extLst>
              <a:ext uri="{FF2B5EF4-FFF2-40B4-BE49-F238E27FC236}">
                <a16:creationId xmlns:a16="http://schemas.microsoft.com/office/drawing/2014/main" id="{5249B6D9-F25A-8125-2164-A7623382F17D}"/>
              </a:ext>
            </a:extLst>
          </p:cNvPr>
          <p:cNvSpPr txBox="1"/>
          <p:nvPr/>
        </p:nvSpPr>
        <p:spPr>
          <a:xfrm>
            <a:off x="7710985" y="1924870"/>
            <a:ext cx="3725839" cy="369332"/>
          </a:xfrm>
          <a:prstGeom prst="rect">
            <a:avLst/>
          </a:prstGeom>
          <a:noFill/>
        </p:spPr>
        <p:txBody>
          <a:bodyPr wrap="square" rtlCol="0">
            <a:spAutoFit/>
          </a:bodyPr>
          <a:lstStyle/>
          <a:p>
            <a:endParaRPr lang="en-AU" b="1"/>
          </a:p>
        </p:txBody>
      </p:sp>
      <p:pic>
        <p:nvPicPr>
          <p:cNvPr id="11" name="Picture 10" descr="A blue and black outline of a map&#10;&#10;Description automatically generated">
            <a:extLst>
              <a:ext uri="{FF2B5EF4-FFF2-40B4-BE49-F238E27FC236}">
                <a16:creationId xmlns:a16="http://schemas.microsoft.com/office/drawing/2014/main" id="{FC5A1D1F-AA42-1468-E96B-99D7C9F0A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
        <p:nvSpPr>
          <p:cNvPr id="12" name="TextBox 11">
            <a:extLst>
              <a:ext uri="{FF2B5EF4-FFF2-40B4-BE49-F238E27FC236}">
                <a16:creationId xmlns:a16="http://schemas.microsoft.com/office/drawing/2014/main" id="{19619A34-5C44-3942-08F1-D62C1A9BE18F}"/>
              </a:ext>
            </a:extLst>
          </p:cNvPr>
          <p:cNvSpPr txBox="1"/>
          <p:nvPr/>
        </p:nvSpPr>
        <p:spPr>
          <a:xfrm>
            <a:off x="9765954" y="1854014"/>
            <a:ext cx="2273583" cy="2062103"/>
          </a:xfrm>
          <a:prstGeom prst="rect">
            <a:avLst/>
          </a:prstGeom>
          <a:noFill/>
        </p:spPr>
        <p:txBody>
          <a:bodyPr wrap="square" rtlCol="0">
            <a:spAutoFit/>
          </a:bodyPr>
          <a:lstStyle/>
          <a:p>
            <a:r>
              <a:rPr lang="en-AU" sz="1600">
                <a:solidFill>
                  <a:schemeClr val="accent1"/>
                </a:solidFill>
              </a:rPr>
              <a:t>Participants knew some definitions and causes of flash flood.</a:t>
            </a:r>
          </a:p>
          <a:p>
            <a:endParaRPr lang="en-AU" sz="1600">
              <a:solidFill>
                <a:schemeClr val="accent1"/>
              </a:solidFill>
            </a:endParaRPr>
          </a:p>
          <a:p>
            <a:r>
              <a:rPr lang="en-AU" sz="1600">
                <a:solidFill>
                  <a:schemeClr val="accent1"/>
                </a:solidFill>
              </a:rPr>
              <a:t>However, they also held incorrect knowledge and misconceptions</a:t>
            </a:r>
          </a:p>
        </p:txBody>
      </p:sp>
      <p:grpSp>
        <p:nvGrpSpPr>
          <p:cNvPr id="19" name="Group 18">
            <a:extLst>
              <a:ext uri="{FF2B5EF4-FFF2-40B4-BE49-F238E27FC236}">
                <a16:creationId xmlns:a16="http://schemas.microsoft.com/office/drawing/2014/main" id="{274EE887-6FC2-E914-58F6-31C9B120498A}"/>
              </a:ext>
            </a:extLst>
          </p:cNvPr>
          <p:cNvGrpSpPr/>
          <p:nvPr/>
        </p:nvGrpSpPr>
        <p:grpSpPr>
          <a:xfrm>
            <a:off x="631043" y="1685712"/>
            <a:ext cx="8792055" cy="4967643"/>
            <a:chOff x="362844" y="1350660"/>
            <a:chExt cx="9236630" cy="5218834"/>
          </a:xfrm>
        </p:grpSpPr>
        <p:sp>
          <p:nvSpPr>
            <p:cNvPr id="20" name="Freeform: Shape 19">
              <a:extLst>
                <a:ext uri="{FF2B5EF4-FFF2-40B4-BE49-F238E27FC236}">
                  <a16:creationId xmlns:a16="http://schemas.microsoft.com/office/drawing/2014/main" id="{94F8766C-874B-747A-2177-C455FD492A2F}"/>
                </a:ext>
              </a:extLst>
            </p:cNvPr>
            <p:cNvSpPr/>
            <p:nvPr/>
          </p:nvSpPr>
          <p:spPr>
            <a:xfrm>
              <a:off x="6202400" y="4023747"/>
              <a:ext cx="3397074" cy="2520000"/>
            </a:xfrm>
            <a:custGeom>
              <a:avLst/>
              <a:gdLst>
                <a:gd name="connsiteX0" fmla="*/ 0 w 3397074"/>
                <a:gd name="connsiteY0" fmla="*/ 193633 h 1936332"/>
                <a:gd name="connsiteX1" fmla="*/ 193633 w 3397074"/>
                <a:gd name="connsiteY1" fmla="*/ 0 h 1936332"/>
                <a:gd name="connsiteX2" fmla="*/ 3203441 w 3397074"/>
                <a:gd name="connsiteY2" fmla="*/ 0 h 1936332"/>
                <a:gd name="connsiteX3" fmla="*/ 3397074 w 3397074"/>
                <a:gd name="connsiteY3" fmla="*/ 193633 h 1936332"/>
                <a:gd name="connsiteX4" fmla="*/ 3397074 w 3397074"/>
                <a:gd name="connsiteY4" fmla="*/ 1742699 h 1936332"/>
                <a:gd name="connsiteX5" fmla="*/ 3203441 w 3397074"/>
                <a:gd name="connsiteY5" fmla="*/ 1936332 h 1936332"/>
                <a:gd name="connsiteX6" fmla="*/ 193633 w 3397074"/>
                <a:gd name="connsiteY6" fmla="*/ 1936332 h 1936332"/>
                <a:gd name="connsiteX7" fmla="*/ 0 w 3397074"/>
                <a:gd name="connsiteY7" fmla="*/ 1742699 h 1936332"/>
                <a:gd name="connsiteX8" fmla="*/ 0 w 3397074"/>
                <a:gd name="connsiteY8" fmla="*/ 193633 h 193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074" h="1936332">
                  <a:moveTo>
                    <a:pt x="0" y="193633"/>
                  </a:moveTo>
                  <a:cubicBezTo>
                    <a:pt x="0" y="86692"/>
                    <a:pt x="86692" y="0"/>
                    <a:pt x="193633" y="0"/>
                  </a:cubicBezTo>
                  <a:lnTo>
                    <a:pt x="3203441" y="0"/>
                  </a:lnTo>
                  <a:cubicBezTo>
                    <a:pt x="3310382" y="0"/>
                    <a:pt x="3397074" y="86692"/>
                    <a:pt x="3397074" y="193633"/>
                  </a:cubicBezTo>
                  <a:lnTo>
                    <a:pt x="3397074" y="1742699"/>
                  </a:lnTo>
                  <a:cubicBezTo>
                    <a:pt x="3397074" y="1849640"/>
                    <a:pt x="3310382" y="1936332"/>
                    <a:pt x="3203441" y="1936332"/>
                  </a:cubicBezTo>
                  <a:lnTo>
                    <a:pt x="193633" y="1936332"/>
                  </a:lnTo>
                  <a:cubicBezTo>
                    <a:pt x="86692" y="1936332"/>
                    <a:pt x="0" y="1849640"/>
                    <a:pt x="0" y="1742699"/>
                  </a:cubicBezTo>
                  <a:lnTo>
                    <a:pt x="0" y="193633"/>
                  </a:lnTo>
                  <a:close/>
                </a:path>
              </a:pathLst>
            </a:custGeom>
            <a:ln>
              <a:solidFill>
                <a:srgbClr val="0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03567" tIns="108000" rIns="84445" bIns="84445" numCol="1" spcCol="1270" anchor="t" anchorCtr="0">
              <a:noAutofit/>
            </a:bodyPr>
            <a:lstStyle/>
            <a:p>
              <a:pPr marL="57150" lvl="1" indent="-57150" algn="l" defTabSz="488950">
                <a:spcBef>
                  <a:spcPts val="200"/>
                </a:spcBef>
                <a:spcAft>
                  <a:spcPct val="15000"/>
                </a:spcAft>
                <a:buChar char="•"/>
              </a:pPr>
              <a:r>
                <a:rPr lang="en-AU" sz="1200" kern="1200"/>
                <a:t>67% selected -</a:t>
              </a:r>
              <a:r>
                <a:rPr lang="en-AU" sz="1200" kern="1200">
                  <a:solidFill>
                    <a:schemeClr val="accent2">
                      <a:lumMod val="50000"/>
                    </a:schemeClr>
                  </a:solidFill>
                </a:rPr>
                <a:t> correct </a:t>
              </a:r>
              <a:r>
                <a:rPr lang="en-AU" sz="1200" kern="1200"/>
                <a:t>-  Over the same time period, intense rainfall corresponds to a greater amount of rainfall  </a:t>
              </a:r>
            </a:p>
            <a:p>
              <a:pPr marL="57150" lvl="1" indent="-57150" algn="l" defTabSz="488950">
                <a:spcBef>
                  <a:spcPts val="200"/>
                </a:spcBef>
                <a:spcAft>
                  <a:spcPct val="15000"/>
                </a:spcAft>
                <a:buChar char="•"/>
              </a:pPr>
              <a:r>
                <a:rPr lang="en-AU" sz="1200" kern="1200"/>
                <a:t>63% selected –</a:t>
              </a:r>
              <a:r>
                <a:rPr lang="en-AU" sz="1200" kern="1200">
                  <a:solidFill>
                    <a:schemeClr val="accent5"/>
                  </a:solidFill>
                </a:rPr>
                <a:t> incorrect </a:t>
              </a:r>
              <a:r>
                <a:rPr lang="en-AU" sz="1200" kern="1200"/>
                <a:t>- Intense rainfall occurs over a shorter time period than heavy rainfall   </a:t>
              </a:r>
            </a:p>
            <a:p>
              <a:pPr marL="57150" lvl="1" indent="-57150" algn="l" defTabSz="488950">
                <a:spcBef>
                  <a:spcPts val="200"/>
                </a:spcBef>
                <a:spcAft>
                  <a:spcPct val="15000"/>
                </a:spcAft>
                <a:buChar char="•"/>
              </a:pPr>
              <a:endParaRPr lang="en-AU" sz="1200"/>
            </a:p>
            <a:p>
              <a:pPr marL="57150" lvl="1" indent="-57150" algn="l" defTabSz="488950">
                <a:spcBef>
                  <a:spcPts val="200"/>
                </a:spcBef>
                <a:spcAft>
                  <a:spcPct val="15000"/>
                </a:spcAft>
                <a:buChar char="•"/>
              </a:pPr>
              <a:endParaRPr lang="en-AU" sz="1200" kern="1200"/>
            </a:p>
          </p:txBody>
        </p:sp>
        <p:sp>
          <p:nvSpPr>
            <p:cNvPr id="21" name="Freeform: Shape 20">
              <a:extLst>
                <a:ext uri="{FF2B5EF4-FFF2-40B4-BE49-F238E27FC236}">
                  <a16:creationId xmlns:a16="http://schemas.microsoft.com/office/drawing/2014/main" id="{A8B37FA5-0CCB-432C-10A3-0B31490DD285}"/>
                </a:ext>
              </a:extLst>
            </p:cNvPr>
            <p:cNvSpPr/>
            <p:nvPr/>
          </p:nvSpPr>
          <p:spPr>
            <a:xfrm>
              <a:off x="362844" y="4049494"/>
              <a:ext cx="3397074" cy="2520000"/>
            </a:xfrm>
            <a:custGeom>
              <a:avLst/>
              <a:gdLst>
                <a:gd name="connsiteX0" fmla="*/ 0 w 3397074"/>
                <a:gd name="connsiteY0" fmla="*/ 193633 h 1936332"/>
                <a:gd name="connsiteX1" fmla="*/ 193633 w 3397074"/>
                <a:gd name="connsiteY1" fmla="*/ 0 h 1936332"/>
                <a:gd name="connsiteX2" fmla="*/ 3203441 w 3397074"/>
                <a:gd name="connsiteY2" fmla="*/ 0 h 1936332"/>
                <a:gd name="connsiteX3" fmla="*/ 3397074 w 3397074"/>
                <a:gd name="connsiteY3" fmla="*/ 193633 h 1936332"/>
                <a:gd name="connsiteX4" fmla="*/ 3397074 w 3397074"/>
                <a:gd name="connsiteY4" fmla="*/ 1742699 h 1936332"/>
                <a:gd name="connsiteX5" fmla="*/ 3203441 w 3397074"/>
                <a:gd name="connsiteY5" fmla="*/ 1936332 h 1936332"/>
                <a:gd name="connsiteX6" fmla="*/ 193633 w 3397074"/>
                <a:gd name="connsiteY6" fmla="*/ 1936332 h 1936332"/>
                <a:gd name="connsiteX7" fmla="*/ 0 w 3397074"/>
                <a:gd name="connsiteY7" fmla="*/ 1742699 h 1936332"/>
                <a:gd name="connsiteX8" fmla="*/ 0 w 3397074"/>
                <a:gd name="connsiteY8" fmla="*/ 193633 h 193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074" h="1936332">
                  <a:moveTo>
                    <a:pt x="0" y="193633"/>
                  </a:moveTo>
                  <a:cubicBezTo>
                    <a:pt x="0" y="86692"/>
                    <a:pt x="86692" y="0"/>
                    <a:pt x="193633" y="0"/>
                  </a:cubicBezTo>
                  <a:lnTo>
                    <a:pt x="3203441" y="0"/>
                  </a:lnTo>
                  <a:cubicBezTo>
                    <a:pt x="3310382" y="0"/>
                    <a:pt x="3397074" y="86692"/>
                    <a:pt x="3397074" y="193633"/>
                  </a:cubicBezTo>
                  <a:lnTo>
                    <a:pt x="3397074" y="1742699"/>
                  </a:lnTo>
                  <a:cubicBezTo>
                    <a:pt x="3397074" y="1849640"/>
                    <a:pt x="3310382" y="1936332"/>
                    <a:pt x="3203441" y="1936332"/>
                  </a:cubicBezTo>
                  <a:lnTo>
                    <a:pt x="193633" y="1936332"/>
                  </a:lnTo>
                  <a:cubicBezTo>
                    <a:pt x="86692" y="1936332"/>
                    <a:pt x="0" y="1849640"/>
                    <a:pt x="0" y="1742699"/>
                  </a:cubicBezTo>
                  <a:lnTo>
                    <a:pt x="0" y="193633"/>
                  </a:lnTo>
                  <a:close/>
                </a:path>
              </a:pathLst>
            </a:custGeom>
            <a:ln>
              <a:solidFill>
                <a:srgbClr val="0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45" tIns="568528" rIns="1103567" bIns="84445" numCol="1" spcCol="1270" anchor="ctr" anchorCtr="0">
              <a:noAutofit/>
            </a:bodyPr>
            <a:lstStyle/>
            <a:p>
              <a:pPr marL="57150" lvl="1" indent="-57150" defTabSz="488950">
                <a:spcBef>
                  <a:spcPts val="200"/>
                </a:spcBef>
                <a:spcAft>
                  <a:spcPct val="15000"/>
                </a:spcAft>
                <a:buChar char="•"/>
              </a:pPr>
              <a:r>
                <a:rPr lang="en-AU" sz="1200" kern="1200"/>
                <a:t>94% selected – </a:t>
              </a:r>
              <a:r>
                <a:rPr lang="en-AU" sz="1200" kern="1200">
                  <a:solidFill>
                    <a:schemeClr val="accent2">
                      <a:lumMod val="50000"/>
                    </a:schemeClr>
                  </a:solidFill>
                </a:rPr>
                <a:t>appropriate</a:t>
              </a:r>
              <a:r>
                <a:rPr lang="en-AU" sz="1200" kern="1200"/>
                <a:t> - Avoid rivers, creeks, drains or low-lying areas </a:t>
              </a:r>
            </a:p>
            <a:p>
              <a:pPr marL="57150" lvl="1" indent="-57150" algn="l" defTabSz="488950">
                <a:spcBef>
                  <a:spcPts val="200"/>
                </a:spcBef>
                <a:spcAft>
                  <a:spcPct val="15000"/>
                </a:spcAft>
                <a:buChar char="•"/>
              </a:pPr>
              <a:r>
                <a:rPr lang="en-AU" sz="1200" kern="1200"/>
                <a:t>88% selected – </a:t>
              </a:r>
              <a:r>
                <a:rPr lang="en-AU" sz="1200" kern="1200">
                  <a:solidFill>
                    <a:schemeClr val="accent2">
                      <a:lumMod val="50000"/>
                    </a:schemeClr>
                  </a:solidFill>
                </a:rPr>
                <a:t>appropriat</a:t>
              </a:r>
              <a:r>
                <a:rPr lang="en-AU" sz="1200" kern="1200"/>
                <a:t>e - Check for advice and updates from emergency services, radio station</a:t>
              </a:r>
            </a:p>
            <a:p>
              <a:pPr marL="57150" lvl="1" indent="-57150" algn="l" defTabSz="488950">
                <a:spcBef>
                  <a:spcPts val="200"/>
                </a:spcBef>
                <a:spcAft>
                  <a:spcPct val="15000"/>
                </a:spcAft>
                <a:buChar char="•"/>
              </a:pPr>
              <a:r>
                <a:rPr lang="en-AU" sz="1200" kern="1200"/>
                <a:t>86% selected – </a:t>
              </a:r>
              <a:r>
                <a:rPr lang="en-AU" sz="1200" kern="1200">
                  <a:solidFill>
                    <a:schemeClr val="accent2">
                      <a:lumMod val="50000"/>
                    </a:schemeClr>
                  </a:solidFill>
                </a:rPr>
                <a:t>appropriate </a:t>
              </a:r>
              <a:r>
                <a:rPr lang="en-AU" sz="1200" kern="1200"/>
                <a:t>- Move to higher ground, or stay on high ground  </a:t>
              </a:r>
            </a:p>
            <a:p>
              <a:pPr marL="57150" lvl="1" indent="-57150" algn="l" defTabSz="488950">
                <a:spcBef>
                  <a:spcPts val="200"/>
                </a:spcBef>
                <a:spcAft>
                  <a:spcPct val="15000"/>
                </a:spcAft>
                <a:buChar char="•"/>
              </a:pPr>
              <a:r>
                <a:rPr lang="en-AU" sz="1200" kern="1200"/>
                <a:t>17% selected - </a:t>
              </a:r>
              <a:r>
                <a:rPr lang="en-AU" sz="1200" kern="1200">
                  <a:solidFill>
                    <a:schemeClr val="accent5"/>
                  </a:solidFill>
                </a:rPr>
                <a:t>less desirable </a:t>
              </a:r>
              <a:r>
                <a:rPr lang="en-AU" sz="1200" kern="1200"/>
                <a:t>- Wait for more information</a:t>
              </a:r>
            </a:p>
            <a:p>
              <a:pPr marL="57150" lvl="1" indent="-57150" algn="l" defTabSz="488950">
                <a:spcBef>
                  <a:spcPts val="200"/>
                </a:spcBef>
                <a:spcAft>
                  <a:spcPct val="15000"/>
                </a:spcAft>
                <a:buChar char="•"/>
              </a:pPr>
              <a:endParaRPr lang="en-AU" sz="1200" kern="1200"/>
            </a:p>
            <a:p>
              <a:pPr marL="57150" lvl="1" indent="-57150" algn="l" defTabSz="488950">
                <a:spcBef>
                  <a:spcPts val="200"/>
                </a:spcBef>
                <a:spcAft>
                  <a:spcPct val="15000"/>
                </a:spcAft>
                <a:buChar char="•"/>
              </a:pPr>
              <a:endParaRPr lang="en-AU" sz="1200" kern="1200"/>
            </a:p>
          </p:txBody>
        </p:sp>
        <p:sp>
          <p:nvSpPr>
            <p:cNvPr id="22" name="Freeform: Shape 21">
              <a:extLst>
                <a:ext uri="{FF2B5EF4-FFF2-40B4-BE49-F238E27FC236}">
                  <a16:creationId xmlns:a16="http://schemas.microsoft.com/office/drawing/2014/main" id="{061390B9-2FE3-DDF1-5555-AE19445853A1}"/>
                </a:ext>
              </a:extLst>
            </p:cNvPr>
            <p:cNvSpPr/>
            <p:nvPr/>
          </p:nvSpPr>
          <p:spPr>
            <a:xfrm>
              <a:off x="6202400" y="1350660"/>
              <a:ext cx="3397074" cy="2520000"/>
            </a:xfrm>
            <a:custGeom>
              <a:avLst/>
              <a:gdLst>
                <a:gd name="connsiteX0" fmla="*/ 0 w 3397074"/>
                <a:gd name="connsiteY0" fmla="*/ 193633 h 1936332"/>
                <a:gd name="connsiteX1" fmla="*/ 193633 w 3397074"/>
                <a:gd name="connsiteY1" fmla="*/ 0 h 1936332"/>
                <a:gd name="connsiteX2" fmla="*/ 3203441 w 3397074"/>
                <a:gd name="connsiteY2" fmla="*/ 0 h 1936332"/>
                <a:gd name="connsiteX3" fmla="*/ 3397074 w 3397074"/>
                <a:gd name="connsiteY3" fmla="*/ 193633 h 1936332"/>
                <a:gd name="connsiteX4" fmla="*/ 3397074 w 3397074"/>
                <a:gd name="connsiteY4" fmla="*/ 1742699 h 1936332"/>
                <a:gd name="connsiteX5" fmla="*/ 3203441 w 3397074"/>
                <a:gd name="connsiteY5" fmla="*/ 1936332 h 1936332"/>
                <a:gd name="connsiteX6" fmla="*/ 193633 w 3397074"/>
                <a:gd name="connsiteY6" fmla="*/ 1936332 h 1936332"/>
                <a:gd name="connsiteX7" fmla="*/ 0 w 3397074"/>
                <a:gd name="connsiteY7" fmla="*/ 1742699 h 1936332"/>
                <a:gd name="connsiteX8" fmla="*/ 0 w 3397074"/>
                <a:gd name="connsiteY8" fmla="*/ 193633 h 193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074" h="1936332">
                  <a:moveTo>
                    <a:pt x="0" y="193633"/>
                  </a:moveTo>
                  <a:cubicBezTo>
                    <a:pt x="0" y="86692"/>
                    <a:pt x="86692" y="0"/>
                    <a:pt x="193633" y="0"/>
                  </a:cubicBezTo>
                  <a:lnTo>
                    <a:pt x="3203441" y="0"/>
                  </a:lnTo>
                  <a:cubicBezTo>
                    <a:pt x="3310382" y="0"/>
                    <a:pt x="3397074" y="86692"/>
                    <a:pt x="3397074" y="193633"/>
                  </a:cubicBezTo>
                  <a:lnTo>
                    <a:pt x="3397074" y="1742699"/>
                  </a:lnTo>
                  <a:cubicBezTo>
                    <a:pt x="3397074" y="1849640"/>
                    <a:pt x="3310382" y="1936332"/>
                    <a:pt x="3203441" y="1936332"/>
                  </a:cubicBezTo>
                  <a:lnTo>
                    <a:pt x="193633" y="1936332"/>
                  </a:lnTo>
                  <a:cubicBezTo>
                    <a:pt x="86692" y="1936332"/>
                    <a:pt x="0" y="1849640"/>
                    <a:pt x="0" y="1742699"/>
                  </a:cubicBezTo>
                  <a:lnTo>
                    <a:pt x="0" y="193633"/>
                  </a:lnTo>
                  <a:close/>
                </a:path>
              </a:pathLst>
            </a:custGeom>
            <a:ln>
              <a:solidFill>
                <a:srgbClr val="0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03567" tIns="84445" rIns="84445" bIns="568528" numCol="1" spcCol="1270" anchor="t" anchorCtr="0">
              <a:noAutofit/>
            </a:bodyPr>
            <a:lstStyle/>
            <a:p>
              <a:pPr marL="57150" lvl="1" indent="-57150" algn="l" defTabSz="488950">
                <a:spcBef>
                  <a:spcPts val="200"/>
                </a:spcBef>
                <a:spcAft>
                  <a:spcPct val="15000"/>
                </a:spcAft>
                <a:buChar char="•"/>
              </a:pPr>
              <a:r>
                <a:rPr lang="en-AU" sz="1200" kern="1200"/>
                <a:t>90% selected – </a:t>
              </a:r>
              <a:r>
                <a:rPr lang="en-AU" sz="1200" kern="1200">
                  <a:solidFill>
                    <a:schemeClr val="accent2">
                      <a:lumMod val="50000"/>
                    </a:schemeClr>
                  </a:solidFill>
                </a:rPr>
                <a:t>correct </a:t>
              </a:r>
              <a:r>
                <a:rPr lang="en-AU" sz="1200" kern="1200"/>
                <a:t>- Short bursts of heavy rainfall such as from thunderstorms </a:t>
              </a:r>
            </a:p>
            <a:p>
              <a:pPr marL="57150" lvl="1" indent="-57150" algn="l" defTabSz="488950">
                <a:spcBef>
                  <a:spcPts val="200"/>
                </a:spcBef>
                <a:spcAft>
                  <a:spcPct val="15000"/>
                </a:spcAft>
                <a:buChar char="•"/>
              </a:pPr>
              <a:r>
                <a:rPr lang="en-AU" sz="1200" kern="1200"/>
                <a:t>68% selected – i</a:t>
              </a:r>
              <a:r>
                <a:rPr lang="en-AU" sz="1200" kern="1200">
                  <a:solidFill>
                    <a:schemeClr val="accent5"/>
                  </a:solidFill>
                </a:rPr>
                <a:t>ncorrect</a:t>
              </a:r>
              <a:r>
                <a:rPr lang="en-AU" sz="1200" kern="1200"/>
                <a:t> –Storm surge or king tides</a:t>
              </a:r>
            </a:p>
          </p:txBody>
        </p:sp>
        <p:sp>
          <p:nvSpPr>
            <p:cNvPr id="23" name="Freeform: Shape 22">
              <a:extLst>
                <a:ext uri="{FF2B5EF4-FFF2-40B4-BE49-F238E27FC236}">
                  <a16:creationId xmlns:a16="http://schemas.microsoft.com/office/drawing/2014/main" id="{79558CFE-A41B-F1C0-4935-2AF91FCE088A}"/>
                </a:ext>
              </a:extLst>
            </p:cNvPr>
            <p:cNvSpPr/>
            <p:nvPr/>
          </p:nvSpPr>
          <p:spPr>
            <a:xfrm>
              <a:off x="362844" y="1377420"/>
              <a:ext cx="3397074" cy="2520000"/>
            </a:xfrm>
            <a:custGeom>
              <a:avLst/>
              <a:gdLst>
                <a:gd name="connsiteX0" fmla="*/ 0 w 3397074"/>
                <a:gd name="connsiteY0" fmla="*/ 193633 h 1936332"/>
                <a:gd name="connsiteX1" fmla="*/ 193633 w 3397074"/>
                <a:gd name="connsiteY1" fmla="*/ 0 h 1936332"/>
                <a:gd name="connsiteX2" fmla="*/ 3203441 w 3397074"/>
                <a:gd name="connsiteY2" fmla="*/ 0 h 1936332"/>
                <a:gd name="connsiteX3" fmla="*/ 3397074 w 3397074"/>
                <a:gd name="connsiteY3" fmla="*/ 193633 h 1936332"/>
                <a:gd name="connsiteX4" fmla="*/ 3397074 w 3397074"/>
                <a:gd name="connsiteY4" fmla="*/ 1742699 h 1936332"/>
                <a:gd name="connsiteX5" fmla="*/ 3203441 w 3397074"/>
                <a:gd name="connsiteY5" fmla="*/ 1936332 h 1936332"/>
                <a:gd name="connsiteX6" fmla="*/ 193633 w 3397074"/>
                <a:gd name="connsiteY6" fmla="*/ 1936332 h 1936332"/>
                <a:gd name="connsiteX7" fmla="*/ 0 w 3397074"/>
                <a:gd name="connsiteY7" fmla="*/ 1742699 h 1936332"/>
                <a:gd name="connsiteX8" fmla="*/ 0 w 3397074"/>
                <a:gd name="connsiteY8" fmla="*/ 193633 h 193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074" h="1936332">
                  <a:moveTo>
                    <a:pt x="0" y="193633"/>
                  </a:moveTo>
                  <a:cubicBezTo>
                    <a:pt x="0" y="86692"/>
                    <a:pt x="86692" y="0"/>
                    <a:pt x="193633" y="0"/>
                  </a:cubicBezTo>
                  <a:lnTo>
                    <a:pt x="3203441" y="0"/>
                  </a:lnTo>
                  <a:cubicBezTo>
                    <a:pt x="3310382" y="0"/>
                    <a:pt x="3397074" y="86692"/>
                    <a:pt x="3397074" y="193633"/>
                  </a:cubicBezTo>
                  <a:lnTo>
                    <a:pt x="3397074" y="1742699"/>
                  </a:lnTo>
                  <a:cubicBezTo>
                    <a:pt x="3397074" y="1849640"/>
                    <a:pt x="3310382" y="1936332"/>
                    <a:pt x="3203441" y="1936332"/>
                  </a:cubicBezTo>
                  <a:lnTo>
                    <a:pt x="193633" y="1936332"/>
                  </a:lnTo>
                  <a:cubicBezTo>
                    <a:pt x="86692" y="1936332"/>
                    <a:pt x="0" y="1849640"/>
                    <a:pt x="0" y="1742699"/>
                  </a:cubicBezTo>
                  <a:lnTo>
                    <a:pt x="0" y="193633"/>
                  </a:lnTo>
                  <a:close/>
                </a:path>
              </a:pathLst>
            </a:custGeom>
            <a:ln>
              <a:solidFill>
                <a:srgbClr val="0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45" tIns="84445" rIns="1103567" bIns="568528" numCol="1" spcCol="1270" anchor="t" anchorCtr="0">
              <a:noAutofit/>
            </a:bodyPr>
            <a:lstStyle/>
            <a:p>
              <a:pPr marL="57150" lvl="1" indent="-57150" algn="l" defTabSz="488950">
                <a:spcBef>
                  <a:spcPts val="200"/>
                </a:spcBef>
                <a:spcAft>
                  <a:spcPct val="15000"/>
                </a:spcAft>
                <a:buChar char="•"/>
              </a:pPr>
              <a:r>
                <a:rPr lang="en-AU" sz="1200" kern="1200"/>
                <a:t>83% selected - </a:t>
              </a:r>
              <a:r>
                <a:rPr lang="en-AU" sz="1200" kern="1200">
                  <a:solidFill>
                    <a:schemeClr val="accent2">
                      <a:lumMod val="50000"/>
                    </a:schemeClr>
                  </a:solidFill>
                </a:rPr>
                <a:t>correc</a:t>
              </a:r>
              <a:r>
                <a:rPr lang="en-AU" sz="1200" kern="1200"/>
                <a:t>t - Flooding of short duration and a relatively high flow </a:t>
              </a:r>
            </a:p>
            <a:p>
              <a:pPr marL="57150" lvl="1" indent="-57150" algn="l" defTabSz="488950">
                <a:spcBef>
                  <a:spcPts val="200"/>
                </a:spcBef>
                <a:spcAft>
                  <a:spcPct val="15000"/>
                </a:spcAft>
                <a:buChar char="•"/>
              </a:pPr>
              <a:r>
                <a:rPr lang="en-AU" sz="1200" kern="1200"/>
                <a:t>27% selected – </a:t>
              </a:r>
              <a:r>
                <a:rPr lang="en-AU" sz="1200" kern="1200">
                  <a:solidFill>
                    <a:schemeClr val="accent5"/>
                  </a:solidFill>
                </a:rPr>
                <a:t>incorrect</a:t>
              </a:r>
              <a:r>
                <a:rPr lang="en-AU" sz="1200" kern="1200"/>
                <a:t> -Flooding that cannot be forecasted</a:t>
              </a:r>
            </a:p>
            <a:p>
              <a:pPr marL="57150" lvl="1" indent="-57150" algn="l" defTabSz="488950">
                <a:spcBef>
                  <a:spcPts val="200"/>
                </a:spcBef>
                <a:spcAft>
                  <a:spcPct val="15000"/>
                </a:spcAft>
                <a:buChar char="•"/>
              </a:pPr>
              <a:endParaRPr lang="en-AU" sz="1200" kern="1200"/>
            </a:p>
          </p:txBody>
        </p:sp>
        <p:sp>
          <p:nvSpPr>
            <p:cNvPr id="24" name="Freeform: Shape 23">
              <a:extLst>
                <a:ext uri="{FF2B5EF4-FFF2-40B4-BE49-F238E27FC236}">
                  <a16:creationId xmlns:a16="http://schemas.microsoft.com/office/drawing/2014/main" id="{7E63B7A8-26B0-AAD7-2F61-089A8C593B5E}"/>
                </a:ext>
              </a:extLst>
            </p:cNvPr>
            <p:cNvSpPr/>
            <p:nvPr/>
          </p:nvSpPr>
          <p:spPr>
            <a:xfrm>
              <a:off x="2750818" y="1765067"/>
              <a:ext cx="2158539" cy="2158539"/>
            </a:xfrm>
            <a:custGeom>
              <a:avLst/>
              <a:gdLst>
                <a:gd name="connsiteX0" fmla="*/ 0 w 2158539"/>
                <a:gd name="connsiteY0" fmla="*/ 2158539 h 2158539"/>
                <a:gd name="connsiteX1" fmla="*/ 2158539 w 2158539"/>
                <a:gd name="connsiteY1" fmla="*/ 0 h 2158539"/>
                <a:gd name="connsiteX2" fmla="*/ 2158539 w 2158539"/>
                <a:gd name="connsiteY2" fmla="*/ 2158539 h 2158539"/>
                <a:gd name="connsiteX3" fmla="*/ 0 w 2158539"/>
                <a:gd name="connsiteY3" fmla="*/ 2158539 h 2158539"/>
              </a:gdLst>
              <a:ahLst/>
              <a:cxnLst>
                <a:cxn ang="0">
                  <a:pos x="connsiteX0" y="connsiteY0"/>
                </a:cxn>
                <a:cxn ang="0">
                  <a:pos x="connsiteX1" y="connsiteY1"/>
                </a:cxn>
                <a:cxn ang="0">
                  <a:pos x="connsiteX2" y="connsiteY2"/>
                </a:cxn>
                <a:cxn ang="0">
                  <a:pos x="connsiteX3" y="connsiteY3"/>
                </a:cxn>
              </a:cxnLst>
              <a:rect l="l" t="t" r="r" b="b"/>
              <a:pathLst>
                <a:path w="2158539" h="2158539">
                  <a:moveTo>
                    <a:pt x="0" y="2158539"/>
                  </a:moveTo>
                  <a:cubicBezTo>
                    <a:pt x="0" y="966411"/>
                    <a:pt x="966411" y="0"/>
                    <a:pt x="2158539" y="0"/>
                  </a:cubicBezTo>
                  <a:lnTo>
                    <a:pt x="2158539" y="2158539"/>
                  </a:lnTo>
                  <a:lnTo>
                    <a:pt x="0" y="2158539"/>
                  </a:lnTo>
                  <a:close/>
                </a:path>
              </a:pathLst>
            </a:custGeom>
            <a:ln>
              <a:solidFill>
                <a:srgbClr val="0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013" tIns="746013"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t>Flash flood is? </a:t>
              </a:r>
            </a:p>
          </p:txBody>
        </p:sp>
        <p:sp>
          <p:nvSpPr>
            <p:cNvPr id="25" name="Freeform: Shape 24">
              <a:extLst>
                <a:ext uri="{FF2B5EF4-FFF2-40B4-BE49-F238E27FC236}">
                  <a16:creationId xmlns:a16="http://schemas.microsoft.com/office/drawing/2014/main" id="{35D4827E-5D8D-A425-8148-D9F1A7AFAFDE}"/>
                </a:ext>
              </a:extLst>
            </p:cNvPr>
            <p:cNvSpPr/>
            <p:nvPr/>
          </p:nvSpPr>
          <p:spPr>
            <a:xfrm>
              <a:off x="5009059" y="1765067"/>
              <a:ext cx="2158539" cy="2158539"/>
            </a:xfrm>
            <a:custGeom>
              <a:avLst/>
              <a:gdLst>
                <a:gd name="connsiteX0" fmla="*/ 0 w 2158539"/>
                <a:gd name="connsiteY0" fmla="*/ 2158539 h 2158539"/>
                <a:gd name="connsiteX1" fmla="*/ 2158539 w 2158539"/>
                <a:gd name="connsiteY1" fmla="*/ 0 h 2158539"/>
                <a:gd name="connsiteX2" fmla="*/ 2158539 w 2158539"/>
                <a:gd name="connsiteY2" fmla="*/ 2158539 h 2158539"/>
                <a:gd name="connsiteX3" fmla="*/ 0 w 2158539"/>
                <a:gd name="connsiteY3" fmla="*/ 2158539 h 2158539"/>
              </a:gdLst>
              <a:ahLst/>
              <a:cxnLst>
                <a:cxn ang="0">
                  <a:pos x="connsiteX0" y="connsiteY0"/>
                </a:cxn>
                <a:cxn ang="0">
                  <a:pos x="connsiteX1" y="connsiteY1"/>
                </a:cxn>
                <a:cxn ang="0">
                  <a:pos x="connsiteX2" y="connsiteY2"/>
                </a:cxn>
                <a:cxn ang="0">
                  <a:pos x="connsiteX3" y="connsiteY3"/>
                </a:cxn>
              </a:cxnLst>
              <a:rect l="l" t="t" r="r" b="b"/>
              <a:pathLst>
                <a:path w="2158539" h="2158539">
                  <a:moveTo>
                    <a:pt x="0" y="0"/>
                  </a:moveTo>
                  <a:cubicBezTo>
                    <a:pt x="1192128" y="0"/>
                    <a:pt x="2158539" y="966411"/>
                    <a:pt x="2158539" y="2158539"/>
                  </a:cubicBezTo>
                  <a:lnTo>
                    <a:pt x="0" y="2158539"/>
                  </a:lnTo>
                  <a:lnTo>
                    <a:pt x="0" y="0"/>
                  </a:lnTo>
                  <a:close/>
                </a:path>
              </a:pathLst>
            </a:custGeom>
            <a:ln>
              <a:solidFill>
                <a:srgbClr val="0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746013" rIns="746013" bIns="113792" numCol="1" spcCol="1270" anchor="ctr" anchorCtr="0">
              <a:noAutofit/>
            </a:bodyPr>
            <a:lstStyle/>
            <a:p>
              <a:pPr marL="0" lvl="0" indent="0" algn="ctr" defTabSz="711200">
                <a:lnSpc>
                  <a:spcPct val="90000"/>
                </a:lnSpc>
                <a:spcBef>
                  <a:spcPct val="0"/>
                </a:spcBef>
                <a:spcAft>
                  <a:spcPct val="35000"/>
                </a:spcAft>
                <a:buNone/>
              </a:pPr>
              <a:r>
                <a:rPr lang="en-AU" sz="1600" kern="1200"/>
                <a:t>What leads to flash flooding?</a:t>
              </a:r>
            </a:p>
          </p:txBody>
        </p:sp>
        <p:sp>
          <p:nvSpPr>
            <p:cNvPr id="26" name="Freeform: Shape 25">
              <a:extLst>
                <a:ext uri="{FF2B5EF4-FFF2-40B4-BE49-F238E27FC236}">
                  <a16:creationId xmlns:a16="http://schemas.microsoft.com/office/drawing/2014/main" id="{EF1E3F3E-C0BD-7F8E-6795-065A66D29709}"/>
                </a:ext>
              </a:extLst>
            </p:cNvPr>
            <p:cNvSpPr/>
            <p:nvPr/>
          </p:nvSpPr>
          <p:spPr>
            <a:xfrm rot="21600000">
              <a:off x="5009059" y="4023308"/>
              <a:ext cx="2158540" cy="2158539"/>
            </a:xfrm>
            <a:custGeom>
              <a:avLst/>
              <a:gdLst>
                <a:gd name="connsiteX0" fmla="*/ 0 w 2158539"/>
                <a:gd name="connsiteY0" fmla="*/ 2158539 h 2158539"/>
                <a:gd name="connsiteX1" fmla="*/ 2158539 w 2158539"/>
                <a:gd name="connsiteY1" fmla="*/ 0 h 2158539"/>
                <a:gd name="connsiteX2" fmla="*/ 2158539 w 2158539"/>
                <a:gd name="connsiteY2" fmla="*/ 2158539 h 2158539"/>
                <a:gd name="connsiteX3" fmla="*/ 0 w 2158539"/>
                <a:gd name="connsiteY3" fmla="*/ 2158539 h 2158539"/>
              </a:gdLst>
              <a:ahLst/>
              <a:cxnLst>
                <a:cxn ang="0">
                  <a:pos x="connsiteX0" y="connsiteY0"/>
                </a:cxn>
                <a:cxn ang="0">
                  <a:pos x="connsiteX1" y="connsiteY1"/>
                </a:cxn>
                <a:cxn ang="0">
                  <a:pos x="connsiteX2" y="connsiteY2"/>
                </a:cxn>
                <a:cxn ang="0">
                  <a:pos x="connsiteX3" y="connsiteY3"/>
                </a:cxn>
              </a:cxnLst>
              <a:rect l="l" t="t" r="r" b="b"/>
              <a:pathLst>
                <a:path w="2158539" h="2158539">
                  <a:moveTo>
                    <a:pt x="2158539" y="0"/>
                  </a:moveTo>
                  <a:cubicBezTo>
                    <a:pt x="2158539" y="1192128"/>
                    <a:pt x="1192128" y="2158539"/>
                    <a:pt x="0" y="2158539"/>
                  </a:cubicBezTo>
                  <a:lnTo>
                    <a:pt x="0" y="0"/>
                  </a:lnTo>
                  <a:lnTo>
                    <a:pt x="2158539" y="0"/>
                  </a:lnTo>
                  <a:close/>
                </a:path>
              </a:pathLst>
            </a:custGeom>
            <a:ln>
              <a:solidFill>
                <a:srgbClr val="0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746014" bIns="746013" numCol="1" spcCol="1270" anchor="ctr" anchorCtr="0">
              <a:noAutofit/>
            </a:bodyPr>
            <a:lstStyle/>
            <a:p>
              <a:pPr marL="0" lvl="0" indent="0" algn="ctr" defTabSz="711200">
                <a:lnSpc>
                  <a:spcPct val="90000"/>
                </a:lnSpc>
                <a:spcBef>
                  <a:spcPct val="0"/>
                </a:spcBef>
                <a:spcAft>
                  <a:spcPct val="35000"/>
                </a:spcAft>
                <a:buNone/>
              </a:pPr>
              <a:r>
                <a:rPr lang="en-AU" sz="1600" kern="1200"/>
                <a:t>The difference between 'Heavy' and 'Intense' rainfall is:</a:t>
              </a:r>
            </a:p>
          </p:txBody>
        </p:sp>
        <p:sp>
          <p:nvSpPr>
            <p:cNvPr id="27" name="Freeform: Shape 26">
              <a:extLst>
                <a:ext uri="{FF2B5EF4-FFF2-40B4-BE49-F238E27FC236}">
                  <a16:creationId xmlns:a16="http://schemas.microsoft.com/office/drawing/2014/main" id="{A61A3E0E-FD42-60F0-C19B-AF43FD89396D}"/>
                </a:ext>
              </a:extLst>
            </p:cNvPr>
            <p:cNvSpPr/>
            <p:nvPr/>
          </p:nvSpPr>
          <p:spPr>
            <a:xfrm rot="21600000">
              <a:off x="2750817" y="4023308"/>
              <a:ext cx="2158540" cy="2158539"/>
            </a:xfrm>
            <a:custGeom>
              <a:avLst/>
              <a:gdLst>
                <a:gd name="connsiteX0" fmla="*/ 0 w 2158539"/>
                <a:gd name="connsiteY0" fmla="*/ 2158539 h 2158539"/>
                <a:gd name="connsiteX1" fmla="*/ 2158539 w 2158539"/>
                <a:gd name="connsiteY1" fmla="*/ 0 h 2158539"/>
                <a:gd name="connsiteX2" fmla="*/ 2158539 w 2158539"/>
                <a:gd name="connsiteY2" fmla="*/ 2158539 h 2158539"/>
                <a:gd name="connsiteX3" fmla="*/ 0 w 2158539"/>
                <a:gd name="connsiteY3" fmla="*/ 2158539 h 2158539"/>
              </a:gdLst>
              <a:ahLst/>
              <a:cxnLst>
                <a:cxn ang="0">
                  <a:pos x="connsiteX0" y="connsiteY0"/>
                </a:cxn>
                <a:cxn ang="0">
                  <a:pos x="connsiteX1" y="connsiteY1"/>
                </a:cxn>
                <a:cxn ang="0">
                  <a:pos x="connsiteX2" y="connsiteY2"/>
                </a:cxn>
                <a:cxn ang="0">
                  <a:pos x="connsiteX3" y="connsiteY3"/>
                </a:cxn>
              </a:cxnLst>
              <a:rect l="l" t="t" r="r" b="b"/>
              <a:pathLst>
                <a:path w="2158539" h="2158539">
                  <a:moveTo>
                    <a:pt x="2158539" y="2158539"/>
                  </a:moveTo>
                  <a:cubicBezTo>
                    <a:pt x="966411" y="2158539"/>
                    <a:pt x="0" y="1192128"/>
                    <a:pt x="0" y="0"/>
                  </a:cubicBezTo>
                  <a:lnTo>
                    <a:pt x="2158539" y="0"/>
                  </a:lnTo>
                  <a:lnTo>
                    <a:pt x="2158539" y="2158539"/>
                  </a:lnTo>
                  <a:close/>
                </a:path>
              </a:pathLst>
            </a:custGeom>
            <a:ln>
              <a:solidFill>
                <a:srgbClr val="0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014" tIns="113792" rIns="113792" bIns="746013" numCol="1" spcCol="1270" anchor="ctr" anchorCtr="0">
              <a:noAutofit/>
            </a:bodyPr>
            <a:lstStyle/>
            <a:p>
              <a:pPr marL="0" lvl="0" indent="0" algn="ctr" defTabSz="711200">
                <a:lnSpc>
                  <a:spcPct val="90000"/>
                </a:lnSpc>
                <a:spcBef>
                  <a:spcPct val="0"/>
                </a:spcBef>
                <a:spcAft>
                  <a:spcPct val="35000"/>
                </a:spcAft>
                <a:buNone/>
              </a:pPr>
              <a:r>
                <a:rPr lang="en-AU" sz="1600" kern="1200"/>
                <a:t>Protective actions… you should:</a:t>
              </a:r>
            </a:p>
          </p:txBody>
        </p:sp>
      </p:grpSp>
    </p:spTree>
    <p:extLst>
      <p:ext uri="{BB962C8B-B14F-4D97-AF65-F5344CB8AC3E}">
        <p14:creationId xmlns:p14="http://schemas.microsoft.com/office/powerpoint/2010/main" val="69770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FC049-6A0C-0540-FB09-113EE7B78834}"/>
            </a:ext>
          </a:extLst>
        </p:cNvPr>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83C43701-BA74-66F6-FFD8-01D0ED691CF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2461E5"/>
              </a:solidFill>
              <a:effectLst/>
              <a:uLnTx/>
              <a:uFillTx/>
              <a:latin typeface="Arial" panose="020B0604020202020204"/>
              <a:ea typeface="+mn-ea"/>
              <a:cs typeface="Arial" panose="020B0604020202020204" pitchFamily="34" charset="0"/>
            </a:endParaRPr>
          </a:p>
        </p:txBody>
      </p:sp>
      <p:graphicFrame>
        <p:nvGraphicFramePr>
          <p:cNvPr id="10" name="Content Placeholder 2">
            <a:extLst>
              <a:ext uri="{FF2B5EF4-FFF2-40B4-BE49-F238E27FC236}">
                <a16:creationId xmlns:a16="http://schemas.microsoft.com/office/drawing/2014/main" id="{B4A04D58-8816-1152-5F5D-FAFBDF2DB43A}"/>
              </a:ext>
            </a:extLst>
          </p:cNvPr>
          <p:cNvGraphicFramePr>
            <a:graphicFrameLocks/>
          </p:cNvGraphicFramePr>
          <p:nvPr/>
        </p:nvGraphicFramePr>
        <p:xfrm>
          <a:off x="4820573" y="1235884"/>
          <a:ext cx="7084384" cy="4809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1">
            <a:extLst>
              <a:ext uri="{FF2B5EF4-FFF2-40B4-BE49-F238E27FC236}">
                <a16:creationId xmlns:a16="http://schemas.microsoft.com/office/drawing/2014/main" id="{9B54209D-6FF1-285C-168B-AA8044B8F561}"/>
              </a:ext>
            </a:extLst>
          </p:cNvPr>
          <p:cNvSpPr txBox="1">
            <a:spLocks/>
          </p:cNvSpPr>
          <p:nvPr/>
        </p:nvSpPr>
        <p:spPr>
          <a:xfrm>
            <a:off x="388090" y="2125486"/>
            <a:ext cx="4251643" cy="413469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0000"/>
                </a:solidFill>
                <a:effectLst/>
                <a:uLnTx/>
                <a:uFillTx/>
                <a:latin typeface="Arial"/>
                <a:ea typeface="+mn-ea"/>
                <a:cs typeface="Arial"/>
              </a:rPr>
              <a:t>Three distinct but related Bureau / NHRA projects considering heavy rainfall and its impacts.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0000"/>
                </a:solidFill>
                <a:effectLst/>
                <a:uLnTx/>
                <a:uFillTx/>
                <a:latin typeface="Arial"/>
                <a:ea typeface="+mn-ea"/>
                <a:cs typeface="Arial"/>
              </a:rPr>
              <a:t>Work to improve </a:t>
            </a:r>
            <a:r>
              <a:rPr kumimoji="0" lang="en-AU" sz="1800" b="1" i="0" u="none" strike="noStrike" kern="1200" cap="none" spc="0" normalizeH="0" baseline="0" noProof="0">
                <a:ln>
                  <a:noFill/>
                </a:ln>
                <a:solidFill>
                  <a:srgbClr val="000000"/>
                </a:solidFill>
                <a:effectLst/>
                <a:uLnTx/>
                <a:uFillTx/>
                <a:latin typeface="Arial"/>
                <a:ea typeface="+mn-ea"/>
                <a:cs typeface="Arial"/>
              </a:rPr>
              <a:t>predictions</a:t>
            </a:r>
            <a:r>
              <a:rPr kumimoji="0" lang="en-AU" sz="1800" b="0" i="0" u="none" strike="noStrike" kern="1200" cap="none" spc="0" normalizeH="0" baseline="0" noProof="0">
                <a:ln>
                  <a:noFill/>
                </a:ln>
                <a:solidFill>
                  <a:srgbClr val="000000"/>
                </a:solidFill>
                <a:effectLst/>
                <a:uLnTx/>
                <a:uFillTx/>
                <a:latin typeface="Arial"/>
                <a:ea typeface="+mn-ea"/>
                <a:cs typeface="Arial"/>
              </a:rPr>
              <a:t>, </a:t>
            </a:r>
            <a:r>
              <a:rPr kumimoji="0" lang="en-AU" sz="1800" b="1" i="0" u="none" strike="noStrike" kern="1200" cap="none" spc="0" normalizeH="0" baseline="0" noProof="0">
                <a:ln>
                  <a:noFill/>
                </a:ln>
                <a:solidFill>
                  <a:srgbClr val="000000"/>
                </a:solidFill>
                <a:effectLst/>
                <a:uLnTx/>
                <a:uFillTx/>
                <a:latin typeface="Arial"/>
                <a:ea typeface="+mn-ea"/>
                <a:cs typeface="Arial"/>
              </a:rPr>
              <a:t>lead time </a:t>
            </a:r>
            <a:r>
              <a:rPr kumimoji="0" lang="en-AU" sz="1800" b="0" i="0" u="none" strike="noStrike" kern="1200" cap="none" spc="0" normalizeH="0" baseline="0" noProof="0">
                <a:ln>
                  <a:noFill/>
                </a:ln>
                <a:solidFill>
                  <a:srgbClr val="000000"/>
                </a:solidFill>
                <a:effectLst/>
                <a:uLnTx/>
                <a:uFillTx/>
                <a:latin typeface="Arial"/>
                <a:ea typeface="+mn-ea"/>
                <a:cs typeface="Arial"/>
              </a:rPr>
              <a:t>and the </a:t>
            </a:r>
            <a:r>
              <a:rPr kumimoji="0" lang="en-AU" sz="1800" b="1" i="0" u="none" strike="noStrike" kern="1200" cap="none" spc="0" normalizeH="0" baseline="0" noProof="0">
                <a:ln>
                  <a:noFill/>
                </a:ln>
                <a:solidFill>
                  <a:srgbClr val="000000"/>
                </a:solidFill>
                <a:effectLst/>
                <a:uLnTx/>
                <a:uFillTx/>
                <a:latin typeface="Arial"/>
                <a:ea typeface="+mn-ea"/>
                <a:cs typeface="Arial"/>
              </a:rPr>
              <a:t>communication </a:t>
            </a:r>
            <a:r>
              <a:rPr kumimoji="0" lang="en-AU" sz="1800" b="0" i="0" u="none" strike="noStrike" kern="1200" cap="none" spc="0" normalizeH="0" baseline="0" noProof="0">
                <a:ln>
                  <a:noFill/>
                </a:ln>
                <a:solidFill>
                  <a:srgbClr val="000000"/>
                </a:solidFill>
                <a:effectLst/>
                <a:uLnTx/>
                <a:uFillTx/>
                <a:latin typeface="Arial"/>
                <a:ea typeface="+mn-ea"/>
                <a:cs typeface="Arial"/>
              </a:rPr>
              <a:t>of risk.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15" name="Title 4">
            <a:extLst>
              <a:ext uri="{FF2B5EF4-FFF2-40B4-BE49-F238E27FC236}">
                <a16:creationId xmlns:a16="http://schemas.microsoft.com/office/drawing/2014/main" id="{326B7FCB-0E10-F0E5-5A4C-BF7DF373BE5E}"/>
              </a:ext>
            </a:extLst>
          </p:cNvPr>
          <p:cNvSpPr>
            <a:spLocks noGrp="1"/>
          </p:cNvSpPr>
          <p:nvPr>
            <p:ph type="title"/>
          </p:nvPr>
        </p:nvSpPr>
        <p:spPr>
          <a:xfrm>
            <a:off x="388090" y="1133702"/>
            <a:ext cx="4767164" cy="469726"/>
          </a:xfrm>
        </p:spPr>
        <p:txBody>
          <a:bodyPr>
            <a:normAutofit/>
          </a:bodyPr>
          <a:lstStyle/>
          <a:p>
            <a:r>
              <a:rPr lang="en-US" b="0"/>
              <a:t>NHRA Rain/Flood projects</a:t>
            </a:r>
          </a:p>
        </p:txBody>
      </p:sp>
      <p:pic>
        <p:nvPicPr>
          <p:cNvPr id="2" name="Picture 1" descr="A blue and black outline of a map&#10;&#10;Description automatically generated">
            <a:extLst>
              <a:ext uri="{FF2B5EF4-FFF2-40B4-BE49-F238E27FC236}">
                <a16:creationId xmlns:a16="http://schemas.microsoft.com/office/drawing/2014/main" id="{4A983286-3202-8F46-3D05-B3A3F3461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329" y="149353"/>
            <a:ext cx="4767164" cy="662952"/>
          </a:xfrm>
          <a:prstGeom prst="rect">
            <a:avLst/>
          </a:prstGeom>
        </p:spPr>
      </p:pic>
    </p:spTree>
    <p:extLst>
      <p:ext uri="{BB962C8B-B14F-4D97-AF65-F5344CB8AC3E}">
        <p14:creationId xmlns:p14="http://schemas.microsoft.com/office/powerpoint/2010/main" val="1167012542"/>
      </p:ext>
    </p:extLst>
  </p:cSld>
  <p:clrMapOvr>
    <a:masterClrMapping/>
  </p:clrMapOvr>
  <p:timing>
    <p:tnLst>
      <p:par>
        <p:cTn id="1" dur="indefinite" restart="never" nodeType="tmRoot">
          <p:childTnLst>
            <p:par>
              <p:cTn id="2"/>
            </p:par>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77A257-1CFE-E47C-8C0E-0820E9E5A623}"/>
              </a:ext>
            </a:extLst>
          </p:cNvPr>
          <p:cNvSpPr>
            <a:spLocks noGrp="1"/>
          </p:cNvSpPr>
          <p:nvPr>
            <p:ph type="sldNum" sz="quarter" idx="4"/>
          </p:nvPr>
        </p:nvSpPr>
        <p:spPr/>
        <p:txBody>
          <a:bodyPr/>
          <a:lstStyle/>
          <a:p>
            <a:fld id="{3ACA7046-D314-6340-8D2C-B3889D9888EF}" type="slidenum">
              <a:rPr lang="en-US" smtClean="0"/>
              <a:pPr/>
              <a:t>20</a:t>
            </a:fld>
            <a:endParaRPr lang="en-US"/>
          </a:p>
        </p:txBody>
      </p:sp>
      <p:sp>
        <p:nvSpPr>
          <p:cNvPr id="3" name="Title 2">
            <a:extLst>
              <a:ext uri="{FF2B5EF4-FFF2-40B4-BE49-F238E27FC236}">
                <a16:creationId xmlns:a16="http://schemas.microsoft.com/office/drawing/2014/main" id="{2F05CDF5-C95E-AFB4-3E26-8942FA572703}"/>
              </a:ext>
            </a:extLst>
          </p:cNvPr>
          <p:cNvSpPr>
            <a:spLocks noGrp="1"/>
          </p:cNvSpPr>
          <p:nvPr>
            <p:ph type="title"/>
          </p:nvPr>
        </p:nvSpPr>
        <p:spPr>
          <a:xfrm>
            <a:off x="552213" y="1021481"/>
            <a:ext cx="8902417" cy="469726"/>
          </a:xfrm>
        </p:spPr>
        <p:txBody>
          <a:bodyPr/>
          <a:lstStyle/>
          <a:p>
            <a:r>
              <a:rPr lang="en-AU"/>
              <a:t>Flash flood risk factors</a:t>
            </a:r>
          </a:p>
        </p:txBody>
      </p:sp>
      <p:graphicFrame>
        <p:nvGraphicFramePr>
          <p:cNvPr id="6" name="Chart 5">
            <a:extLst>
              <a:ext uri="{FF2B5EF4-FFF2-40B4-BE49-F238E27FC236}">
                <a16:creationId xmlns:a16="http://schemas.microsoft.com/office/drawing/2014/main" id="{7AECF271-95A5-06C8-99D5-42F51788F51E}"/>
              </a:ext>
            </a:extLst>
          </p:cNvPr>
          <p:cNvGraphicFramePr>
            <a:graphicFrameLocks/>
          </p:cNvGraphicFramePr>
          <p:nvPr>
            <p:extLst>
              <p:ext uri="{D42A27DB-BD31-4B8C-83A1-F6EECF244321}">
                <p14:modId xmlns:p14="http://schemas.microsoft.com/office/powerpoint/2010/main" val="2565520864"/>
              </p:ext>
            </p:extLst>
          </p:nvPr>
        </p:nvGraphicFramePr>
        <p:xfrm>
          <a:off x="696000" y="1524907"/>
          <a:ext cx="10800000" cy="490720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blue and black outline of a map&#10;&#10;Description automatically generated">
            <a:extLst>
              <a:ext uri="{FF2B5EF4-FFF2-40B4-BE49-F238E27FC236}">
                <a16:creationId xmlns:a16="http://schemas.microsoft.com/office/drawing/2014/main" id="{42E55FD3-C231-6841-88CA-29673AA1B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
        <p:nvSpPr>
          <p:cNvPr id="9" name="TextBox 8">
            <a:extLst>
              <a:ext uri="{FF2B5EF4-FFF2-40B4-BE49-F238E27FC236}">
                <a16:creationId xmlns:a16="http://schemas.microsoft.com/office/drawing/2014/main" id="{3D94730D-11C0-9549-740B-D03129CFC4C3}"/>
              </a:ext>
            </a:extLst>
          </p:cNvPr>
          <p:cNvSpPr txBox="1"/>
          <p:nvPr/>
        </p:nvSpPr>
        <p:spPr>
          <a:xfrm>
            <a:off x="507999" y="1717636"/>
            <a:ext cx="11420144" cy="350865"/>
          </a:xfrm>
          <a:prstGeom prst="rect">
            <a:avLst/>
          </a:prstGeom>
          <a:noFill/>
        </p:spPr>
        <p:txBody>
          <a:bodyPr wrap="square">
            <a:spAutoFit/>
          </a:bodyPr>
          <a:lstStyle/>
          <a:p>
            <a:pPr rtl="0">
              <a:defRPr sz="168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AU" i="1">
                <a:solidFill>
                  <a:schemeClr val="accent1"/>
                </a:solidFill>
              </a:rPr>
              <a:t>How important do you think each of the following is in determining the risk of flash flooding at a given location?</a:t>
            </a:r>
          </a:p>
        </p:txBody>
      </p:sp>
      <p:sp>
        <p:nvSpPr>
          <p:cNvPr id="10" name="TextBox 9">
            <a:extLst>
              <a:ext uri="{FF2B5EF4-FFF2-40B4-BE49-F238E27FC236}">
                <a16:creationId xmlns:a16="http://schemas.microsoft.com/office/drawing/2014/main" id="{21B3BEAF-95CA-D765-5FDC-BD0E7CC1EF86}"/>
              </a:ext>
            </a:extLst>
          </p:cNvPr>
          <p:cNvSpPr txBox="1"/>
          <p:nvPr/>
        </p:nvSpPr>
        <p:spPr>
          <a:xfrm>
            <a:off x="696000" y="5190188"/>
            <a:ext cx="4696804" cy="646331"/>
          </a:xfrm>
          <a:prstGeom prst="rect">
            <a:avLst/>
          </a:prstGeom>
          <a:noFill/>
        </p:spPr>
        <p:txBody>
          <a:bodyPr wrap="square" rtlCol="0">
            <a:spAutoFit/>
          </a:bodyPr>
          <a:lstStyle/>
          <a:p>
            <a:r>
              <a:rPr lang="en-AU">
                <a:solidFill>
                  <a:schemeClr val="accent1"/>
                </a:solidFill>
              </a:rPr>
              <a:t>All these factors influence flash flood risk – some are not well known</a:t>
            </a:r>
          </a:p>
        </p:txBody>
      </p:sp>
    </p:spTree>
    <p:extLst>
      <p:ext uri="{BB962C8B-B14F-4D97-AF65-F5344CB8AC3E}">
        <p14:creationId xmlns:p14="http://schemas.microsoft.com/office/powerpoint/2010/main" val="219385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CE8E40-2756-8552-89B4-BEE1964EDD12}"/>
              </a:ext>
            </a:extLst>
          </p:cNvPr>
          <p:cNvSpPr>
            <a:spLocks noGrp="1"/>
          </p:cNvSpPr>
          <p:nvPr>
            <p:ph type="sldNum" sz="quarter" idx="4"/>
          </p:nvPr>
        </p:nvSpPr>
        <p:spPr/>
        <p:txBody>
          <a:bodyPr/>
          <a:lstStyle/>
          <a:p>
            <a:fld id="{3ACA7046-D314-6340-8D2C-B3889D9888EF}" type="slidenum">
              <a:rPr lang="en-US" smtClean="0"/>
              <a:pPr/>
              <a:t>21</a:t>
            </a:fld>
            <a:endParaRPr lang="en-US"/>
          </a:p>
        </p:txBody>
      </p:sp>
      <p:sp>
        <p:nvSpPr>
          <p:cNvPr id="7" name="TextBox 6">
            <a:extLst>
              <a:ext uri="{FF2B5EF4-FFF2-40B4-BE49-F238E27FC236}">
                <a16:creationId xmlns:a16="http://schemas.microsoft.com/office/drawing/2014/main" id="{BD28AC36-A573-F2B6-F8A8-BA61BE9B925B}"/>
              </a:ext>
            </a:extLst>
          </p:cNvPr>
          <p:cNvSpPr txBox="1"/>
          <p:nvPr/>
        </p:nvSpPr>
        <p:spPr>
          <a:xfrm>
            <a:off x="507999" y="2612886"/>
            <a:ext cx="4727841" cy="2585323"/>
          </a:xfrm>
          <a:prstGeom prst="rect">
            <a:avLst/>
          </a:prstGeom>
          <a:noFill/>
        </p:spPr>
        <p:txBody>
          <a:bodyPr wrap="square">
            <a:spAutoFit/>
          </a:bodyPr>
          <a:lstStyle/>
          <a:p>
            <a:r>
              <a:rPr lang="en-AU" b="1"/>
              <a:t>In general, no. </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Terms, such as 'likely' or 'possible’, are understood differently</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Responses for likelihood of occurrence are context dependent and related to the wording in the warning and event type</a:t>
            </a:r>
          </a:p>
          <a:p>
            <a:pPr marL="285750" indent="-285750">
              <a:buFont typeface="Arial" panose="020B0604020202020204" pitchFamily="34" charset="0"/>
              <a:buChar char="•"/>
            </a:pPr>
            <a:endParaRPr lang="en-AU"/>
          </a:p>
        </p:txBody>
      </p:sp>
      <p:sp>
        <p:nvSpPr>
          <p:cNvPr id="13" name="TextBox 12">
            <a:extLst>
              <a:ext uri="{FF2B5EF4-FFF2-40B4-BE49-F238E27FC236}">
                <a16:creationId xmlns:a16="http://schemas.microsoft.com/office/drawing/2014/main" id="{1797B523-13E8-AB35-7036-93C88C6E82D2}"/>
              </a:ext>
            </a:extLst>
          </p:cNvPr>
          <p:cNvSpPr txBox="1"/>
          <p:nvPr/>
        </p:nvSpPr>
        <p:spPr>
          <a:xfrm>
            <a:off x="6441743" y="5094470"/>
            <a:ext cx="5132253" cy="1261884"/>
          </a:xfrm>
          <a:prstGeom prst="rect">
            <a:avLst/>
          </a:prstGeom>
          <a:noFill/>
        </p:spPr>
        <p:txBody>
          <a:bodyPr wrap="square">
            <a:spAutoFit/>
          </a:bodyPr>
          <a:lstStyle/>
          <a:p>
            <a:pPr>
              <a:spcBef>
                <a:spcPts val="600"/>
              </a:spcBef>
              <a:spcAft>
                <a:spcPts val="600"/>
              </a:spcAft>
            </a:pPr>
            <a:r>
              <a:rPr lang="en-AU" sz="1400" kern="0">
                <a:effectLst/>
                <a:ea typeface="Aptos" panose="020B0004020202020204" pitchFamily="34" charset="0"/>
                <a:cs typeface="Aptos" panose="020B0004020202020204" pitchFamily="34" charset="0"/>
              </a:rPr>
              <a:t>Warning message:</a:t>
            </a:r>
          </a:p>
          <a:p>
            <a:pPr>
              <a:spcBef>
                <a:spcPts val="600"/>
              </a:spcBef>
              <a:spcAft>
                <a:spcPts val="600"/>
              </a:spcAft>
            </a:pPr>
            <a:r>
              <a:rPr lang="en-AU" sz="1400" kern="0">
                <a:effectLst/>
                <a:ea typeface="Aptos" panose="020B0004020202020204" pitchFamily="34" charset="0"/>
                <a:cs typeface="Aptos" panose="020B0004020202020204" pitchFamily="34" charset="0"/>
              </a:rPr>
              <a:t>Heavy rain which may lead to flash flooding is </a:t>
            </a:r>
            <a:r>
              <a:rPr lang="en-AU" sz="1400" b="1" kern="0">
                <a:effectLst/>
                <a:ea typeface="Aptos" panose="020B0004020202020204" pitchFamily="34" charset="0"/>
                <a:cs typeface="Aptos" panose="020B0004020202020204" pitchFamily="34" charset="0"/>
              </a:rPr>
              <a:t>possible/likely</a:t>
            </a:r>
            <a:r>
              <a:rPr lang="en-AU" sz="1400" kern="0">
                <a:effectLst/>
                <a:ea typeface="Aptos" panose="020B0004020202020204" pitchFamily="34" charset="0"/>
                <a:cs typeface="Aptos" panose="020B0004020202020204" pitchFamily="34" charset="0"/>
              </a:rPr>
              <a:t>. </a:t>
            </a:r>
          </a:p>
          <a:p>
            <a:pPr>
              <a:spcBef>
                <a:spcPts val="600"/>
              </a:spcBef>
              <a:spcAft>
                <a:spcPts val="600"/>
              </a:spcAft>
            </a:pPr>
            <a:r>
              <a:rPr lang="en-AU" sz="1400" kern="0">
                <a:effectLst/>
                <a:ea typeface="Aptos" panose="020B0004020202020204" pitchFamily="34" charset="0"/>
                <a:cs typeface="Aptos" panose="020B0004020202020204" pitchFamily="34" charset="0"/>
              </a:rPr>
              <a:t>What do you think the likelihood (percent chance) of </a:t>
            </a:r>
            <a:r>
              <a:rPr lang="en-AU" sz="1400" b="1" kern="0">
                <a:effectLst/>
                <a:ea typeface="Aptos" panose="020B0004020202020204" pitchFamily="34" charset="0"/>
                <a:cs typeface="Aptos" panose="020B0004020202020204" pitchFamily="34" charset="0"/>
              </a:rPr>
              <a:t>heavy rain/flash flooding </a:t>
            </a:r>
            <a:r>
              <a:rPr lang="en-AU" sz="1400" kern="0">
                <a:effectLst/>
                <a:ea typeface="Aptos" panose="020B0004020202020204" pitchFamily="34" charset="0"/>
                <a:cs typeface="Aptos" panose="020B0004020202020204" pitchFamily="34" charset="0"/>
              </a:rPr>
              <a:t>is?    </a:t>
            </a:r>
            <a:endParaRPr lang="en-AU" sz="1400"/>
          </a:p>
        </p:txBody>
      </p:sp>
      <p:pic>
        <p:nvPicPr>
          <p:cNvPr id="17" name="Picture 16" descr="A blue and black outline of a map&#10;&#10;Description automatically generated">
            <a:extLst>
              <a:ext uri="{FF2B5EF4-FFF2-40B4-BE49-F238E27FC236}">
                <a16:creationId xmlns:a16="http://schemas.microsoft.com/office/drawing/2014/main" id="{AEDF696C-DCBC-1EA1-155B-E9F563182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
        <p:nvSpPr>
          <p:cNvPr id="5" name="Text Placeholder 4">
            <a:extLst>
              <a:ext uri="{FF2B5EF4-FFF2-40B4-BE49-F238E27FC236}">
                <a16:creationId xmlns:a16="http://schemas.microsoft.com/office/drawing/2014/main" id="{998CE342-7350-49BB-71C0-6C4C7B133AAB}"/>
              </a:ext>
            </a:extLst>
          </p:cNvPr>
          <p:cNvSpPr>
            <a:spLocks noGrp="1"/>
          </p:cNvSpPr>
          <p:nvPr>
            <p:ph type="body" sz="quarter" idx="10"/>
          </p:nvPr>
        </p:nvSpPr>
        <p:spPr>
          <a:xfrm>
            <a:off x="507999" y="1858151"/>
            <a:ext cx="5933744" cy="365125"/>
          </a:xfrm>
        </p:spPr>
        <p:txBody>
          <a:bodyPr/>
          <a:lstStyle/>
          <a:p>
            <a:r>
              <a:rPr lang="en-AU"/>
              <a:t>Is uncertainty terminology well communicated? </a:t>
            </a:r>
          </a:p>
          <a:p>
            <a:endParaRPr lang="en-AU"/>
          </a:p>
        </p:txBody>
      </p:sp>
      <p:sp>
        <p:nvSpPr>
          <p:cNvPr id="4" name="Title 3">
            <a:extLst>
              <a:ext uri="{FF2B5EF4-FFF2-40B4-BE49-F238E27FC236}">
                <a16:creationId xmlns:a16="http://schemas.microsoft.com/office/drawing/2014/main" id="{69DC9C0A-2E4C-ED16-9B48-DE9AA9D1DB51}"/>
              </a:ext>
            </a:extLst>
          </p:cNvPr>
          <p:cNvSpPr>
            <a:spLocks noGrp="1"/>
          </p:cNvSpPr>
          <p:nvPr>
            <p:ph type="title"/>
          </p:nvPr>
        </p:nvSpPr>
        <p:spPr>
          <a:xfrm>
            <a:off x="507999" y="1037368"/>
            <a:ext cx="8902417" cy="469726"/>
          </a:xfrm>
        </p:spPr>
        <p:txBody>
          <a:bodyPr/>
          <a:lstStyle/>
          <a:p>
            <a:r>
              <a:rPr lang="en-AU"/>
              <a:t>Uncertainty: Possible vs Likely</a:t>
            </a:r>
          </a:p>
        </p:txBody>
      </p:sp>
      <p:pic>
        <p:nvPicPr>
          <p:cNvPr id="6" name="Picture 5" descr="A diagram of a wave with different types of waves&#10;&#10;Description automatically generated with medium confidence">
            <a:extLst>
              <a:ext uri="{FF2B5EF4-FFF2-40B4-BE49-F238E27FC236}">
                <a16:creationId xmlns:a16="http://schemas.microsoft.com/office/drawing/2014/main" id="{79E32FFB-96ED-884C-3B82-5263DE4E7294}"/>
              </a:ext>
            </a:extLst>
          </p:cNvPr>
          <p:cNvPicPr>
            <a:picLocks noChangeAspect="1"/>
          </p:cNvPicPr>
          <p:nvPr/>
        </p:nvPicPr>
        <p:blipFill>
          <a:blip r:embed="rId4">
            <a:extLst>
              <a:ext uri="{28A0092B-C50C-407E-A947-70E740481C1C}">
                <a14:useLocalDpi xmlns:a14="http://schemas.microsoft.com/office/drawing/2010/main" val="0"/>
              </a:ext>
            </a:extLst>
          </a:blip>
          <a:srcRect r="8228"/>
          <a:stretch/>
        </p:blipFill>
        <p:spPr>
          <a:xfrm>
            <a:off x="6179193" y="1763530"/>
            <a:ext cx="6017674" cy="3336228"/>
          </a:xfrm>
          <a:prstGeom prst="rect">
            <a:avLst/>
          </a:prstGeom>
        </p:spPr>
      </p:pic>
    </p:spTree>
    <p:extLst>
      <p:ext uri="{BB962C8B-B14F-4D97-AF65-F5344CB8AC3E}">
        <p14:creationId xmlns:p14="http://schemas.microsoft.com/office/powerpoint/2010/main" val="3187496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0E402-51D2-CAA5-07A1-49D4994778EF}"/>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5928056C-EBAC-BDB1-68ED-7698DA182A81}"/>
              </a:ext>
            </a:extLst>
          </p:cNvPr>
          <p:cNvSpPr/>
          <p:nvPr/>
        </p:nvSpPr>
        <p:spPr>
          <a:xfrm>
            <a:off x="380620" y="1759882"/>
            <a:ext cx="11477767" cy="50244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A7B0E30C-5729-3DC6-04EB-FFD3F62AFC9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87CAFEE4-3D3C-EB83-4D08-954E36DAF8AE}"/>
              </a:ext>
            </a:extLst>
          </p:cNvPr>
          <p:cNvSpPr>
            <a:spLocks noGrp="1"/>
          </p:cNvSpPr>
          <p:nvPr>
            <p:ph type="title"/>
          </p:nvPr>
        </p:nvSpPr>
        <p:spPr>
          <a:xfrm>
            <a:off x="436729" y="995333"/>
            <a:ext cx="8902417" cy="469726"/>
          </a:xfrm>
        </p:spPr>
        <p:txBody>
          <a:bodyPr/>
          <a:lstStyle/>
          <a:p>
            <a:r>
              <a:rPr lang="en-AU"/>
              <a:t>Two scenarios: How likely is Flash Flooding? </a:t>
            </a:r>
          </a:p>
        </p:txBody>
      </p:sp>
      <p:grpSp>
        <p:nvGrpSpPr>
          <p:cNvPr id="2054" name="Group 2053">
            <a:extLst>
              <a:ext uri="{FF2B5EF4-FFF2-40B4-BE49-F238E27FC236}">
                <a16:creationId xmlns:a16="http://schemas.microsoft.com/office/drawing/2014/main" id="{C4E7239B-8991-B5D4-F39E-CE7230DD79C2}"/>
              </a:ext>
            </a:extLst>
          </p:cNvPr>
          <p:cNvGrpSpPr/>
          <p:nvPr/>
        </p:nvGrpSpPr>
        <p:grpSpPr>
          <a:xfrm>
            <a:off x="836629" y="2009701"/>
            <a:ext cx="10412898" cy="4389072"/>
            <a:chOff x="27835" y="1561362"/>
            <a:chExt cx="10412898" cy="4389072"/>
          </a:xfrm>
        </p:grpSpPr>
        <p:grpSp>
          <p:nvGrpSpPr>
            <p:cNvPr id="2052" name="Group 2051">
              <a:extLst>
                <a:ext uri="{FF2B5EF4-FFF2-40B4-BE49-F238E27FC236}">
                  <a16:creationId xmlns:a16="http://schemas.microsoft.com/office/drawing/2014/main" id="{E2016026-5A94-54CE-B685-C73B2ADB1DB9}"/>
                </a:ext>
              </a:extLst>
            </p:cNvPr>
            <p:cNvGrpSpPr/>
            <p:nvPr/>
          </p:nvGrpSpPr>
          <p:grpSpPr>
            <a:xfrm>
              <a:off x="27835" y="1561362"/>
              <a:ext cx="4491562" cy="3113335"/>
              <a:chOff x="27835" y="1220162"/>
              <a:chExt cx="4491562" cy="3113335"/>
            </a:xfrm>
          </p:grpSpPr>
          <p:sp>
            <p:nvSpPr>
              <p:cNvPr id="8" name="TextBox 7">
                <a:extLst>
                  <a:ext uri="{FF2B5EF4-FFF2-40B4-BE49-F238E27FC236}">
                    <a16:creationId xmlns:a16="http://schemas.microsoft.com/office/drawing/2014/main" id="{72DB096B-A8B9-F7C7-AF69-E460BFA6329D}"/>
                  </a:ext>
                </a:extLst>
              </p:cNvPr>
              <p:cNvSpPr txBox="1"/>
              <p:nvPr/>
            </p:nvSpPr>
            <p:spPr>
              <a:xfrm>
                <a:off x="27835" y="1220162"/>
                <a:ext cx="3698543" cy="1400383"/>
              </a:xfrm>
              <a:prstGeom prst="rect">
                <a:avLst/>
              </a:prstGeom>
              <a:noFill/>
              <a:ln>
                <a:noFill/>
              </a:ln>
            </p:spPr>
            <p:txBody>
              <a:bodyPr wrap="square">
                <a:spAutoFit/>
              </a:bodyPr>
              <a:lstStyle/>
              <a:p>
                <a:pPr marL="0" indent="0">
                  <a:buNone/>
                </a:pPr>
                <a:r>
                  <a:rPr lang="en-AU" sz="1800" b="1" i="0" u="none" strike="noStrike" baseline="0">
                    <a:solidFill>
                      <a:schemeClr val="accent1"/>
                    </a:solidFill>
                    <a:latin typeface="+mn-lt"/>
                  </a:rPr>
                  <a:t>WMO Forecast Likelihood Scale</a:t>
                </a:r>
              </a:p>
              <a:p>
                <a:pPr marL="0" indent="0">
                  <a:buNone/>
                </a:pPr>
                <a:endParaRPr lang="en-AU" sz="700"/>
              </a:p>
              <a:p>
                <a:pPr marL="0" indent="0">
                  <a:buNone/>
                </a:pPr>
                <a:r>
                  <a:rPr lang="en-AU" sz="1400"/>
                  <a:t>Recommended definitions of most common uncertainty terms</a:t>
                </a:r>
                <a:r>
                  <a:rPr lang="en-AU" sz="1400" i="0" u="none" strike="noStrike" baseline="0">
                    <a:latin typeface="+mn-lt"/>
                  </a:rPr>
                  <a:t> </a:t>
                </a:r>
              </a:p>
              <a:p>
                <a:pPr marL="0" indent="0">
                  <a:buNone/>
                </a:pPr>
                <a:endParaRPr lang="en-AU" sz="1600"/>
              </a:p>
              <a:p>
                <a:pPr marL="0" indent="0">
                  <a:buNone/>
                </a:pPr>
                <a:endParaRPr lang="en-AU" sz="1600"/>
              </a:p>
            </p:txBody>
          </p:sp>
          <p:grpSp>
            <p:nvGrpSpPr>
              <p:cNvPr id="2051" name="Group 2050">
                <a:extLst>
                  <a:ext uri="{FF2B5EF4-FFF2-40B4-BE49-F238E27FC236}">
                    <a16:creationId xmlns:a16="http://schemas.microsoft.com/office/drawing/2014/main" id="{AE43F554-CA13-2DFF-F934-0D0D1DCCC9C4}"/>
                  </a:ext>
                </a:extLst>
              </p:cNvPr>
              <p:cNvGrpSpPr/>
              <p:nvPr/>
            </p:nvGrpSpPr>
            <p:grpSpPr>
              <a:xfrm>
                <a:off x="1425473" y="2307975"/>
                <a:ext cx="3093924" cy="674417"/>
                <a:chOff x="1398178" y="2494046"/>
                <a:chExt cx="3093924" cy="674417"/>
              </a:xfrm>
            </p:grpSpPr>
            <p:sp>
              <p:nvSpPr>
                <p:cNvPr id="16" name="TextBox 15">
                  <a:extLst>
                    <a:ext uri="{FF2B5EF4-FFF2-40B4-BE49-F238E27FC236}">
                      <a16:creationId xmlns:a16="http://schemas.microsoft.com/office/drawing/2014/main" id="{5AB57474-2748-9AA8-6D50-6C6EE13DA4AC}"/>
                    </a:ext>
                  </a:extLst>
                </p:cNvPr>
                <p:cNvSpPr txBox="1"/>
                <p:nvPr/>
              </p:nvSpPr>
              <p:spPr>
                <a:xfrm>
                  <a:off x="1398178" y="2494046"/>
                  <a:ext cx="2664074" cy="587877"/>
                </a:xfrm>
                <a:prstGeom prst="rect">
                  <a:avLst/>
                </a:prstGeom>
                <a:noFill/>
                <a:ln>
                  <a:noFill/>
                </a:ln>
              </p:spPr>
              <p:txBody>
                <a:bodyPr wrap="square">
                  <a:spAutoFit/>
                </a:bodyPr>
                <a:lstStyle/>
                <a:p>
                  <a:pPr marL="0" indent="0">
                    <a:buNone/>
                  </a:pPr>
                  <a:r>
                    <a:rPr lang="en-AU" sz="1800"/>
                    <a:t>Likely – </a:t>
                  </a:r>
                </a:p>
                <a:p>
                  <a:pPr marL="0" indent="0">
                    <a:buNone/>
                  </a:pPr>
                  <a:r>
                    <a:rPr lang="en-AU" sz="1800"/>
                    <a:t>70% to 89% probability</a:t>
                  </a:r>
                </a:p>
              </p:txBody>
            </p:sp>
            <p:sp>
              <p:nvSpPr>
                <p:cNvPr id="12" name="Left Brace 11">
                  <a:extLst>
                    <a:ext uri="{FF2B5EF4-FFF2-40B4-BE49-F238E27FC236}">
                      <a16:creationId xmlns:a16="http://schemas.microsoft.com/office/drawing/2014/main" id="{BF211017-5F5C-D7BA-C97C-2C5D30B5D56E}"/>
                    </a:ext>
                  </a:extLst>
                </p:cNvPr>
                <p:cNvSpPr/>
                <p:nvPr/>
              </p:nvSpPr>
              <p:spPr>
                <a:xfrm>
                  <a:off x="4104019" y="2562968"/>
                  <a:ext cx="388083" cy="605495"/>
                </a:xfrm>
                <a:prstGeom prst="lef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2049" name="Group 2048">
                <a:extLst>
                  <a:ext uri="{FF2B5EF4-FFF2-40B4-BE49-F238E27FC236}">
                    <a16:creationId xmlns:a16="http://schemas.microsoft.com/office/drawing/2014/main" id="{BC75516F-0771-3170-94FE-91C9BDA13D93}"/>
                  </a:ext>
                </a:extLst>
              </p:cNvPr>
              <p:cNvGrpSpPr/>
              <p:nvPr/>
            </p:nvGrpSpPr>
            <p:grpSpPr>
              <a:xfrm>
                <a:off x="508001" y="3745620"/>
                <a:ext cx="3775588" cy="587877"/>
                <a:chOff x="477653" y="4017476"/>
                <a:chExt cx="3775588" cy="587877"/>
              </a:xfrm>
            </p:grpSpPr>
            <p:sp>
              <p:nvSpPr>
                <p:cNvPr id="14" name="Left Brace 13">
                  <a:extLst>
                    <a:ext uri="{FF2B5EF4-FFF2-40B4-BE49-F238E27FC236}">
                      <a16:creationId xmlns:a16="http://schemas.microsoft.com/office/drawing/2014/main" id="{6439CE09-C610-65C1-8026-AE17B83B3458}"/>
                    </a:ext>
                  </a:extLst>
                </p:cNvPr>
                <p:cNvSpPr/>
                <p:nvPr/>
              </p:nvSpPr>
              <p:spPr>
                <a:xfrm>
                  <a:off x="3865158" y="4104016"/>
                  <a:ext cx="388083" cy="414797"/>
                </a:xfrm>
                <a:prstGeom prst="lef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TextBox 20">
                  <a:extLst>
                    <a:ext uri="{FF2B5EF4-FFF2-40B4-BE49-F238E27FC236}">
                      <a16:creationId xmlns:a16="http://schemas.microsoft.com/office/drawing/2014/main" id="{9F76BEEC-7E07-910E-A885-7797A5FA62AB}"/>
                    </a:ext>
                  </a:extLst>
                </p:cNvPr>
                <p:cNvSpPr txBox="1"/>
                <p:nvPr/>
              </p:nvSpPr>
              <p:spPr>
                <a:xfrm>
                  <a:off x="477653" y="4017476"/>
                  <a:ext cx="3352262" cy="587877"/>
                </a:xfrm>
                <a:prstGeom prst="rect">
                  <a:avLst/>
                </a:prstGeom>
                <a:noFill/>
                <a:ln>
                  <a:noFill/>
                </a:ln>
              </p:spPr>
              <p:txBody>
                <a:bodyPr wrap="square">
                  <a:spAutoFit/>
                </a:bodyPr>
                <a:lstStyle/>
                <a:p>
                  <a:pPr marL="0" indent="0">
                    <a:buNone/>
                  </a:pPr>
                  <a:r>
                    <a:rPr lang="en-AU" sz="1800"/>
                    <a:t>Possible – less likely than not</a:t>
                  </a:r>
                </a:p>
                <a:p>
                  <a:pPr marL="0" indent="0">
                    <a:buNone/>
                  </a:pPr>
                  <a:r>
                    <a:rPr lang="en-AU" sz="1800"/>
                    <a:t>30% – 44% probability</a:t>
                  </a:r>
                </a:p>
              </p:txBody>
            </p:sp>
          </p:grpSp>
        </p:grpSp>
        <p:grpSp>
          <p:nvGrpSpPr>
            <p:cNvPr id="2053" name="Group 2052">
              <a:extLst>
                <a:ext uri="{FF2B5EF4-FFF2-40B4-BE49-F238E27FC236}">
                  <a16:creationId xmlns:a16="http://schemas.microsoft.com/office/drawing/2014/main" id="{CB7BEBB0-4E4A-710C-6CA8-FFC02507C5FC}"/>
                </a:ext>
              </a:extLst>
            </p:cNvPr>
            <p:cNvGrpSpPr/>
            <p:nvPr/>
          </p:nvGrpSpPr>
          <p:grpSpPr>
            <a:xfrm>
              <a:off x="4288485" y="1746925"/>
              <a:ext cx="6152248" cy="4203509"/>
              <a:chOff x="4288485" y="1405725"/>
              <a:chExt cx="6152248" cy="4203509"/>
            </a:xfrm>
          </p:grpSpPr>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ACF6D85E-A1EA-A5ED-B34E-4EEB7BA6EC36}"/>
                      </a:ext>
                    </a:extLst>
                  </p:cNvPr>
                  <p:cNvGraphicFramePr/>
                  <p:nvPr>
                    <p:extLst>
                      <p:ext uri="{D42A27DB-BD31-4B8C-83A1-F6EECF244321}">
                        <p14:modId xmlns:p14="http://schemas.microsoft.com/office/powerpoint/2010/main" val="1595225320"/>
                      </p:ext>
                    </p:extLst>
                  </p:nvPr>
                </p:nvGraphicFramePr>
                <p:xfrm>
                  <a:off x="4288485" y="1405725"/>
                  <a:ext cx="6152248" cy="420350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ACF6D85E-A1EA-A5ED-B34E-4EEB7BA6EC36}"/>
                      </a:ext>
                    </a:extLst>
                  </p:cNvPr>
                  <p:cNvPicPr>
                    <a:picLocks noGrp="1" noRot="1" noChangeAspect="1" noMove="1" noResize="1" noEditPoints="1" noAdjustHandles="1" noChangeArrowheads="1" noChangeShapeType="1"/>
                  </p:cNvPicPr>
                  <p:nvPr/>
                </p:nvPicPr>
                <p:blipFill>
                  <a:blip r:embed="rId4"/>
                  <a:stretch>
                    <a:fillRect/>
                  </a:stretch>
                </p:blipFill>
                <p:spPr>
                  <a:xfrm>
                    <a:off x="5097279" y="2195264"/>
                    <a:ext cx="6152248" cy="4203509"/>
                  </a:xfrm>
                  <a:prstGeom prst="rect">
                    <a:avLst/>
                  </a:prstGeom>
                </p:spPr>
              </p:pic>
            </mc:Fallback>
          </mc:AlternateContent>
          <p:sp>
            <p:nvSpPr>
              <p:cNvPr id="26" name="TextBox 25">
                <a:extLst>
                  <a:ext uri="{FF2B5EF4-FFF2-40B4-BE49-F238E27FC236}">
                    <a16:creationId xmlns:a16="http://schemas.microsoft.com/office/drawing/2014/main" id="{FC3DB408-87FA-6095-4F8C-A0638B2D8FF5}"/>
                  </a:ext>
                </a:extLst>
              </p:cNvPr>
              <p:cNvSpPr txBox="1"/>
              <p:nvPr/>
            </p:nvSpPr>
            <p:spPr>
              <a:xfrm>
                <a:off x="6253087" y="3745620"/>
                <a:ext cx="624425" cy="646331"/>
              </a:xfrm>
              <a:prstGeom prst="rect">
                <a:avLst/>
              </a:prstGeom>
              <a:solidFill>
                <a:schemeClr val="bg1"/>
              </a:solidFill>
              <a:ln>
                <a:noFill/>
              </a:ln>
            </p:spPr>
            <p:txBody>
              <a:bodyPr wrap="square" rtlCol="0">
                <a:spAutoFit/>
              </a:bodyPr>
              <a:lstStyle/>
              <a:p>
                <a:r>
                  <a:rPr lang="en-AU" sz="1200">
                    <a:solidFill>
                      <a:schemeClr val="tx2"/>
                    </a:solidFill>
                  </a:rPr>
                  <a:t>Likely</a:t>
                </a:r>
              </a:p>
              <a:p>
                <a:r>
                  <a:rPr lang="en-AU" sz="1200">
                    <a:solidFill>
                      <a:schemeClr val="tx2"/>
                    </a:solidFill>
                  </a:rPr>
                  <a:t>Flash flood</a:t>
                </a:r>
              </a:p>
            </p:txBody>
          </p:sp>
          <p:sp>
            <p:nvSpPr>
              <p:cNvPr id="27" name="TextBox 26">
                <a:extLst>
                  <a:ext uri="{FF2B5EF4-FFF2-40B4-BE49-F238E27FC236}">
                    <a16:creationId xmlns:a16="http://schemas.microsoft.com/office/drawing/2014/main" id="{A9CACF5C-6011-0A5A-DE6B-0EB9575F5F8C}"/>
                  </a:ext>
                </a:extLst>
              </p:cNvPr>
              <p:cNvSpPr txBox="1"/>
              <p:nvPr/>
            </p:nvSpPr>
            <p:spPr>
              <a:xfrm>
                <a:off x="6897225" y="4410030"/>
                <a:ext cx="756000" cy="646331"/>
              </a:xfrm>
              <a:prstGeom prst="rect">
                <a:avLst/>
              </a:prstGeom>
              <a:solidFill>
                <a:schemeClr val="bg1"/>
              </a:solidFill>
              <a:ln>
                <a:noFill/>
              </a:ln>
            </p:spPr>
            <p:txBody>
              <a:bodyPr wrap="square" rtlCol="0">
                <a:spAutoFit/>
              </a:bodyPr>
              <a:lstStyle/>
              <a:p>
                <a:r>
                  <a:rPr lang="en-AU" sz="1200">
                    <a:solidFill>
                      <a:schemeClr val="tx2"/>
                    </a:solidFill>
                  </a:rPr>
                  <a:t>Possible</a:t>
                </a:r>
              </a:p>
              <a:p>
                <a:r>
                  <a:rPr lang="en-AU" sz="1200">
                    <a:solidFill>
                      <a:schemeClr val="tx2"/>
                    </a:solidFill>
                  </a:rPr>
                  <a:t>Flash flood</a:t>
                </a:r>
              </a:p>
            </p:txBody>
          </p:sp>
          <p:sp>
            <p:nvSpPr>
              <p:cNvPr id="28" name="TextBox 27">
                <a:extLst>
                  <a:ext uri="{FF2B5EF4-FFF2-40B4-BE49-F238E27FC236}">
                    <a16:creationId xmlns:a16="http://schemas.microsoft.com/office/drawing/2014/main" id="{192BFAE7-D862-E1A8-E180-F3D496D65BEF}"/>
                  </a:ext>
                </a:extLst>
              </p:cNvPr>
              <p:cNvSpPr txBox="1"/>
              <p:nvPr/>
            </p:nvSpPr>
            <p:spPr>
              <a:xfrm>
                <a:off x="7648743" y="3371514"/>
                <a:ext cx="648000" cy="646331"/>
              </a:xfrm>
              <a:prstGeom prst="rect">
                <a:avLst/>
              </a:prstGeom>
              <a:solidFill>
                <a:schemeClr val="bg1"/>
              </a:solidFill>
              <a:ln>
                <a:noFill/>
              </a:ln>
            </p:spPr>
            <p:txBody>
              <a:bodyPr wrap="square" rtlCol="0">
                <a:spAutoFit/>
              </a:bodyPr>
              <a:lstStyle/>
              <a:p>
                <a:r>
                  <a:rPr lang="en-AU" sz="1200">
                    <a:solidFill>
                      <a:schemeClr val="tx2"/>
                    </a:solidFill>
                  </a:rPr>
                  <a:t>Likely</a:t>
                </a:r>
              </a:p>
              <a:p>
                <a:r>
                  <a:rPr lang="en-AU" sz="1200">
                    <a:solidFill>
                      <a:schemeClr val="tx2"/>
                    </a:solidFill>
                  </a:rPr>
                  <a:t>Heavy rain</a:t>
                </a:r>
              </a:p>
            </p:txBody>
          </p:sp>
          <p:sp>
            <p:nvSpPr>
              <p:cNvPr id="29" name="TextBox 28">
                <a:extLst>
                  <a:ext uri="{FF2B5EF4-FFF2-40B4-BE49-F238E27FC236}">
                    <a16:creationId xmlns:a16="http://schemas.microsoft.com/office/drawing/2014/main" id="{CA33E0FC-7207-3BD5-497C-7EC6129EDC1E}"/>
                  </a:ext>
                </a:extLst>
              </p:cNvPr>
              <p:cNvSpPr txBox="1"/>
              <p:nvPr/>
            </p:nvSpPr>
            <p:spPr>
              <a:xfrm>
                <a:off x="8328051" y="3802968"/>
                <a:ext cx="756000" cy="646331"/>
              </a:xfrm>
              <a:prstGeom prst="rect">
                <a:avLst/>
              </a:prstGeom>
              <a:solidFill>
                <a:schemeClr val="bg1"/>
              </a:solidFill>
              <a:ln>
                <a:noFill/>
              </a:ln>
            </p:spPr>
            <p:txBody>
              <a:bodyPr wrap="square" rtlCol="0">
                <a:spAutoFit/>
              </a:bodyPr>
              <a:lstStyle/>
              <a:p>
                <a:r>
                  <a:rPr lang="en-AU" sz="1200">
                    <a:solidFill>
                      <a:schemeClr val="tx2"/>
                    </a:solidFill>
                  </a:rPr>
                  <a:t>Possible</a:t>
                </a:r>
              </a:p>
              <a:p>
                <a:r>
                  <a:rPr lang="en-AU" sz="1200">
                    <a:solidFill>
                      <a:schemeClr val="tx2"/>
                    </a:solidFill>
                  </a:rPr>
                  <a:t>Heavy rain</a:t>
                </a:r>
              </a:p>
            </p:txBody>
          </p:sp>
        </p:grpSp>
      </p:grpSp>
      <p:pic>
        <p:nvPicPr>
          <p:cNvPr id="2056" name="Picture 2055" descr="A blue and black outline of a map&#10;&#10;Description automatically generated">
            <a:extLst>
              <a:ext uri="{FF2B5EF4-FFF2-40B4-BE49-F238E27FC236}">
                <a16:creationId xmlns:a16="http://schemas.microsoft.com/office/drawing/2014/main" id="{F5D7BA37-89B0-A750-D176-764860FD7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735" y="68301"/>
            <a:ext cx="4767164" cy="662952"/>
          </a:xfrm>
          <a:prstGeom prst="rect">
            <a:avLst/>
          </a:prstGeom>
        </p:spPr>
      </p:pic>
      <p:sp>
        <p:nvSpPr>
          <p:cNvPr id="5" name="TextBox 4">
            <a:extLst>
              <a:ext uri="{FF2B5EF4-FFF2-40B4-BE49-F238E27FC236}">
                <a16:creationId xmlns:a16="http://schemas.microsoft.com/office/drawing/2014/main" id="{1511F168-AF08-F7BD-2EA4-D676F721639B}"/>
              </a:ext>
            </a:extLst>
          </p:cNvPr>
          <p:cNvSpPr txBox="1"/>
          <p:nvPr/>
        </p:nvSpPr>
        <p:spPr>
          <a:xfrm>
            <a:off x="1076712" y="5814337"/>
            <a:ext cx="2970612" cy="646331"/>
          </a:xfrm>
          <a:prstGeom prst="rect">
            <a:avLst/>
          </a:prstGeom>
          <a:noFill/>
        </p:spPr>
        <p:txBody>
          <a:bodyPr wrap="square">
            <a:spAutoFit/>
          </a:bodyPr>
          <a:lstStyle/>
          <a:p>
            <a:r>
              <a:rPr lang="en-AU" b="1">
                <a:solidFill>
                  <a:schemeClr val="accent1"/>
                </a:solidFill>
              </a:rPr>
              <a:t>There are clear issues with the current wording</a:t>
            </a:r>
            <a:endParaRPr lang="en-AU">
              <a:solidFill>
                <a:schemeClr val="accent1"/>
              </a:solidFill>
            </a:endParaRPr>
          </a:p>
        </p:txBody>
      </p:sp>
    </p:spTree>
    <p:extLst>
      <p:ext uri="{BB962C8B-B14F-4D97-AF65-F5344CB8AC3E}">
        <p14:creationId xmlns:p14="http://schemas.microsoft.com/office/powerpoint/2010/main" val="532980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333B3-4A2C-8190-BC79-C8B22E142BC3}"/>
              </a:ext>
            </a:extLst>
          </p:cNvPr>
          <p:cNvSpPr>
            <a:spLocks noGrp="1"/>
          </p:cNvSpPr>
          <p:nvPr>
            <p:ph type="sldNum" sz="quarter" idx="4"/>
          </p:nvPr>
        </p:nvSpPr>
        <p:spPr/>
        <p:txBody>
          <a:bodyPr/>
          <a:lstStyle/>
          <a:p>
            <a:fld id="{3ACA7046-D314-6340-8D2C-B3889D9888EF}" type="slidenum">
              <a:rPr lang="en-US" smtClean="0"/>
              <a:pPr/>
              <a:t>23</a:t>
            </a:fld>
            <a:endParaRPr lang="en-US"/>
          </a:p>
        </p:txBody>
      </p:sp>
      <p:sp>
        <p:nvSpPr>
          <p:cNvPr id="5" name="Text Placeholder 4">
            <a:extLst>
              <a:ext uri="{FF2B5EF4-FFF2-40B4-BE49-F238E27FC236}">
                <a16:creationId xmlns:a16="http://schemas.microsoft.com/office/drawing/2014/main" id="{089BCBD9-730C-3ED4-E018-608974AC1BEE}"/>
              </a:ext>
            </a:extLst>
          </p:cNvPr>
          <p:cNvSpPr>
            <a:spLocks noGrp="1"/>
          </p:cNvSpPr>
          <p:nvPr>
            <p:ph type="body" sz="quarter" idx="14"/>
          </p:nvPr>
        </p:nvSpPr>
        <p:spPr>
          <a:xfrm>
            <a:off x="533399" y="1208091"/>
            <a:ext cx="5346701" cy="4134698"/>
          </a:xfrm>
        </p:spPr>
        <p:txBody>
          <a:bodyPr/>
          <a:lstStyle/>
          <a:p>
            <a:pPr marL="0" indent="0">
              <a:buNone/>
            </a:pPr>
            <a:r>
              <a:rPr lang="en-AU" b="1"/>
              <a:t>The case studies have identified a range of areas for potential improvement</a:t>
            </a:r>
          </a:p>
          <a:p>
            <a:r>
              <a:rPr lang="en-AU"/>
              <a:t>Rainfall forecasts</a:t>
            </a:r>
          </a:p>
          <a:p>
            <a:r>
              <a:rPr lang="en-AU"/>
              <a:t>Observations </a:t>
            </a:r>
          </a:p>
          <a:p>
            <a:r>
              <a:rPr lang="en-AU"/>
              <a:t>Hazard forecasts</a:t>
            </a:r>
          </a:p>
          <a:p>
            <a:r>
              <a:rPr lang="en-AU"/>
              <a:t>Warning construction</a:t>
            </a:r>
          </a:p>
          <a:p>
            <a:r>
              <a:rPr lang="en-AU"/>
              <a:t>Warning communication</a:t>
            </a:r>
          </a:p>
          <a:p>
            <a:r>
              <a:rPr lang="en-AU"/>
              <a:t>Flows of information</a:t>
            </a:r>
          </a:p>
          <a:p>
            <a:pPr marL="0" indent="0">
              <a:buNone/>
            </a:pPr>
            <a:r>
              <a:rPr lang="en-AU" b="1"/>
              <a:t>The survey has confirmed that current uncertainty language is not well understood</a:t>
            </a:r>
          </a:p>
          <a:p>
            <a:r>
              <a:rPr lang="en-AU"/>
              <a:t>Quantifiable uncertainty</a:t>
            </a:r>
          </a:p>
          <a:p>
            <a:r>
              <a:rPr lang="en-AU"/>
              <a:t>Unquantifiable uncertainty</a:t>
            </a:r>
          </a:p>
          <a:p>
            <a:endParaRPr lang="en-AU"/>
          </a:p>
        </p:txBody>
      </p:sp>
      <p:sp>
        <p:nvSpPr>
          <p:cNvPr id="7" name="Rectangle 6">
            <a:extLst>
              <a:ext uri="{FF2B5EF4-FFF2-40B4-BE49-F238E27FC236}">
                <a16:creationId xmlns:a16="http://schemas.microsoft.com/office/drawing/2014/main" id="{3AB340DB-85AD-4BC8-D65A-AC6ACEB35F1D}"/>
              </a:ext>
            </a:extLst>
          </p:cNvPr>
          <p:cNvSpPr/>
          <p:nvPr/>
        </p:nvSpPr>
        <p:spPr>
          <a:xfrm>
            <a:off x="666750" y="5286455"/>
            <a:ext cx="7326860" cy="106395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a:solidFill>
                  <a:schemeClr val="tx1"/>
                </a:solidFill>
              </a:rPr>
              <a:t>Improvements in practice have occurred since the case study events</a:t>
            </a:r>
          </a:p>
          <a:p>
            <a:endParaRPr lang="en-AU" sz="1200">
              <a:solidFill>
                <a:schemeClr val="tx1"/>
              </a:solidFill>
            </a:endParaRPr>
          </a:p>
          <a:p>
            <a:pPr marL="285750" indent="-285750">
              <a:buFont typeface="Arial" panose="020B0604020202020204" pitchFamily="34" charset="0"/>
              <a:buChar char="•"/>
            </a:pPr>
            <a:r>
              <a:rPr lang="en-AU" sz="1200">
                <a:solidFill>
                  <a:schemeClr val="tx1"/>
                </a:solidFill>
              </a:rPr>
              <a:t>Warning communication</a:t>
            </a:r>
          </a:p>
          <a:p>
            <a:pPr marL="285750" indent="-285750">
              <a:buFont typeface="Arial" panose="020B0604020202020204" pitchFamily="34" charset="0"/>
              <a:buChar char="•"/>
            </a:pPr>
            <a:r>
              <a:rPr lang="en-AU" sz="1200">
                <a:solidFill>
                  <a:schemeClr val="tx1"/>
                </a:solidFill>
              </a:rPr>
              <a:t>Administrative arrangements</a:t>
            </a:r>
          </a:p>
          <a:p>
            <a:pPr marL="285750" indent="-285750">
              <a:buFont typeface="Arial" panose="020B0604020202020204" pitchFamily="34" charset="0"/>
              <a:buChar char="•"/>
            </a:pPr>
            <a:r>
              <a:rPr lang="en-AU" sz="1200">
                <a:solidFill>
                  <a:schemeClr val="tx1"/>
                </a:solidFill>
              </a:rPr>
              <a:t>Local flood intelligence</a:t>
            </a:r>
          </a:p>
        </p:txBody>
      </p:sp>
      <p:pic>
        <p:nvPicPr>
          <p:cNvPr id="9" name="Picture 8" descr="A blue and black outline of a map&#10;&#10;Description automatically generated">
            <a:extLst>
              <a:ext uri="{FF2B5EF4-FFF2-40B4-BE49-F238E27FC236}">
                <a16:creationId xmlns:a16="http://schemas.microsoft.com/office/drawing/2014/main" id="{536CBEF1-52C3-DA63-B895-43765E470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cxnSp>
        <p:nvCxnSpPr>
          <p:cNvPr id="11" name="Straight Arrow Connector 10">
            <a:extLst>
              <a:ext uri="{FF2B5EF4-FFF2-40B4-BE49-F238E27FC236}">
                <a16:creationId xmlns:a16="http://schemas.microsoft.com/office/drawing/2014/main" id="{3394BB4F-7499-78F6-A0FD-475F380511F9}"/>
              </a:ext>
            </a:extLst>
          </p:cNvPr>
          <p:cNvCxnSpPr>
            <a:cxnSpLocks/>
          </p:cNvCxnSpPr>
          <p:nvPr/>
        </p:nvCxnSpPr>
        <p:spPr>
          <a:xfrm>
            <a:off x="3822700" y="2588074"/>
            <a:ext cx="25717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D861C3-0C60-757D-7B21-FCDAA5E1EF88}"/>
              </a:ext>
            </a:extLst>
          </p:cNvPr>
          <p:cNvSpPr/>
          <p:nvPr/>
        </p:nvSpPr>
        <p:spPr>
          <a:xfrm>
            <a:off x="6769100" y="1409700"/>
            <a:ext cx="5105400" cy="312704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7589B3D8-C749-A4A8-966E-94C4B5576D2E}"/>
              </a:ext>
            </a:extLst>
          </p:cNvPr>
          <p:cNvSpPr txBox="1"/>
          <p:nvPr/>
        </p:nvSpPr>
        <p:spPr>
          <a:xfrm>
            <a:off x="6769100" y="1409700"/>
            <a:ext cx="5035550" cy="1286506"/>
          </a:xfrm>
          <a:prstGeom prst="rect">
            <a:avLst/>
          </a:prstGeom>
          <a:noFill/>
        </p:spPr>
        <p:txBody>
          <a:bodyPr wrap="square" rtlCol="0">
            <a:spAutoFit/>
          </a:bodyPr>
          <a:lstStyle/>
          <a:p>
            <a:r>
              <a:rPr lang="en-AU" sz="1200" b="1">
                <a:solidFill>
                  <a:sysClr val="windowText" lastClr="000000"/>
                </a:solidFill>
              </a:rPr>
              <a:t>Project 2 </a:t>
            </a:r>
            <a:r>
              <a:rPr lang="en-AU" sz="1200" b="0">
                <a:solidFill>
                  <a:sysClr val="windowText" lastClr="000000"/>
                </a:solidFill>
              </a:rPr>
              <a:t>: Integrated predictive capability for extreme rainfall and inundation</a:t>
            </a:r>
          </a:p>
          <a:p>
            <a:pPr marL="342900" marR="0" lvl="0" indent="-342900" algn="l" defTabSz="914400" rtl="0" eaLnBrk="1" fontAlgn="auto" latinLnBrk="0" hangingPunct="1">
              <a:lnSpc>
                <a:spcPct val="90000"/>
              </a:lnSpc>
              <a:spcBef>
                <a:spcPts val="600"/>
              </a:spcBef>
              <a:spcAft>
                <a:spcPts val="600"/>
              </a:spcAft>
              <a:buClrTx/>
              <a:buSzTx/>
              <a:buFont typeface="+mj-lt"/>
              <a:buAutoNum type="arabicPeriod"/>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Improve predictions of heavy rainfall</a:t>
            </a:r>
          </a:p>
          <a:p>
            <a:pPr marL="342900" marR="0" lvl="0" indent="-342900" algn="l" defTabSz="914400" rtl="0" eaLnBrk="1" fontAlgn="auto" latinLnBrk="0" hangingPunct="1">
              <a:lnSpc>
                <a:spcPct val="90000"/>
              </a:lnSpc>
              <a:spcBef>
                <a:spcPts val="600"/>
              </a:spcBef>
              <a:spcAft>
                <a:spcPts val="600"/>
              </a:spcAft>
              <a:buClrTx/>
              <a:buSzTx/>
              <a:buFont typeface="+mj-lt"/>
              <a:buAutoNum type="arabicPeriod"/>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Identify locations at risk of flash flooding and inundation</a:t>
            </a:r>
            <a:endParaRPr lang="en-US" sz="1200" b="0">
              <a:solidFill>
                <a:sysClr val="windowText" lastClr="000000"/>
              </a:solidFill>
            </a:endParaRPr>
          </a:p>
          <a:p>
            <a:r>
              <a:rPr lang="en-AU" sz="1200"/>
              <a:t>Contact: paul.fox-hughes@bom.gov.au</a:t>
            </a:r>
          </a:p>
        </p:txBody>
      </p:sp>
      <p:pic>
        <p:nvPicPr>
          <p:cNvPr id="15" name="Picture 14" descr="A diagram of a storm&#10;&#10;Description automatically generated">
            <a:extLst>
              <a:ext uri="{FF2B5EF4-FFF2-40B4-BE49-F238E27FC236}">
                <a16:creationId xmlns:a16="http://schemas.microsoft.com/office/drawing/2014/main" id="{F33C774B-32F6-2F99-CBE1-FD2A476F08D8}"/>
              </a:ext>
            </a:extLst>
          </p:cNvPr>
          <p:cNvPicPr>
            <a:picLocks noChangeAspect="1"/>
          </p:cNvPicPr>
          <p:nvPr/>
        </p:nvPicPr>
        <p:blipFill>
          <a:blip r:embed="rId4"/>
          <a:stretch>
            <a:fillRect/>
          </a:stretch>
        </p:blipFill>
        <p:spPr>
          <a:xfrm>
            <a:off x="6701152" y="2776837"/>
            <a:ext cx="5490848" cy="2252851"/>
          </a:xfrm>
          <a:prstGeom prst="rect">
            <a:avLst/>
          </a:prstGeom>
        </p:spPr>
      </p:pic>
    </p:spTree>
    <p:extLst>
      <p:ext uri="{BB962C8B-B14F-4D97-AF65-F5344CB8AC3E}">
        <p14:creationId xmlns:p14="http://schemas.microsoft.com/office/powerpoint/2010/main" val="151841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C3245-10FE-5FC1-F5ED-E27B9C61F7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0A51CA-C029-DBEA-1AF5-D5C4A4C7CD36}"/>
              </a:ext>
            </a:extLst>
          </p:cNvPr>
          <p:cNvSpPr>
            <a:spLocks noGrp="1"/>
          </p:cNvSpPr>
          <p:nvPr>
            <p:ph type="sldNum" sz="quarter" idx="4"/>
          </p:nvPr>
        </p:nvSpPr>
        <p:spPr/>
        <p:txBody>
          <a:bodyPr/>
          <a:lstStyle/>
          <a:p>
            <a:fld id="{3ACA7046-D314-6340-8D2C-B3889D9888EF}" type="slidenum">
              <a:rPr lang="en-US" smtClean="0"/>
              <a:pPr/>
              <a:t>24</a:t>
            </a:fld>
            <a:endParaRPr lang="en-US"/>
          </a:p>
        </p:txBody>
      </p:sp>
      <p:sp>
        <p:nvSpPr>
          <p:cNvPr id="4" name="Text Placeholder 3">
            <a:extLst>
              <a:ext uri="{FF2B5EF4-FFF2-40B4-BE49-F238E27FC236}">
                <a16:creationId xmlns:a16="http://schemas.microsoft.com/office/drawing/2014/main" id="{2B6007AC-27AF-C448-314A-A738D6147D25}"/>
              </a:ext>
            </a:extLst>
          </p:cNvPr>
          <p:cNvSpPr>
            <a:spLocks noGrp="1"/>
          </p:cNvSpPr>
          <p:nvPr>
            <p:ph type="body" sz="quarter" idx="10"/>
          </p:nvPr>
        </p:nvSpPr>
        <p:spPr>
          <a:xfrm>
            <a:off x="507999" y="1265240"/>
            <a:ext cx="9405546" cy="365125"/>
          </a:xfrm>
        </p:spPr>
        <p:txBody>
          <a:bodyPr/>
          <a:lstStyle/>
          <a:p>
            <a:r>
              <a:rPr lang="en-AU" sz="2400"/>
              <a:t>The communication challenge</a:t>
            </a:r>
          </a:p>
        </p:txBody>
      </p:sp>
      <p:pic>
        <p:nvPicPr>
          <p:cNvPr id="6" name="Picture 5" descr="A blue and black outline of a map&#10;&#10;Description automatically generated">
            <a:extLst>
              <a:ext uri="{FF2B5EF4-FFF2-40B4-BE49-F238E27FC236}">
                <a16:creationId xmlns:a16="http://schemas.microsoft.com/office/drawing/2014/main" id="{622184FB-D3FC-45B1-7CBE-2CF715913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
        <p:nvSpPr>
          <p:cNvPr id="7" name="Rectangle 6">
            <a:extLst>
              <a:ext uri="{FF2B5EF4-FFF2-40B4-BE49-F238E27FC236}">
                <a16:creationId xmlns:a16="http://schemas.microsoft.com/office/drawing/2014/main" id="{CA52BE38-74F6-3D7F-5322-C3692CA0B743}"/>
              </a:ext>
            </a:extLst>
          </p:cNvPr>
          <p:cNvSpPr/>
          <p:nvPr/>
        </p:nvSpPr>
        <p:spPr>
          <a:xfrm>
            <a:off x="617323" y="2435382"/>
            <a:ext cx="3387045"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10C6A82F-DA6D-F002-10F7-FEEC5D6E7EFF}"/>
              </a:ext>
            </a:extLst>
          </p:cNvPr>
          <p:cNvSpPr txBox="1"/>
          <p:nvPr/>
        </p:nvSpPr>
        <p:spPr>
          <a:xfrm>
            <a:off x="699853" y="2460728"/>
            <a:ext cx="3202191" cy="2369880"/>
          </a:xfrm>
          <a:prstGeom prst="rect">
            <a:avLst/>
          </a:prstGeom>
          <a:noFill/>
        </p:spPr>
        <p:txBody>
          <a:bodyPr wrap="square" rtlCol="0">
            <a:spAutoFit/>
          </a:bodyPr>
          <a:lstStyle/>
          <a:p>
            <a:endParaRPr lang="en-AU" sz="1400"/>
          </a:p>
          <a:p>
            <a:r>
              <a:rPr lang="en-AU" sz="1400"/>
              <a:t>The quality of information is shaped, limited or improved by the different stages of warning communication </a:t>
            </a:r>
          </a:p>
          <a:p>
            <a:pPr marL="285750" indent="-285750">
              <a:buFont typeface="Arial" panose="020B0604020202020204" pitchFamily="34" charset="0"/>
              <a:buChar char="•"/>
            </a:pPr>
            <a:r>
              <a:rPr lang="en-AU" sz="1400"/>
              <a:t>translation</a:t>
            </a:r>
          </a:p>
          <a:p>
            <a:pPr marL="285750" indent="-285750">
              <a:buFont typeface="Arial" panose="020B0604020202020204" pitchFamily="34" charset="0"/>
              <a:buChar char="•"/>
            </a:pPr>
            <a:r>
              <a:rPr lang="en-AU" sz="1400"/>
              <a:t>production</a:t>
            </a:r>
          </a:p>
          <a:p>
            <a:pPr marL="285750" indent="-285750">
              <a:buFont typeface="Arial" panose="020B0604020202020204" pitchFamily="34" charset="0"/>
              <a:buChar char="•"/>
            </a:pPr>
            <a:r>
              <a:rPr lang="en-AU" sz="1400"/>
              <a:t>use</a:t>
            </a:r>
          </a:p>
          <a:p>
            <a:endParaRPr lang="en-AU" sz="1400"/>
          </a:p>
          <a:p>
            <a:endParaRPr lang="en-AU"/>
          </a:p>
          <a:p>
            <a:endParaRPr lang="en-AU"/>
          </a:p>
        </p:txBody>
      </p:sp>
      <p:sp>
        <p:nvSpPr>
          <p:cNvPr id="9" name="Rectangle 8">
            <a:extLst>
              <a:ext uri="{FF2B5EF4-FFF2-40B4-BE49-F238E27FC236}">
                <a16:creationId xmlns:a16="http://schemas.microsoft.com/office/drawing/2014/main" id="{2737BD65-5364-01E1-2A52-D46C7747970F}"/>
              </a:ext>
            </a:extLst>
          </p:cNvPr>
          <p:cNvSpPr/>
          <p:nvPr/>
        </p:nvSpPr>
        <p:spPr>
          <a:xfrm>
            <a:off x="607425" y="1868867"/>
            <a:ext cx="3387045"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Many steps, many actors</a:t>
            </a:r>
          </a:p>
        </p:txBody>
      </p:sp>
      <p:sp>
        <p:nvSpPr>
          <p:cNvPr id="10" name="Rectangle 9">
            <a:extLst>
              <a:ext uri="{FF2B5EF4-FFF2-40B4-BE49-F238E27FC236}">
                <a16:creationId xmlns:a16="http://schemas.microsoft.com/office/drawing/2014/main" id="{082A3345-5BC6-6C39-85F6-7CF9F048C448}"/>
              </a:ext>
            </a:extLst>
          </p:cNvPr>
          <p:cNvSpPr/>
          <p:nvPr/>
        </p:nvSpPr>
        <p:spPr>
          <a:xfrm>
            <a:off x="4334053" y="1884281"/>
            <a:ext cx="3387045"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Uncertainty is unavoidable</a:t>
            </a:r>
          </a:p>
        </p:txBody>
      </p:sp>
      <p:sp>
        <p:nvSpPr>
          <p:cNvPr id="11" name="Rectangle 10">
            <a:extLst>
              <a:ext uri="{FF2B5EF4-FFF2-40B4-BE49-F238E27FC236}">
                <a16:creationId xmlns:a16="http://schemas.microsoft.com/office/drawing/2014/main" id="{CC415C8D-DB0A-3C89-A17A-787C61946B59}"/>
              </a:ext>
            </a:extLst>
          </p:cNvPr>
          <p:cNvSpPr/>
          <p:nvPr/>
        </p:nvSpPr>
        <p:spPr>
          <a:xfrm>
            <a:off x="4357632" y="2435382"/>
            <a:ext cx="3387045"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32A3DE86-9085-C8D7-C3CE-11118FCFDFE9}"/>
              </a:ext>
            </a:extLst>
          </p:cNvPr>
          <p:cNvSpPr/>
          <p:nvPr/>
        </p:nvSpPr>
        <p:spPr>
          <a:xfrm>
            <a:off x="8082714" y="1884281"/>
            <a:ext cx="3315600"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Specific issues</a:t>
            </a:r>
          </a:p>
        </p:txBody>
      </p:sp>
      <p:sp>
        <p:nvSpPr>
          <p:cNvPr id="14" name="Rectangle 13">
            <a:extLst>
              <a:ext uri="{FF2B5EF4-FFF2-40B4-BE49-F238E27FC236}">
                <a16:creationId xmlns:a16="http://schemas.microsoft.com/office/drawing/2014/main" id="{3AE42274-AC8A-289C-EBF8-9976397319C7}"/>
              </a:ext>
            </a:extLst>
          </p:cNvPr>
          <p:cNvSpPr/>
          <p:nvPr/>
        </p:nvSpPr>
        <p:spPr>
          <a:xfrm>
            <a:off x="8080852" y="2460727"/>
            <a:ext cx="3315600"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1800">
              <a:solidFill>
                <a:schemeClr val="tx1"/>
              </a:solidFill>
            </a:endParaRPr>
          </a:p>
        </p:txBody>
      </p:sp>
      <p:sp>
        <p:nvSpPr>
          <p:cNvPr id="17" name="TextBox 16">
            <a:extLst>
              <a:ext uri="{FF2B5EF4-FFF2-40B4-BE49-F238E27FC236}">
                <a16:creationId xmlns:a16="http://schemas.microsoft.com/office/drawing/2014/main" id="{191F5971-657A-AC18-0714-66156083F357}"/>
              </a:ext>
            </a:extLst>
          </p:cNvPr>
          <p:cNvSpPr txBox="1"/>
          <p:nvPr/>
        </p:nvSpPr>
        <p:spPr>
          <a:xfrm>
            <a:off x="8187633" y="2509562"/>
            <a:ext cx="3102037" cy="3108543"/>
          </a:xfrm>
          <a:prstGeom prst="rect">
            <a:avLst/>
          </a:prstGeom>
          <a:noFill/>
        </p:spPr>
        <p:txBody>
          <a:bodyPr wrap="square" rtlCol="0">
            <a:spAutoFit/>
          </a:bodyPr>
          <a:lstStyle/>
          <a:p>
            <a:r>
              <a:rPr lang="en-AU" sz="1400"/>
              <a:t>Inconsistent language across timescales</a:t>
            </a:r>
          </a:p>
          <a:p>
            <a:r>
              <a:rPr lang="en-AU" sz="1400"/>
              <a:t>Qualitative language to convey risk</a:t>
            </a:r>
          </a:p>
          <a:p>
            <a:r>
              <a:rPr lang="en-AU" sz="1400"/>
              <a:t>Lack of cues to facilitate understanding</a:t>
            </a:r>
          </a:p>
          <a:p>
            <a:r>
              <a:rPr lang="en-AU" sz="1400"/>
              <a:t>Inconsistent use of terms</a:t>
            </a:r>
          </a:p>
          <a:p>
            <a:r>
              <a:rPr lang="en-AU" sz="1400"/>
              <a:t>Different types of uncertainty  (quantifiable and unquantifiable) create challenges for communication and decision making</a:t>
            </a:r>
          </a:p>
          <a:p>
            <a:endParaRPr lang="en-AU" sz="1400"/>
          </a:p>
          <a:p>
            <a:endParaRPr lang="en-AU" sz="1400"/>
          </a:p>
          <a:p>
            <a:endParaRPr lang="en-AU" sz="1400"/>
          </a:p>
          <a:p>
            <a:endParaRPr lang="en-AU" sz="1400"/>
          </a:p>
        </p:txBody>
      </p:sp>
      <p:sp>
        <p:nvSpPr>
          <p:cNvPr id="3" name="TextBox 2">
            <a:extLst>
              <a:ext uri="{FF2B5EF4-FFF2-40B4-BE49-F238E27FC236}">
                <a16:creationId xmlns:a16="http://schemas.microsoft.com/office/drawing/2014/main" id="{D8AACB96-6CCC-763E-23F3-4C8391CB9F7D}"/>
              </a:ext>
            </a:extLst>
          </p:cNvPr>
          <p:cNvSpPr txBox="1"/>
          <p:nvPr/>
        </p:nvSpPr>
        <p:spPr>
          <a:xfrm>
            <a:off x="1023042" y="5592760"/>
            <a:ext cx="10203255" cy="369332"/>
          </a:xfrm>
          <a:prstGeom prst="rect">
            <a:avLst/>
          </a:prstGeom>
          <a:noFill/>
        </p:spPr>
        <p:txBody>
          <a:bodyPr wrap="square" rtlCol="0">
            <a:spAutoFit/>
          </a:bodyPr>
          <a:lstStyle/>
          <a:p>
            <a:r>
              <a:rPr lang="en-AU" sz="1800"/>
              <a:t>The value of uncertainty information can be enhanced or reduced by the way it is communicated</a:t>
            </a:r>
          </a:p>
        </p:txBody>
      </p:sp>
      <p:sp>
        <p:nvSpPr>
          <p:cNvPr id="5" name="TextBox 4">
            <a:extLst>
              <a:ext uri="{FF2B5EF4-FFF2-40B4-BE49-F238E27FC236}">
                <a16:creationId xmlns:a16="http://schemas.microsoft.com/office/drawing/2014/main" id="{A11990E6-F7E8-D9C1-D2F6-EC6F5A23C020}"/>
              </a:ext>
            </a:extLst>
          </p:cNvPr>
          <p:cNvSpPr txBox="1"/>
          <p:nvPr/>
        </p:nvSpPr>
        <p:spPr>
          <a:xfrm>
            <a:off x="4500380" y="2619466"/>
            <a:ext cx="3101547" cy="1815882"/>
          </a:xfrm>
          <a:prstGeom prst="rect">
            <a:avLst/>
          </a:prstGeom>
          <a:noFill/>
        </p:spPr>
        <p:txBody>
          <a:bodyPr wrap="square" rtlCol="0">
            <a:spAutoFit/>
          </a:bodyPr>
          <a:lstStyle/>
          <a:p>
            <a:r>
              <a:rPr lang="en-AU" sz="1400"/>
              <a:t>Local factors which vary in space and time</a:t>
            </a:r>
          </a:p>
          <a:p>
            <a:r>
              <a:rPr lang="en-AU" sz="1400"/>
              <a:t>Environment/atmosphere</a:t>
            </a:r>
          </a:p>
          <a:p>
            <a:r>
              <a:rPr lang="en-AU" sz="1400"/>
              <a:t>Models or predictions</a:t>
            </a:r>
          </a:p>
          <a:p>
            <a:r>
              <a:rPr lang="en-AU" sz="1400"/>
              <a:t>Communication and interpretation of forecasts and information</a:t>
            </a:r>
          </a:p>
          <a:p>
            <a:r>
              <a:rPr lang="en-AU" sz="1400"/>
              <a:t>Human factors – how people will respond and behave</a:t>
            </a:r>
          </a:p>
        </p:txBody>
      </p:sp>
    </p:spTree>
    <p:extLst>
      <p:ext uri="{BB962C8B-B14F-4D97-AF65-F5344CB8AC3E}">
        <p14:creationId xmlns:p14="http://schemas.microsoft.com/office/powerpoint/2010/main" val="3843341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987F33-98A0-FD4E-4F2F-D6D505BFF3DB}"/>
              </a:ext>
            </a:extLst>
          </p:cNvPr>
          <p:cNvSpPr>
            <a:spLocks noGrp="1"/>
          </p:cNvSpPr>
          <p:nvPr>
            <p:ph type="sldNum" sz="quarter" idx="4"/>
          </p:nvPr>
        </p:nvSpPr>
        <p:spPr/>
        <p:txBody>
          <a:bodyPr/>
          <a:lstStyle/>
          <a:p>
            <a:fld id="{3ACA7046-D314-6340-8D2C-B3889D9888EF}" type="slidenum">
              <a:rPr lang="en-US" smtClean="0"/>
              <a:pPr/>
              <a:t>25</a:t>
            </a:fld>
            <a:endParaRPr lang="en-US"/>
          </a:p>
        </p:txBody>
      </p:sp>
      <p:sp>
        <p:nvSpPr>
          <p:cNvPr id="4" name="Text Placeholder 3">
            <a:extLst>
              <a:ext uri="{FF2B5EF4-FFF2-40B4-BE49-F238E27FC236}">
                <a16:creationId xmlns:a16="http://schemas.microsoft.com/office/drawing/2014/main" id="{7D9C1937-F0C7-98D1-E6A9-069A16DE4929}"/>
              </a:ext>
            </a:extLst>
          </p:cNvPr>
          <p:cNvSpPr>
            <a:spLocks noGrp="1"/>
          </p:cNvSpPr>
          <p:nvPr>
            <p:ph type="body" sz="quarter" idx="10"/>
          </p:nvPr>
        </p:nvSpPr>
        <p:spPr>
          <a:xfrm>
            <a:off x="507999" y="1265240"/>
            <a:ext cx="9405546" cy="365125"/>
          </a:xfrm>
        </p:spPr>
        <p:txBody>
          <a:bodyPr/>
          <a:lstStyle/>
          <a:p>
            <a:r>
              <a:rPr lang="en-AU" sz="2400"/>
              <a:t>Preliminary guidance on the communication of uncertainty</a:t>
            </a:r>
          </a:p>
        </p:txBody>
      </p:sp>
      <p:sp>
        <p:nvSpPr>
          <p:cNvPr id="7" name="Rectangle 6">
            <a:extLst>
              <a:ext uri="{FF2B5EF4-FFF2-40B4-BE49-F238E27FC236}">
                <a16:creationId xmlns:a16="http://schemas.microsoft.com/office/drawing/2014/main" id="{5C58DC0E-9CA9-D031-B468-4B73EAD82E8E}"/>
              </a:ext>
            </a:extLst>
          </p:cNvPr>
          <p:cNvSpPr/>
          <p:nvPr/>
        </p:nvSpPr>
        <p:spPr>
          <a:xfrm>
            <a:off x="617323" y="2435382"/>
            <a:ext cx="3387045"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274E486-1204-F96E-D5B5-9A35E6288E2D}"/>
              </a:ext>
            </a:extLst>
          </p:cNvPr>
          <p:cNvSpPr txBox="1"/>
          <p:nvPr/>
        </p:nvSpPr>
        <p:spPr>
          <a:xfrm>
            <a:off x="699853" y="2460728"/>
            <a:ext cx="3202191" cy="2585323"/>
          </a:xfrm>
          <a:prstGeom prst="rect">
            <a:avLst/>
          </a:prstGeom>
          <a:noFill/>
        </p:spPr>
        <p:txBody>
          <a:bodyPr wrap="square" rtlCol="0">
            <a:spAutoFit/>
          </a:bodyPr>
          <a:lstStyle/>
          <a:p>
            <a:endParaRPr lang="en-AU" sz="1400"/>
          </a:p>
          <a:p>
            <a:r>
              <a:rPr lang="en-AU" sz="1400"/>
              <a:t>Understand need/thresholds for uncertainty information</a:t>
            </a:r>
          </a:p>
          <a:p>
            <a:r>
              <a:rPr lang="en-AU" sz="1400"/>
              <a:t>Communicate limits of knowledge, forecast capability</a:t>
            </a:r>
          </a:p>
          <a:p>
            <a:r>
              <a:rPr lang="en-AU" sz="1400"/>
              <a:t>Share information about thresholds, terms etc</a:t>
            </a:r>
          </a:p>
          <a:p>
            <a:r>
              <a:rPr lang="en-AU" sz="1400"/>
              <a:t>Use consistent – language, graphics, presentation</a:t>
            </a:r>
          </a:p>
          <a:p>
            <a:endParaRPr lang="en-AU"/>
          </a:p>
          <a:p>
            <a:endParaRPr lang="en-AU"/>
          </a:p>
        </p:txBody>
      </p:sp>
      <p:sp>
        <p:nvSpPr>
          <p:cNvPr id="9" name="Rectangle 8">
            <a:extLst>
              <a:ext uri="{FF2B5EF4-FFF2-40B4-BE49-F238E27FC236}">
                <a16:creationId xmlns:a16="http://schemas.microsoft.com/office/drawing/2014/main" id="{7089302A-F1BE-AA7F-A81D-5A827AB73C26}"/>
              </a:ext>
            </a:extLst>
          </p:cNvPr>
          <p:cNvSpPr/>
          <p:nvPr/>
        </p:nvSpPr>
        <p:spPr>
          <a:xfrm>
            <a:off x="632694" y="1846597"/>
            <a:ext cx="3387045"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Decision support</a:t>
            </a:r>
          </a:p>
        </p:txBody>
      </p:sp>
      <p:sp>
        <p:nvSpPr>
          <p:cNvPr id="10" name="Rectangle 9">
            <a:extLst>
              <a:ext uri="{FF2B5EF4-FFF2-40B4-BE49-F238E27FC236}">
                <a16:creationId xmlns:a16="http://schemas.microsoft.com/office/drawing/2014/main" id="{D45E1953-B1D7-4746-7612-1938620956B1}"/>
              </a:ext>
            </a:extLst>
          </p:cNvPr>
          <p:cNvSpPr/>
          <p:nvPr/>
        </p:nvSpPr>
        <p:spPr>
          <a:xfrm>
            <a:off x="4334053" y="1884281"/>
            <a:ext cx="3387045"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Improve communication</a:t>
            </a:r>
          </a:p>
        </p:txBody>
      </p:sp>
      <p:sp>
        <p:nvSpPr>
          <p:cNvPr id="11" name="Rectangle 10">
            <a:extLst>
              <a:ext uri="{FF2B5EF4-FFF2-40B4-BE49-F238E27FC236}">
                <a16:creationId xmlns:a16="http://schemas.microsoft.com/office/drawing/2014/main" id="{D9C30C75-143E-2E31-A686-1F442D6A1FC2}"/>
              </a:ext>
            </a:extLst>
          </p:cNvPr>
          <p:cNvSpPr/>
          <p:nvPr/>
        </p:nvSpPr>
        <p:spPr>
          <a:xfrm>
            <a:off x="4357632" y="2435382"/>
            <a:ext cx="3387045"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29110917-ED8C-9D6B-8DB6-C732FB704BC5}"/>
              </a:ext>
            </a:extLst>
          </p:cNvPr>
          <p:cNvSpPr txBox="1"/>
          <p:nvPr/>
        </p:nvSpPr>
        <p:spPr>
          <a:xfrm>
            <a:off x="4602952" y="2763628"/>
            <a:ext cx="2849246" cy="1723549"/>
          </a:xfrm>
          <a:prstGeom prst="rect">
            <a:avLst/>
          </a:prstGeom>
          <a:noFill/>
        </p:spPr>
        <p:txBody>
          <a:bodyPr wrap="square" rtlCol="0">
            <a:spAutoFit/>
          </a:bodyPr>
          <a:lstStyle/>
          <a:p>
            <a:r>
              <a:rPr lang="en-AU" sz="1400"/>
              <a:t>Contextual information helps understanding </a:t>
            </a:r>
          </a:p>
          <a:p>
            <a:r>
              <a:rPr lang="en-AU" sz="1400"/>
              <a:t>Explain terminology</a:t>
            </a:r>
          </a:p>
          <a:p>
            <a:r>
              <a:rPr lang="en-AU" sz="1400"/>
              <a:t>Use words and numbers</a:t>
            </a:r>
          </a:p>
          <a:p>
            <a:r>
              <a:rPr lang="en-AU" sz="1400"/>
              <a:t>Visual prompts</a:t>
            </a:r>
          </a:p>
          <a:p>
            <a:endParaRPr lang="en-AU"/>
          </a:p>
          <a:p>
            <a:endParaRPr lang="en-AU"/>
          </a:p>
        </p:txBody>
      </p:sp>
      <p:sp>
        <p:nvSpPr>
          <p:cNvPr id="13" name="Rectangle 12">
            <a:extLst>
              <a:ext uri="{FF2B5EF4-FFF2-40B4-BE49-F238E27FC236}">
                <a16:creationId xmlns:a16="http://schemas.microsoft.com/office/drawing/2014/main" id="{A2802B7E-43C1-6E31-57F2-EE5AA2EF7EB0}"/>
              </a:ext>
            </a:extLst>
          </p:cNvPr>
          <p:cNvSpPr/>
          <p:nvPr/>
        </p:nvSpPr>
        <p:spPr>
          <a:xfrm>
            <a:off x="8082714" y="1884281"/>
            <a:ext cx="3315600" cy="443620"/>
          </a:xfrm>
          <a:prstGeom prst="rect">
            <a:avLst/>
          </a:prstGeom>
          <a:solidFill>
            <a:srgbClr val="E8D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Address gaps</a:t>
            </a:r>
          </a:p>
        </p:txBody>
      </p:sp>
      <p:sp>
        <p:nvSpPr>
          <p:cNvPr id="14" name="Rectangle 13">
            <a:extLst>
              <a:ext uri="{FF2B5EF4-FFF2-40B4-BE49-F238E27FC236}">
                <a16:creationId xmlns:a16="http://schemas.microsoft.com/office/drawing/2014/main" id="{F05B65BF-0564-0A75-76A1-849B0E476F45}"/>
              </a:ext>
            </a:extLst>
          </p:cNvPr>
          <p:cNvSpPr/>
          <p:nvPr/>
        </p:nvSpPr>
        <p:spPr>
          <a:xfrm>
            <a:off x="8080852" y="2460727"/>
            <a:ext cx="3315600" cy="2417275"/>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1800">
              <a:solidFill>
                <a:schemeClr val="tx1"/>
              </a:solidFill>
            </a:endParaRPr>
          </a:p>
        </p:txBody>
      </p:sp>
      <p:sp>
        <p:nvSpPr>
          <p:cNvPr id="15" name="TextBox 14">
            <a:extLst>
              <a:ext uri="{FF2B5EF4-FFF2-40B4-BE49-F238E27FC236}">
                <a16:creationId xmlns:a16="http://schemas.microsoft.com/office/drawing/2014/main" id="{BF6DCE3E-4C1F-3B93-A6A2-EF7D7D23C77A}"/>
              </a:ext>
            </a:extLst>
          </p:cNvPr>
          <p:cNvSpPr txBox="1"/>
          <p:nvPr/>
        </p:nvSpPr>
        <p:spPr>
          <a:xfrm>
            <a:off x="673958" y="5332491"/>
            <a:ext cx="10724356" cy="646331"/>
          </a:xfrm>
          <a:prstGeom prst="rect">
            <a:avLst/>
          </a:prstGeom>
          <a:noFill/>
          <a:ln>
            <a:noFill/>
          </a:ln>
        </p:spPr>
        <p:txBody>
          <a:bodyPr wrap="square" lIns="91440" tIns="45720" rIns="91440" bIns="45720" rtlCol="0" anchor="t">
            <a:spAutoFit/>
          </a:bodyPr>
          <a:lstStyle/>
          <a:p>
            <a:r>
              <a:rPr lang="en-AU"/>
              <a:t>Communicating uncertainty: assists decision making, helps manage user expectations, retains user confidence (WMO 2008)</a:t>
            </a:r>
          </a:p>
        </p:txBody>
      </p:sp>
      <p:sp>
        <p:nvSpPr>
          <p:cNvPr id="17" name="TextBox 16">
            <a:extLst>
              <a:ext uri="{FF2B5EF4-FFF2-40B4-BE49-F238E27FC236}">
                <a16:creationId xmlns:a16="http://schemas.microsoft.com/office/drawing/2014/main" id="{BBC5E8D4-CDB7-6A17-2071-8D829647B038}"/>
              </a:ext>
            </a:extLst>
          </p:cNvPr>
          <p:cNvSpPr txBox="1"/>
          <p:nvPr/>
        </p:nvSpPr>
        <p:spPr>
          <a:xfrm>
            <a:off x="8187634" y="2722441"/>
            <a:ext cx="3102037" cy="1661993"/>
          </a:xfrm>
          <a:prstGeom prst="rect">
            <a:avLst/>
          </a:prstGeom>
          <a:noFill/>
        </p:spPr>
        <p:txBody>
          <a:bodyPr wrap="square" rtlCol="0">
            <a:spAutoFit/>
          </a:bodyPr>
          <a:lstStyle/>
          <a:p>
            <a:r>
              <a:rPr lang="en-AU" sz="1400">
                <a:solidFill>
                  <a:schemeClr val="tx1"/>
                </a:solidFill>
              </a:rPr>
              <a:t>Public education to increase  awareness of flash flood risk factors</a:t>
            </a:r>
          </a:p>
          <a:p>
            <a:endParaRPr lang="en-AU" sz="1400"/>
          </a:p>
          <a:p>
            <a:r>
              <a:rPr lang="en-AU" sz="1400"/>
              <a:t>Flexible, dynamic tools -  </a:t>
            </a:r>
            <a:r>
              <a:rPr lang="en-AU" sz="1400">
                <a:solidFill>
                  <a:schemeClr val="tx1"/>
                </a:solidFill>
              </a:rPr>
              <a:t>AWS enables localised warning and specific calls to action </a:t>
            </a:r>
          </a:p>
          <a:p>
            <a:endParaRPr lang="en-AU"/>
          </a:p>
        </p:txBody>
      </p:sp>
      <p:pic>
        <p:nvPicPr>
          <p:cNvPr id="18" name="Picture 17" descr="A blue and black outline of a map&#10;&#10;Description automatically generated">
            <a:extLst>
              <a:ext uri="{FF2B5EF4-FFF2-40B4-BE49-F238E27FC236}">
                <a16:creationId xmlns:a16="http://schemas.microsoft.com/office/drawing/2014/main" id="{CB90074E-5EB6-3E7A-07DD-F4F496375D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458" y="96294"/>
            <a:ext cx="4767164" cy="662952"/>
          </a:xfrm>
          <a:prstGeom prst="rect">
            <a:avLst/>
          </a:prstGeom>
        </p:spPr>
      </p:pic>
    </p:spTree>
    <p:extLst>
      <p:ext uri="{BB962C8B-B14F-4D97-AF65-F5344CB8AC3E}">
        <p14:creationId xmlns:p14="http://schemas.microsoft.com/office/powerpoint/2010/main" val="2992400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9D46-321F-712D-8B5C-028DCAA64A69}"/>
            </a:ext>
          </a:extLst>
        </p:cNvPr>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88B18B2E-0CB2-DDC5-7C65-76C34450C7C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2461E5"/>
              </a:solidFill>
              <a:effectLst/>
              <a:uLnTx/>
              <a:uFillTx/>
              <a:latin typeface="Arial" panose="020B0604020202020204"/>
              <a:ea typeface="+mn-ea"/>
              <a:cs typeface="Arial" panose="020B0604020202020204" pitchFamily="34" charset="0"/>
            </a:endParaRPr>
          </a:p>
        </p:txBody>
      </p:sp>
      <p:sp>
        <p:nvSpPr>
          <p:cNvPr id="15" name="Title 4">
            <a:extLst>
              <a:ext uri="{FF2B5EF4-FFF2-40B4-BE49-F238E27FC236}">
                <a16:creationId xmlns:a16="http://schemas.microsoft.com/office/drawing/2014/main" id="{6EF46EC9-7D56-261B-8ED2-9295E5F29A0D}"/>
              </a:ext>
            </a:extLst>
          </p:cNvPr>
          <p:cNvSpPr>
            <a:spLocks noGrp="1"/>
          </p:cNvSpPr>
          <p:nvPr>
            <p:ph type="title"/>
          </p:nvPr>
        </p:nvSpPr>
        <p:spPr>
          <a:xfrm>
            <a:off x="754572" y="1198138"/>
            <a:ext cx="8564578" cy="469726"/>
          </a:xfrm>
        </p:spPr>
        <p:txBody>
          <a:bodyPr>
            <a:noAutofit/>
          </a:bodyPr>
          <a:lstStyle/>
          <a:p>
            <a:r>
              <a:rPr lang="en-US" sz="2400" b="0"/>
              <a:t>Communicating probabilistic information </a:t>
            </a:r>
            <a:br>
              <a:rPr lang="en-US" sz="2400" b="0"/>
            </a:br>
            <a:r>
              <a:rPr lang="en-US" sz="1600" b="0" i="1"/>
              <a:t> a formal measure of uncertainty</a:t>
            </a:r>
          </a:p>
        </p:txBody>
      </p:sp>
      <p:graphicFrame>
        <p:nvGraphicFramePr>
          <p:cNvPr id="3" name="Table 2">
            <a:extLst>
              <a:ext uri="{FF2B5EF4-FFF2-40B4-BE49-F238E27FC236}">
                <a16:creationId xmlns:a16="http://schemas.microsoft.com/office/drawing/2014/main" id="{B1CF954B-F0B8-0199-373A-3978B0B05A78}"/>
              </a:ext>
            </a:extLst>
          </p:cNvPr>
          <p:cNvGraphicFramePr>
            <a:graphicFrameLocks noGrp="1"/>
          </p:cNvGraphicFramePr>
          <p:nvPr>
            <p:extLst>
              <p:ext uri="{D42A27DB-BD31-4B8C-83A1-F6EECF244321}">
                <p14:modId xmlns:p14="http://schemas.microsoft.com/office/powerpoint/2010/main" val="1534338153"/>
              </p:ext>
            </p:extLst>
          </p:nvPr>
        </p:nvGraphicFramePr>
        <p:xfrm>
          <a:off x="754572" y="1991184"/>
          <a:ext cx="4998528" cy="4269003"/>
        </p:xfrm>
        <a:graphic>
          <a:graphicData uri="http://schemas.openxmlformats.org/drawingml/2006/table">
            <a:tbl>
              <a:tblPr firstRow="1" bandRow="1">
                <a:tableStyleId>{5C22544A-7EE6-4342-B048-85BDC9FD1C3A}</a:tableStyleId>
              </a:tblPr>
              <a:tblGrid>
                <a:gridCol w="4998528">
                  <a:extLst>
                    <a:ext uri="{9D8B030D-6E8A-4147-A177-3AD203B41FA5}">
                      <a16:colId xmlns:a16="http://schemas.microsoft.com/office/drawing/2014/main" val="1182248031"/>
                    </a:ext>
                  </a:extLst>
                </a:gridCol>
              </a:tblGrid>
              <a:tr h="407369">
                <a:tc>
                  <a:txBody>
                    <a:bodyPr/>
                    <a:lstStyle/>
                    <a:p>
                      <a:r>
                        <a:rPr lang="en-AU" sz="1600" b="0">
                          <a:solidFill>
                            <a:schemeClr val="tx1"/>
                          </a:solidFill>
                        </a:rPr>
                        <a:t>Know your audience</a:t>
                      </a:r>
                    </a:p>
                  </a:txBody>
                  <a:tcPr>
                    <a:solidFill>
                      <a:srgbClr val="E8DBE2"/>
                    </a:solidFill>
                  </a:tcPr>
                </a:tc>
                <a:extLst>
                  <a:ext uri="{0D108BD9-81ED-4DB2-BD59-A6C34878D82A}">
                    <a16:rowId xmlns:a16="http://schemas.microsoft.com/office/drawing/2014/main" val="690424489"/>
                  </a:ext>
                </a:extLst>
              </a:tr>
              <a:tr h="407369">
                <a:tc>
                  <a:txBody>
                    <a:bodyPr/>
                    <a:lstStyle/>
                    <a:p>
                      <a:r>
                        <a:rPr lang="en-AU" sz="1600">
                          <a:solidFill>
                            <a:schemeClr val="tx1"/>
                          </a:solidFill>
                        </a:rPr>
                        <a:t>Use tools available</a:t>
                      </a:r>
                    </a:p>
                  </a:txBody>
                  <a:tcPr>
                    <a:solidFill>
                      <a:srgbClr val="E8DBE2"/>
                    </a:solidFill>
                  </a:tcPr>
                </a:tc>
                <a:extLst>
                  <a:ext uri="{0D108BD9-81ED-4DB2-BD59-A6C34878D82A}">
                    <a16:rowId xmlns:a16="http://schemas.microsoft.com/office/drawing/2014/main" val="1015398888"/>
                  </a:ext>
                </a:extLst>
              </a:tr>
              <a:tr h="407369">
                <a:tc>
                  <a:txBody>
                    <a:bodyPr/>
                    <a:lstStyle/>
                    <a:p>
                      <a:r>
                        <a:rPr lang="en-AU" sz="1600">
                          <a:solidFill>
                            <a:schemeClr val="tx1"/>
                          </a:solidFill>
                        </a:rPr>
                        <a:t>Use numeric point estimates</a:t>
                      </a:r>
                    </a:p>
                  </a:txBody>
                  <a:tcPr>
                    <a:solidFill>
                      <a:srgbClr val="E8DBE2"/>
                    </a:solidFill>
                  </a:tcPr>
                </a:tc>
                <a:extLst>
                  <a:ext uri="{0D108BD9-81ED-4DB2-BD59-A6C34878D82A}">
                    <a16:rowId xmlns:a16="http://schemas.microsoft.com/office/drawing/2014/main" val="488748167"/>
                  </a:ext>
                </a:extLst>
              </a:tr>
              <a:tr h="407369">
                <a:tc>
                  <a:txBody>
                    <a:bodyPr/>
                    <a:lstStyle/>
                    <a:p>
                      <a:r>
                        <a:rPr lang="en-AU" sz="1600">
                          <a:solidFill>
                            <a:schemeClr val="tx1"/>
                          </a:solidFill>
                        </a:rPr>
                        <a:t>Use numbers and words</a:t>
                      </a:r>
                    </a:p>
                  </a:txBody>
                  <a:tcPr>
                    <a:solidFill>
                      <a:srgbClr val="E8DBE2"/>
                    </a:solidFill>
                  </a:tcPr>
                </a:tc>
                <a:extLst>
                  <a:ext uri="{0D108BD9-81ED-4DB2-BD59-A6C34878D82A}">
                    <a16:rowId xmlns:a16="http://schemas.microsoft.com/office/drawing/2014/main" val="4176780226"/>
                  </a:ext>
                </a:extLst>
              </a:tr>
              <a:tr h="407369">
                <a:tc>
                  <a:txBody>
                    <a:bodyPr/>
                    <a:lstStyle/>
                    <a:p>
                      <a:r>
                        <a:rPr lang="en-AU" sz="1600">
                          <a:solidFill>
                            <a:schemeClr val="tx1"/>
                          </a:solidFill>
                        </a:rPr>
                        <a:t>Include rank adjectives to indicate magnitude</a:t>
                      </a:r>
                    </a:p>
                  </a:txBody>
                  <a:tcPr>
                    <a:solidFill>
                      <a:srgbClr val="E8DBE2"/>
                    </a:solidFill>
                  </a:tcPr>
                </a:tc>
                <a:extLst>
                  <a:ext uri="{0D108BD9-81ED-4DB2-BD59-A6C34878D82A}">
                    <a16:rowId xmlns:a16="http://schemas.microsoft.com/office/drawing/2014/main" val="1150372410"/>
                  </a:ext>
                </a:extLst>
              </a:tr>
              <a:tr h="407369">
                <a:tc>
                  <a:txBody>
                    <a:bodyPr/>
                    <a:lstStyle/>
                    <a:p>
                      <a:r>
                        <a:rPr lang="en-AU" sz="1600">
                          <a:solidFill>
                            <a:schemeClr val="tx1"/>
                          </a:solidFill>
                        </a:rPr>
                        <a:t>Use percentage (rather than frequency) formats</a:t>
                      </a:r>
                    </a:p>
                  </a:txBody>
                  <a:tcPr>
                    <a:solidFill>
                      <a:srgbClr val="E8DBE2"/>
                    </a:solidFill>
                  </a:tcPr>
                </a:tc>
                <a:extLst>
                  <a:ext uri="{0D108BD9-81ED-4DB2-BD59-A6C34878D82A}">
                    <a16:rowId xmlns:a16="http://schemas.microsoft.com/office/drawing/2014/main" val="4025735404"/>
                  </a:ext>
                </a:extLst>
              </a:tr>
              <a:tr h="407369">
                <a:tc>
                  <a:txBody>
                    <a:bodyPr/>
                    <a:lstStyle/>
                    <a:p>
                      <a:r>
                        <a:rPr lang="en-AU" sz="1600">
                          <a:solidFill>
                            <a:schemeClr val="tx1"/>
                          </a:solidFill>
                        </a:rPr>
                        <a:t>Include information about the reference class</a:t>
                      </a:r>
                    </a:p>
                  </a:txBody>
                  <a:tcPr>
                    <a:solidFill>
                      <a:srgbClr val="E8DBE2"/>
                    </a:solidFill>
                  </a:tcPr>
                </a:tc>
                <a:extLst>
                  <a:ext uri="{0D108BD9-81ED-4DB2-BD59-A6C34878D82A}">
                    <a16:rowId xmlns:a16="http://schemas.microsoft.com/office/drawing/2014/main" val="3362430145"/>
                  </a:ext>
                </a:extLst>
              </a:tr>
              <a:tr h="407369">
                <a:tc>
                  <a:txBody>
                    <a:bodyPr/>
                    <a:lstStyle/>
                    <a:p>
                      <a:r>
                        <a:rPr lang="en-AU" sz="1600">
                          <a:solidFill>
                            <a:schemeClr val="tx1"/>
                          </a:solidFill>
                        </a:rPr>
                        <a:t>Be aware of framing effects</a:t>
                      </a:r>
                    </a:p>
                  </a:txBody>
                  <a:tcPr>
                    <a:solidFill>
                      <a:srgbClr val="E8DBE2"/>
                    </a:solidFill>
                  </a:tcPr>
                </a:tc>
                <a:extLst>
                  <a:ext uri="{0D108BD9-81ED-4DB2-BD59-A6C34878D82A}">
                    <a16:rowId xmlns:a16="http://schemas.microsoft.com/office/drawing/2014/main" val="338376671"/>
                  </a:ext>
                </a:extLst>
              </a:tr>
              <a:tr h="407369">
                <a:tc>
                  <a:txBody>
                    <a:bodyPr/>
                    <a:lstStyle/>
                    <a:p>
                      <a:r>
                        <a:rPr lang="en-AU" sz="1600">
                          <a:solidFill>
                            <a:schemeClr val="tx1"/>
                          </a:solidFill>
                        </a:rPr>
                        <a:t>Include probability information in visuals</a:t>
                      </a:r>
                    </a:p>
                  </a:txBody>
                  <a:tcPr>
                    <a:solidFill>
                      <a:srgbClr val="E8DBE2"/>
                    </a:solidFill>
                  </a:tcPr>
                </a:tc>
                <a:extLst>
                  <a:ext uri="{0D108BD9-81ED-4DB2-BD59-A6C34878D82A}">
                    <a16:rowId xmlns:a16="http://schemas.microsoft.com/office/drawing/2014/main" val="1284700139"/>
                  </a:ext>
                </a:extLst>
              </a:tr>
              <a:tr h="602682">
                <a:tc>
                  <a:txBody>
                    <a:bodyPr/>
                    <a:lstStyle/>
                    <a:p>
                      <a:r>
                        <a:rPr lang="en-AU" sz="1000" err="1">
                          <a:solidFill>
                            <a:schemeClr val="tx1"/>
                          </a:solidFill>
                        </a:rPr>
                        <a:t>Ripberger</a:t>
                      </a:r>
                      <a:r>
                        <a:rPr lang="en-AU" sz="1000">
                          <a:solidFill>
                            <a:schemeClr val="tx1"/>
                          </a:solidFill>
                        </a:rPr>
                        <a:t> et. al. 2022 Communicating Probability Information in Weather Forecasts: Findings and Recommendations from a Living Systematic Review of the Research Literature </a:t>
                      </a:r>
                    </a:p>
                  </a:txBody>
                  <a:tcPr>
                    <a:solidFill>
                      <a:srgbClr val="E8DBE2"/>
                    </a:solidFill>
                  </a:tcPr>
                </a:tc>
                <a:extLst>
                  <a:ext uri="{0D108BD9-81ED-4DB2-BD59-A6C34878D82A}">
                    <a16:rowId xmlns:a16="http://schemas.microsoft.com/office/drawing/2014/main" val="340197354"/>
                  </a:ext>
                </a:extLst>
              </a:tr>
            </a:tbl>
          </a:graphicData>
        </a:graphic>
      </p:graphicFrame>
      <p:pic>
        <p:nvPicPr>
          <p:cNvPr id="4" name="Picture 3" descr="A blue and black outline of a map&#10;&#10;Description automatically generated">
            <a:extLst>
              <a:ext uri="{FF2B5EF4-FFF2-40B4-BE49-F238E27FC236}">
                <a16:creationId xmlns:a16="http://schemas.microsoft.com/office/drawing/2014/main" id="{E6C0F6DE-5F24-40EE-BDB8-2FB24C5DA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58" y="96294"/>
            <a:ext cx="4767164" cy="662952"/>
          </a:xfrm>
          <a:prstGeom prst="rect">
            <a:avLst/>
          </a:prstGeom>
        </p:spPr>
      </p:pic>
      <p:sp>
        <p:nvSpPr>
          <p:cNvPr id="2" name="TextBox 1">
            <a:extLst>
              <a:ext uri="{FF2B5EF4-FFF2-40B4-BE49-F238E27FC236}">
                <a16:creationId xmlns:a16="http://schemas.microsoft.com/office/drawing/2014/main" id="{98EED648-443C-3789-6D36-1CD162996D51}"/>
              </a:ext>
            </a:extLst>
          </p:cNvPr>
          <p:cNvSpPr txBox="1"/>
          <p:nvPr/>
        </p:nvSpPr>
        <p:spPr>
          <a:xfrm>
            <a:off x="6721071" y="2106756"/>
            <a:ext cx="4642182" cy="646331"/>
          </a:xfrm>
          <a:prstGeom prst="rect">
            <a:avLst/>
          </a:prstGeom>
          <a:noFill/>
        </p:spPr>
        <p:txBody>
          <a:bodyPr wrap="square" rtlCol="0">
            <a:spAutoFit/>
          </a:bodyPr>
          <a:lstStyle/>
          <a:p>
            <a:r>
              <a:rPr lang="en-AU"/>
              <a:t>Most people can understand basic probability information </a:t>
            </a:r>
          </a:p>
        </p:txBody>
      </p:sp>
      <p:sp>
        <p:nvSpPr>
          <p:cNvPr id="6" name="TextBox 5">
            <a:extLst>
              <a:ext uri="{FF2B5EF4-FFF2-40B4-BE49-F238E27FC236}">
                <a16:creationId xmlns:a16="http://schemas.microsoft.com/office/drawing/2014/main" id="{330AD795-FE26-018E-7E8C-E4E4DF759C9E}"/>
              </a:ext>
            </a:extLst>
          </p:cNvPr>
          <p:cNvSpPr txBox="1"/>
          <p:nvPr/>
        </p:nvSpPr>
        <p:spPr>
          <a:xfrm>
            <a:off x="6721071" y="4309125"/>
            <a:ext cx="480574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chemeClr val="tx1"/>
                </a:solidFill>
              </a:rPr>
              <a:t>Graphics increase comprehension of probability information</a:t>
            </a:r>
          </a:p>
        </p:txBody>
      </p:sp>
      <p:sp>
        <p:nvSpPr>
          <p:cNvPr id="8" name="TextBox 7">
            <a:extLst>
              <a:ext uri="{FF2B5EF4-FFF2-40B4-BE49-F238E27FC236}">
                <a16:creationId xmlns:a16="http://schemas.microsoft.com/office/drawing/2014/main" id="{AEF15464-8B73-73F4-5801-E8327FE01D45}"/>
              </a:ext>
            </a:extLst>
          </p:cNvPr>
          <p:cNvSpPr txBox="1"/>
          <p:nvPr/>
        </p:nvSpPr>
        <p:spPr>
          <a:xfrm>
            <a:off x="6721071" y="3205172"/>
            <a:ext cx="4492361" cy="646331"/>
          </a:xfrm>
          <a:prstGeom prst="rect">
            <a:avLst/>
          </a:prstGeom>
          <a:noFill/>
        </p:spPr>
        <p:txBody>
          <a:bodyPr wrap="square">
            <a:spAutoFit/>
          </a:bodyPr>
          <a:lstStyle/>
          <a:p>
            <a:r>
              <a:rPr lang="en-AU" sz="1800">
                <a:solidFill>
                  <a:schemeClr val="tx1"/>
                </a:solidFill>
              </a:rPr>
              <a:t>'thunderstorms are possible (30% chance) this evening'</a:t>
            </a:r>
          </a:p>
        </p:txBody>
      </p:sp>
    </p:spTree>
    <p:extLst>
      <p:ext uri="{BB962C8B-B14F-4D97-AF65-F5344CB8AC3E}">
        <p14:creationId xmlns:p14="http://schemas.microsoft.com/office/powerpoint/2010/main" val="680516607"/>
      </p:ext>
    </p:extLst>
  </p:cSld>
  <p:clrMapOvr>
    <a:masterClrMapping/>
  </p:clrMapOvr>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40C99-582F-66C7-E43B-7E8F549D1F90}"/>
              </a:ext>
            </a:extLst>
          </p:cNvPr>
          <p:cNvSpPr>
            <a:spLocks noGrp="1"/>
          </p:cNvSpPr>
          <p:nvPr>
            <p:ph type="body" sz="quarter" idx="14"/>
          </p:nvPr>
        </p:nvSpPr>
        <p:spPr>
          <a:xfrm>
            <a:off x="622175" y="2105766"/>
            <a:ext cx="8567092" cy="2534818"/>
          </a:xfrm>
        </p:spPr>
        <p:txBody>
          <a:bodyPr/>
          <a:lstStyle/>
          <a:p>
            <a:pPr marL="457200" lvl="1" indent="0">
              <a:buNone/>
            </a:pPr>
            <a:endParaRPr lang="en-AU"/>
          </a:p>
          <a:p>
            <a:pPr marL="0" indent="0">
              <a:buNone/>
            </a:pPr>
            <a:r>
              <a:rPr lang="en-AU"/>
              <a:t>Natural Hazards Research Australia, node research manager, communications</a:t>
            </a:r>
          </a:p>
          <a:p>
            <a:pPr marL="0" indent="0">
              <a:buNone/>
            </a:pPr>
            <a:r>
              <a:rPr lang="en-AU"/>
              <a:t>Project Management Committee (incl. end user)</a:t>
            </a:r>
          </a:p>
          <a:p>
            <a:pPr marL="0" indent="0">
              <a:buNone/>
            </a:pPr>
            <a:r>
              <a:rPr lang="en-AU"/>
              <a:t>Project Reference Group (</a:t>
            </a:r>
            <a:r>
              <a:rPr lang="en-GB"/>
              <a:t>FSWISTG) </a:t>
            </a:r>
            <a:endParaRPr lang="en-AU"/>
          </a:p>
          <a:p>
            <a:pPr marL="0" indent="0">
              <a:buNone/>
            </a:pPr>
            <a:r>
              <a:rPr lang="en-AU"/>
              <a:t>Case study partners, stakeholders and participants </a:t>
            </a:r>
          </a:p>
          <a:p>
            <a:pPr marL="0" indent="0">
              <a:buNone/>
            </a:pPr>
            <a:r>
              <a:rPr lang="en-AU"/>
              <a:t>Bureau meteorologists, hydrologists, decision support specialists and communications</a:t>
            </a:r>
          </a:p>
          <a:p>
            <a:pPr marL="0" indent="0">
              <a:buNone/>
            </a:pPr>
            <a:endParaRPr lang="en-AU"/>
          </a:p>
        </p:txBody>
      </p:sp>
      <p:sp>
        <p:nvSpPr>
          <p:cNvPr id="3" name="Slide Number Placeholder 2">
            <a:extLst>
              <a:ext uri="{FF2B5EF4-FFF2-40B4-BE49-F238E27FC236}">
                <a16:creationId xmlns:a16="http://schemas.microsoft.com/office/drawing/2014/main" id="{DC645C1F-D162-D818-57D5-791D22D6C2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9B16A922-60A9-8269-3522-9C1814A0398F}"/>
              </a:ext>
            </a:extLst>
          </p:cNvPr>
          <p:cNvSpPr>
            <a:spLocks noGrp="1"/>
          </p:cNvSpPr>
          <p:nvPr>
            <p:ph type="title"/>
          </p:nvPr>
        </p:nvSpPr>
        <p:spPr>
          <a:xfrm>
            <a:off x="622175" y="1747692"/>
            <a:ext cx="8902417" cy="469726"/>
          </a:xfrm>
        </p:spPr>
        <p:txBody>
          <a:bodyPr/>
          <a:lstStyle/>
          <a:p>
            <a:r>
              <a:rPr lang="en-AU" sz="2400"/>
              <a:t>Acknowledgements</a:t>
            </a:r>
            <a:r>
              <a:rPr lang="en-AU"/>
              <a:t>!</a:t>
            </a:r>
          </a:p>
        </p:txBody>
      </p:sp>
      <p:pic>
        <p:nvPicPr>
          <p:cNvPr id="6" name="Picture 5" descr="A blue and black outline of a map&#10;&#10;Description automatically generated">
            <a:extLst>
              <a:ext uri="{FF2B5EF4-FFF2-40B4-BE49-F238E27FC236}">
                <a16:creationId xmlns:a16="http://schemas.microsoft.com/office/drawing/2014/main" id="{1E7DEF9B-B5B7-5D86-336F-39A3C8494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97" y="274495"/>
            <a:ext cx="4767164" cy="662952"/>
          </a:xfrm>
          <a:prstGeom prst="rect">
            <a:avLst/>
          </a:prstGeom>
        </p:spPr>
      </p:pic>
    </p:spTree>
    <p:extLst>
      <p:ext uri="{BB962C8B-B14F-4D97-AF65-F5344CB8AC3E}">
        <p14:creationId xmlns:p14="http://schemas.microsoft.com/office/powerpoint/2010/main" val="3132439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3D4C74-EF17-5D0A-C573-AD8C31E0D18B}"/>
              </a:ext>
            </a:extLst>
          </p:cNvPr>
          <p:cNvSpPr>
            <a:spLocks noGrp="1"/>
          </p:cNvSpPr>
          <p:nvPr>
            <p:ph type="ctrTitle"/>
          </p:nvPr>
        </p:nvSpPr>
        <p:spPr/>
        <p:txBody>
          <a:bodyPr>
            <a:normAutofit fontScale="90000"/>
          </a:bodyPr>
          <a:lstStyle/>
          <a:p>
            <a:r>
              <a:rPr lang="en-US"/>
              <a:t>Thank you </a:t>
            </a:r>
            <a:br>
              <a:rPr lang="en-US"/>
            </a:br>
            <a:br>
              <a:rPr lang="en-US"/>
            </a:br>
            <a:endParaRPr lang="en-AU"/>
          </a:p>
        </p:txBody>
      </p:sp>
      <p:sp>
        <p:nvSpPr>
          <p:cNvPr id="7" name="Subtitle 6">
            <a:extLst>
              <a:ext uri="{FF2B5EF4-FFF2-40B4-BE49-F238E27FC236}">
                <a16:creationId xmlns:a16="http://schemas.microsoft.com/office/drawing/2014/main" id="{5140D3C2-01F2-3878-E334-DF690B4EEAFD}"/>
              </a:ext>
            </a:extLst>
          </p:cNvPr>
          <p:cNvSpPr>
            <a:spLocks noGrp="1"/>
          </p:cNvSpPr>
          <p:nvPr>
            <p:ph type="subTitle" idx="1"/>
          </p:nvPr>
        </p:nvSpPr>
        <p:spPr>
          <a:xfrm>
            <a:off x="2668250" y="2987678"/>
            <a:ext cx="6655633" cy="2327271"/>
          </a:xfrm>
        </p:spPr>
        <p:txBody>
          <a:bodyPr>
            <a:normAutofit lnSpcReduction="10000"/>
          </a:bodyPr>
          <a:lstStyle/>
          <a:p>
            <a:r>
              <a:rPr lang="en-US" u="sng"/>
              <a:t>Contacts:</a:t>
            </a:r>
            <a:r>
              <a:rPr lang="en-US"/>
              <a:t> </a:t>
            </a:r>
          </a:p>
          <a:p>
            <a:r>
              <a:rPr lang="en-US">
                <a:solidFill>
                  <a:schemeClr val="bg1"/>
                </a:solidFill>
              </a:rPr>
              <a:t>carla.mooney@bom.gov.au</a:t>
            </a:r>
          </a:p>
          <a:p>
            <a:r>
              <a:rPr lang="en-US"/>
              <a:t>david.wilke@bom.gov.au</a:t>
            </a:r>
          </a:p>
          <a:p>
            <a:r>
              <a:rPr lang="en-US"/>
              <a:t>v</a:t>
            </a:r>
            <a:r>
              <a:rPr lang="en-US">
                <a:solidFill>
                  <a:schemeClr val="bg1"/>
                </a:solidFill>
              </a:rPr>
              <a:t>icki.heinrich@bom.gov.au</a:t>
            </a:r>
          </a:p>
          <a:p>
            <a:r>
              <a:rPr lang="en-US"/>
              <a:t>k</a:t>
            </a:r>
            <a:r>
              <a:rPr lang="en-US">
                <a:solidFill>
                  <a:schemeClr val="bg1"/>
                </a:solidFill>
              </a:rPr>
              <a:t>aren.hudson@bom.gov.au</a:t>
            </a:r>
          </a:p>
          <a:p>
            <a:endParaRPr lang="en-US">
              <a:solidFill>
                <a:schemeClr val="bg1"/>
              </a:solidFill>
            </a:endParaRPr>
          </a:p>
          <a:p>
            <a:endParaRPr lang="en-US"/>
          </a:p>
          <a:p>
            <a:endParaRPr lang="en-AU"/>
          </a:p>
        </p:txBody>
      </p:sp>
    </p:spTree>
    <p:extLst>
      <p:ext uri="{BB962C8B-B14F-4D97-AF65-F5344CB8AC3E}">
        <p14:creationId xmlns:p14="http://schemas.microsoft.com/office/powerpoint/2010/main" val="544881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554421D7-735D-2D9A-CECB-9CBA1069AEF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BC746A63-33C0-4D4B-94CB-E48139064ADC}"/>
              </a:ext>
            </a:extLst>
          </p:cNvPr>
          <p:cNvSpPr>
            <a:spLocks noGrp="1"/>
          </p:cNvSpPr>
          <p:nvPr>
            <p:ph type="title"/>
          </p:nvPr>
        </p:nvSpPr>
        <p:spPr>
          <a:xfrm>
            <a:off x="434226" y="977173"/>
            <a:ext cx="8902417" cy="469726"/>
          </a:xfrm>
        </p:spPr>
        <p:txBody>
          <a:bodyPr>
            <a:normAutofit/>
          </a:bodyPr>
          <a:lstStyle/>
          <a:p>
            <a:r>
              <a:rPr lang="en-US" b="0">
                <a:latin typeface="Arial" panose="020B0604020202020204" pitchFamily="34" charset="0"/>
              </a:rPr>
              <a:t>What is flash flooding?</a:t>
            </a:r>
            <a:endParaRPr lang="en-US" b="0"/>
          </a:p>
        </p:txBody>
      </p:sp>
      <p:sp>
        <p:nvSpPr>
          <p:cNvPr id="6" name="TextBox 5">
            <a:extLst>
              <a:ext uri="{FF2B5EF4-FFF2-40B4-BE49-F238E27FC236}">
                <a16:creationId xmlns:a16="http://schemas.microsoft.com/office/drawing/2014/main" id="{1E45E26E-5290-B00B-684D-7945E686B92F}"/>
              </a:ext>
            </a:extLst>
          </p:cNvPr>
          <p:cNvSpPr txBox="1"/>
          <p:nvPr/>
        </p:nvSpPr>
        <p:spPr>
          <a:xfrm>
            <a:off x="598885" y="1494393"/>
            <a:ext cx="5778999" cy="3970318"/>
          </a:xfrm>
          <a:prstGeom prst="rect">
            <a:avLst/>
          </a:prstGeom>
          <a:noFill/>
        </p:spPr>
        <p:txBody>
          <a:bodyPr wrap="square">
            <a:spAutoFit/>
          </a:bodyPr>
          <a:lstStyle/>
          <a:p>
            <a:r>
              <a:rPr lang="en-AU" sz="1800" i="1">
                <a:effectLst/>
                <a:latin typeface="Arial" panose="020B0604020202020204" pitchFamily="34" charset="0"/>
                <a:ea typeface="Arial" panose="020B0604020202020204" pitchFamily="34" charset="0"/>
              </a:rPr>
              <a:t>"Flooding of </a:t>
            </a:r>
            <a:r>
              <a:rPr lang="en-AU" sz="1800" b="1" i="1">
                <a:effectLst/>
                <a:latin typeface="Arial" panose="020B0604020202020204" pitchFamily="34" charset="0"/>
                <a:ea typeface="Arial" panose="020B0604020202020204" pitchFamily="34" charset="0"/>
              </a:rPr>
              <a:t>short duration</a:t>
            </a:r>
            <a:r>
              <a:rPr lang="en-AU" sz="1800" i="1">
                <a:effectLst/>
                <a:latin typeface="Arial" panose="020B0604020202020204" pitchFamily="34" charset="0"/>
                <a:ea typeface="Arial" panose="020B0604020202020204" pitchFamily="34" charset="0"/>
              </a:rPr>
              <a:t> with a relatively </a:t>
            </a:r>
            <a:r>
              <a:rPr lang="en-AU" sz="1800" b="1" i="1">
                <a:effectLst/>
                <a:latin typeface="Arial" panose="020B0604020202020204" pitchFamily="34" charset="0"/>
                <a:ea typeface="Arial" panose="020B0604020202020204" pitchFamily="34" charset="0"/>
              </a:rPr>
              <a:t>high peak discharge</a:t>
            </a:r>
            <a:r>
              <a:rPr lang="en-AU" sz="1800" i="1">
                <a:effectLst/>
                <a:latin typeface="Arial" panose="020B0604020202020204" pitchFamily="34" charset="0"/>
                <a:ea typeface="Arial" panose="020B0604020202020204" pitchFamily="34" charset="0"/>
              </a:rPr>
              <a:t> in which the time interval between the observable causative event and the Flood is </a:t>
            </a:r>
            <a:r>
              <a:rPr lang="en-AU" sz="1800" b="1" i="1">
                <a:effectLst/>
                <a:latin typeface="Arial" panose="020B0604020202020204" pitchFamily="34" charset="0"/>
                <a:ea typeface="Arial" panose="020B0604020202020204" pitchFamily="34" charset="0"/>
              </a:rPr>
              <a:t>less than six hours</a:t>
            </a:r>
            <a:r>
              <a:rPr lang="en-AU" sz="1800" i="1">
                <a:effectLst/>
                <a:latin typeface="Arial" panose="020B0604020202020204" pitchFamily="34" charset="0"/>
                <a:ea typeface="Arial" panose="020B0604020202020204" pitchFamily="34" charset="0"/>
              </a:rPr>
              <a:t>." </a:t>
            </a:r>
          </a:p>
          <a:p>
            <a:endParaRPr lang="en-AU" i="1">
              <a:latin typeface="Arial" panose="020B0604020202020204" pitchFamily="34" charset="0"/>
              <a:ea typeface="Arial" panose="020B0604020202020204" pitchFamily="34" charset="0"/>
            </a:endParaRPr>
          </a:p>
          <a:p>
            <a:r>
              <a:rPr lang="en-AU" sz="1800" b="1">
                <a:solidFill>
                  <a:schemeClr val="accent1"/>
                </a:solidFill>
                <a:latin typeface="Arial" panose="020B0604020202020204" pitchFamily="34" charset="0"/>
                <a:ea typeface="+mj-ea"/>
                <a:cs typeface="Arial" panose="020B0604020202020204" pitchFamily="34" charset="0"/>
              </a:rPr>
              <a:t>... and how is it warned for? </a:t>
            </a:r>
          </a:p>
          <a:p>
            <a:endParaRPr lang="en-AU" b="1" i="1">
              <a:latin typeface="Arial" panose="020B0604020202020204" pitchFamily="34" charset="0"/>
            </a:endParaRPr>
          </a:p>
          <a:p>
            <a:pPr marL="285750" indent="-285750">
              <a:buFont typeface="Arial" panose="020B0604020202020204" pitchFamily="34" charset="0"/>
              <a:buChar char="•"/>
            </a:pPr>
            <a:r>
              <a:rPr lang="en-AU" sz="1800">
                <a:effectLst/>
                <a:latin typeface="Arial" panose="020B0604020202020204" pitchFamily="34" charset="0"/>
                <a:ea typeface="Arial" panose="020B0604020202020204" pitchFamily="34" charset="0"/>
              </a:rPr>
              <a:t>The prime responsibility for flash flood warnings lies with States and Territories through local councils.</a:t>
            </a:r>
          </a:p>
          <a:p>
            <a:pPr marL="285750" indent="-285750">
              <a:buFont typeface="Arial" panose="020B0604020202020204" pitchFamily="34" charset="0"/>
              <a:buChar char="•"/>
            </a:pPr>
            <a:endParaRPr lang="en-AU" b="1">
              <a:latin typeface="Arial" panose="020B0604020202020204" pitchFamily="34" charset="0"/>
            </a:endParaRPr>
          </a:p>
          <a:p>
            <a:pPr marL="285750" indent="-285750">
              <a:buFont typeface="Arial" panose="020B0604020202020204" pitchFamily="34" charset="0"/>
              <a:buChar char="•"/>
            </a:pPr>
            <a:r>
              <a:rPr lang="en-AU" sz="1800">
                <a:effectLst/>
                <a:latin typeface="Arial" panose="020B0604020202020204" pitchFamily="34" charset="0"/>
                <a:ea typeface="Arial" panose="020B0604020202020204" pitchFamily="34" charset="0"/>
              </a:rPr>
              <a:t>The Bureau provides forecasts and warnings for </a:t>
            </a:r>
            <a:r>
              <a:rPr lang="en-AU" sz="1800" b="1">
                <a:effectLst/>
                <a:latin typeface="Arial" panose="020B0604020202020204" pitchFamily="34" charset="0"/>
                <a:ea typeface="Arial" panose="020B0604020202020204" pitchFamily="34" charset="0"/>
              </a:rPr>
              <a:t>heavy rainfall </a:t>
            </a:r>
            <a:r>
              <a:rPr lang="en-AU" sz="1800">
                <a:effectLst/>
                <a:latin typeface="Arial" panose="020B0604020202020204" pitchFamily="34" charset="0"/>
                <a:ea typeface="Arial" panose="020B0604020202020204" pitchFamily="34" charset="0"/>
              </a:rPr>
              <a:t>that</a:t>
            </a:r>
            <a:r>
              <a:rPr lang="en-AU" sz="1800" i="1">
                <a:effectLst/>
                <a:latin typeface="Arial" panose="020B0604020202020204" pitchFamily="34" charset="0"/>
                <a:ea typeface="Arial" panose="020B0604020202020204" pitchFamily="34" charset="0"/>
              </a:rPr>
              <a:t> may lead</a:t>
            </a:r>
            <a:r>
              <a:rPr lang="en-AU" sz="1800">
                <a:effectLst/>
                <a:latin typeface="Arial" panose="020B0604020202020204" pitchFamily="34" charset="0"/>
                <a:ea typeface="Arial" panose="020B0604020202020204" pitchFamily="34" charset="0"/>
              </a:rPr>
              <a:t> to Flash Flooding.</a:t>
            </a:r>
          </a:p>
          <a:p>
            <a:pPr marL="285750" indent="-285750">
              <a:buFont typeface="Arial" panose="020B0604020202020204" pitchFamily="34" charset="0"/>
              <a:buChar char="•"/>
            </a:pPr>
            <a:endParaRPr lang="en-AU" b="1">
              <a:latin typeface="Arial" panose="020B0604020202020204" pitchFamily="34" charset="0"/>
            </a:endParaRPr>
          </a:p>
          <a:p>
            <a:endParaRPr lang="en-AU" b="1"/>
          </a:p>
        </p:txBody>
      </p:sp>
      <p:sp>
        <p:nvSpPr>
          <p:cNvPr id="4" name="TextBox 3">
            <a:extLst>
              <a:ext uri="{FF2B5EF4-FFF2-40B4-BE49-F238E27FC236}">
                <a16:creationId xmlns:a16="http://schemas.microsoft.com/office/drawing/2014/main" id="{5051CD4D-6A8B-D468-AC60-88F4B4A57A83}"/>
              </a:ext>
            </a:extLst>
          </p:cNvPr>
          <p:cNvSpPr txBox="1"/>
          <p:nvPr/>
        </p:nvSpPr>
        <p:spPr>
          <a:xfrm>
            <a:off x="647700" y="5037009"/>
            <a:ext cx="6432471" cy="523220"/>
          </a:xfrm>
          <a:prstGeom prst="rect">
            <a:avLst/>
          </a:prstGeom>
          <a:noFill/>
        </p:spPr>
        <p:txBody>
          <a:bodyPr wrap="square">
            <a:spAutoFit/>
          </a:bodyPr>
          <a:lstStyle/>
          <a:p>
            <a:r>
              <a:rPr lang="en-AU" sz="1400" i="1">
                <a:latin typeface="Arial" panose="020B0604020202020204" pitchFamily="34" charset="0"/>
                <a:ea typeface="Arial" panose="020B0604020202020204" pitchFamily="34" charset="0"/>
              </a:rPr>
              <a:t>Intergovernmental Agreement On The Provision Of Bureau Of Meteorology Hazard Services To The States And Territories</a:t>
            </a:r>
            <a:endParaRPr lang="en-AU" sz="1400" i="1">
              <a:effectLst/>
              <a:latin typeface="Arial" panose="020B0604020202020204" pitchFamily="34" charset="0"/>
              <a:ea typeface="Arial" panose="020B0604020202020204" pitchFamily="34" charset="0"/>
            </a:endParaRPr>
          </a:p>
        </p:txBody>
      </p:sp>
      <p:pic>
        <p:nvPicPr>
          <p:cNvPr id="3" name="Picture 2" descr="A playground in the rain&#10;&#10;Description automatically generated">
            <a:extLst>
              <a:ext uri="{FF2B5EF4-FFF2-40B4-BE49-F238E27FC236}">
                <a16:creationId xmlns:a16="http://schemas.microsoft.com/office/drawing/2014/main" id="{BB92A3C8-4732-7AA5-D794-AC61731EA130}"/>
              </a:ext>
            </a:extLst>
          </p:cNvPr>
          <p:cNvPicPr>
            <a:picLocks noChangeAspect="1"/>
          </p:cNvPicPr>
          <p:nvPr/>
        </p:nvPicPr>
        <p:blipFill>
          <a:blip r:embed="rId3"/>
          <a:stretch>
            <a:fillRect/>
          </a:stretch>
        </p:blipFill>
        <p:spPr>
          <a:xfrm>
            <a:off x="7080171" y="1340808"/>
            <a:ext cx="4512944" cy="3008629"/>
          </a:xfrm>
          <a:prstGeom prst="rect">
            <a:avLst/>
          </a:prstGeom>
        </p:spPr>
      </p:pic>
      <p:sp>
        <p:nvSpPr>
          <p:cNvPr id="16" name="TextBox 15">
            <a:extLst>
              <a:ext uri="{FF2B5EF4-FFF2-40B4-BE49-F238E27FC236}">
                <a16:creationId xmlns:a16="http://schemas.microsoft.com/office/drawing/2014/main" id="{6C0E8796-EF62-531C-EC20-36915C932B1E}"/>
              </a:ext>
            </a:extLst>
          </p:cNvPr>
          <p:cNvSpPr txBox="1"/>
          <p:nvPr/>
        </p:nvSpPr>
        <p:spPr>
          <a:xfrm>
            <a:off x="7080171" y="1360312"/>
            <a:ext cx="2728549" cy="215444"/>
          </a:xfrm>
          <a:prstGeom prst="rect">
            <a:avLst/>
          </a:prstGeom>
          <a:noFill/>
        </p:spPr>
        <p:txBody>
          <a:bodyPr wrap="square">
            <a:spAutoFit/>
          </a:bodyPr>
          <a:lstStyle/>
          <a:p>
            <a:r>
              <a:rPr lang="en-AU" sz="800" b="1"/>
              <a:t>© Shutterstock/Vadym Zaitsev</a:t>
            </a:r>
          </a:p>
        </p:txBody>
      </p:sp>
      <p:pic>
        <p:nvPicPr>
          <p:cNvPr id="2" name="Picture 1" descr="A blue and black outline of a map&#10;&#10;Description automatically generated">
            <a:extLst>
              <a:ext uri="{FF2B5EF4-FFF2-40B4-BE49-F238E27FC236}">
                <a16:creationId xmlns:a16="http://schemas.microsoft.com/office/drawing/2014/main" id="{88C231A7-E49A-29C7-E277-1C78987C6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Tree>
    <p:extLst>
      <p:ext uri="{BB962C8B-B14F-4D97-AF65-F5344CB8AC3E}">
        <p14:creationId xmlns:p14="http://schemas.microsoft.com/office/powerpoint/2010/main" val="4244495419"/>
      </p:ext>
    </p:extLst>
  </p:cSld>
  <p:clrMapOvr>
    <a:masterClrMapping/>
  </p:clrMapOvr>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80C32-443D-FFF3-C483-F98E60B2E4D2}"/>
            </a:ext>
          </a:extLst>
        </p:cNvPr>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A02A7EDD-105A-F56B-7142-C08630A3C3F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2461E5"/>
              </a:solidFill>
              <a:effectLst/>
              <a:uLnTx/>
              <a:uFillTx/>
              <a:latin typeface="Arial" panose="020B0604020202020204"/>
              <a:ea typeface="+mn-ea"/>
              <a:cs typeface="Arial" panose="020B0604020202020204" pitchFamily="34" charset="0"/>
            </a:endParaRPr>
          </a:p>
        </p:txBody>
      </p:sp>
      <p:sp>
        <p:nvSpPr>
          <p:cNvPr id="3" name="TextBox 2">
            <a:extLst>
              <a:ext uri="{FF2B5EF4-FFF2-40B4-BE49-F238E27FC236}">
                <a16:creationId xmlns:a16="http://schemas.microsoft.com/office/drawing/2014/main" id="{A51F5AAB-B8CD-F801-7359-89F579B38AC2}"/>
              </a:ext>
            </a:extLst>
          </p:cNvPr>
          <p:cNvSpPr txBox="1"/>
          <p:nvPr/>
        </p:nvSpPr>
        <p:spPr>
          <a:xfrm>
            <a:off x="322181" y="1973158"/>
            <a:ext cx="4985023" cy="4524315"/>
          </a:xfrm>
          <a:prstGeom prst="rect">
            <a:avLst/>
          </a:prstGeom>
          <a:noFill/>
        </p:spPr>
        <p:txBody>
          <a:bodyPr wrap="square" rtlCol="0">
            <a:spAutoFit/>
          </a:bodyPr>
          <a:lstStyle/>
          <a:p>
            <a:endParaRPr lang="en-AU"/>
          </a:p>
          <a:p>
            <a:pPr marL="285750" indent="-285750">
              <a:buFont typeface="Arial" panose="020B0604020202020204" pitchFamily="34" charset="0"/>
              <a:buChar char="•"/>
            </a:pPr>
            <a:r>
              <a:rPr lang="en-AU">
                <a:solidFill>
                  <a:schemeClr val="tx1"/>
                </a:solidFill>
              </a:rPr>
              <a:t>Is ‘flash flooding’ well understood by the community and emergency services? </a:t>
            </a:r>
          </a:p>
          <a:p>
            <a:pPr marL="285750" indent="-285750">
              <a:buFont typeface="Arial" panose="020B0604020202020204" pitchFamily="34" charset="0"/>
              <a:buChar char="•"/>
            </a:pPr>
            <a:endParaRPr lang="en-AU">
              <a:solidFill>
                <a:schemeClr val="tx1"/>
              </a:solidFill>
            </a:endParaRPr>
          </a:p>
          <a:p>
            <a:pPr marL="285750" indent="-285750">
              <a:buFont typeface="Arial" panose="020B0604020202020204" pitchFamily="34" charset="0"/>
              <a:buChar char="•"/>
            </a:pPr>
            <a:r>
              <a:rPr lang="en-AU">
                <a:solidFill>
                  <a:schemeClr val="tx1"/>
                </a:solidFill>
              </a:rPr>
              <a:t>Is the uncertainty around the forecast communicated effectively?</a:t>
            </a:r>
          </a:p>
          <a:p>
            <a:pPr marL="285750" indent="-285750">
              <a:buFont typeface="Arial" panose="020B0604020202020204" pitchFamily="34" charset="0"/>
              <a:buChar char="•"/>
            </a:pPr>
            <a:endParaRPr lang="en-AU">
              <a:solidFill>
                <a:schemeClr val="tx1"/>
              </a:solidFill>
            </a:endParaRPr>
          </a:p>
          <a:p>
            <a:pPr marL="285750" indent="-285750">
              <a:buFont typeface="Arial" panose="020B0604020202020204" pitchFamily="34" charset="0"/>
              <a:buChar char="•"/>
            </a:pPr>
            <a:r>
              <a:rPr lang="en-AU">
                <a:solidFill>
                  <a:schemeClr val="tx1"/>
                </a:solidFill>
              </a:rPr>
              <a:t>Is the fidelity of information changed as it passes between agencies and to the public?</a:t>
            </a:r>
          </a:p>
          <a:p>
            <a:pPr marL="285750" indent="-285750">
              <a:buFont typeface="Arial" panose="020B0604020202020204" pitchFamily="34" charset="0"/>
              <a:buChar char="•"/>
            </a:pPr>
            <a:endParaRPr lang="en-AU">
              <a:solidFill>
                <a:schemeClr val="tx1"/>
              </a:solidFill>
            </a:endParaRPr>
          </a:p>
          <a:p>
            <a:pPr marL="285750" indent="-285750">
              <a:buFont typeface="Arial" panose="020B0604020202020204" pitchFamily="34" charset="0"/>
              <a:buChar char="•"/>
            </a:pPr>
            <a:r>
              <a:rPr lang="en-AU">
                <a:solidFill>
                  <a:schemeClr val="tx1"/>
                </a:solidFill>
              </a:rPr>
              <a:t>Is the balance between lead time and uncertainty right?</a:t>
            </a:r>
          </a:p>
          <a:p>
            <a:pPr marL="285750" indent="-285750">
              <a:buFont typeface="Arial" panose="020B0604020202020204" pitchFamily="34" charset="0"/>
              <a:buChar char="•"/>
            </a:pPr>
            <a:endParaRPr lang="en-AU">
              <a:solidFill>
                <a:schemeClr val="tx1"/>
              </a:solidFill>
            </a:endParaRPr>
          </a:p>
          <a:p>
            <a:endParaRPr lang="en-AU">
              <a:solidFill>
                <a:schemeClr val="tx1"/>
              </a:solidFill>
            </a:endParaRPr>
          </a:p>
          <a:p>
            <a:endParaRPr lang="en-AU">
              <a:solidFill>
                <a:schemeClr val="tx1"/>
              </a:solidFill>
            </a:endParaRPr>
          </a:p>
          <a:p>
            <a:endParaRPr lang="en-AU"/>
          </a:p>
        </p:txBody>
      </p:sp>
      <p:sp>
        <p:nvSpPr>
          <p:cNvPr id="2" name="Rectangle 1">
            <a:extLst>
              <a:ext uri="{FF2B5EF4-FFF2-40B4-BE49-F238E27FC236}">
                <a16:creationId xmlns:a16="http://schemas.microsoft.com/office/drawing/2014/main" id="{22FB739D-E2DB-4975-F409-E28F7167DD63}"/>
              </a:ext>
            </a:extLst>
          </p:cNvPr>
          <p:cNvSpPr/>
          <p:nvPr/>
        </p:nvSpPr>
        <p:spPr>
          <a:xfrm>
            <a:off x="6251020" y="2269303"/>
            <a:ext cx="5151251" cy="8252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3EAD1EAD-CCA7-3801-57A7-61D9AFABF0F1}"/>
              </a:ext>
            </a:extLst>
          </p:cNvPr>
          <p:cNvSpPr/>
          <p:nvPr/>
        </p:nvSpPr>
        <p:spPr>
          <a:xfrm>
            <a:off x="6251021" y="3893993"/>
            <a:ext cx="5151251" cy="8252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C26EFD9E-5EFA-221C-CBB7-FAB1D629A05F}"/>
              </a:ext>
            </a:extLst>
          </p:cNvPr>
          <p:cNvSpPr txBox="1">
            <a:spLocks/>
          </p:cNvSpPr>
          <p:nvPr/>
        </p:nvSpPr>
        <p:spPr>
          <a:xfrm>
            <a:off x="6251021" y="1168274"/>
            <a:ext cx="4996230" cy="469726"/>
          </a:xfrm>
          <a:prstGeom prst="rect">
            <a:avLst/>
          </a:prstGeom>
        </p:spPr>
        <p:txBody>
          <a:bodyPr>
            <a:normAutofit/>
          </a:bodyPr>
          <a:lstStyle>
            <a:lvl1pPr algn="l" defTabSz="914400" rtl="0" eaLnBrk="1" latinLnBrk="0" hangingPunct="1">
              <a:lnSpc>
                <a:spcPct val="90000"/>
              </a:lnSpc>
              <a:spcBef>
                <a:spcPct val="0"/>
              </a:spcBef>
              <a:buNone/>
              <a:defRPr sz="2500" b="1" i="0" kern="1200">
                <a:solidFill>
                  <a:schemeClr val="accent1"/>
                </a:solidFill>
                <a:latin typeface="Arial" panose="020B0604020202020204" pitchFamily="34" charset="0"/>
                <a:ea typeface="+mj-ea"/>
                <a:cs typeface="Arial" panose="020B0604020202020204" pitchFamily="34" charset="0"/>
              </a:defRPr>
            </a:lvl1pPr>
          </a:lstStyle>
          <a:p>
            <a:r>
              <a:rPr lang="en-US"/>
              <a:t>Study approach</a:t>
            </a:r>
          </a:p>
        </p:txBody>
      </p:sp>
      <p:sp>
        <p:nvSpPr>
          <p:cNvPr id="6" name="Right Brace 5">
            <a:extLst>
              <a:ext uri="{FF2B5EF4-FFF2-40B4-BE49-F238E27FC236}">
                <a16:creationId xmlns:a16="http://schemas.microsoft.com/office/drawing/2014/main" id="{BD885952-56E8-AA2A-4E7E-2799D336B7EE}"/>
              </a:ext>
            </a:extLst>
          </p:cNvPr>
          <p:cNvSpPr/>
          <p:nvPr/>
        </p:nvSpPr>
        <p:spPr>
          <a:xfrm>
            <a:off x="5393482" y="2036227"/>
            <a:ext cx="349067" cy="11078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Right Brace 7">
            <a:extLst>
              <a:ext uri="{FF2B5EF4-FFF2-40B4-BE49-F238E27FC236}">
                <a16:creationId xmlns:a16="http://schemas.microsoft.com/office/drawing/2014/main" id="{C7CC52C6-4EE4-EAE5-398F-2F99B684CFBE}"/>
              </a:ext>
            </a:extLst>
          </p:cNvPr>
          <p:cNvSpPr/>
          <p:nvPr/>
        </p:nvSpPr>
        <p:spPr>
          <a:xfrm>
            <a:off x="5393482" y="3756360"/>
            <a:ext cx="349067" cy="11078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TextBox 8">
            <a:extLst>
              <a:ext uri="{FF2B5EF4-FFF2-40B4-BE49-F238E27FC236}">
                <a16:creationId xmlns:a16="http://schemas.microsoft.com/office/drawing/2014/main" id="{EAFB9CF6-C965-7AD6-6F71-9419E7F4B002}"/>
              </a:ext>
            </a:extLst>
          </p:cNvPr>
          <p:cNvSpPr txBox="1"/>
          <p:nvPr/>
        </p:nvSpPr>
        <p:spPr>
          <a:xfrm>
            <a:off x="5994396" y="4021386"/>
            <a:ext cx="5151251" cy="369332"/>
          </a:xfrm>
          <a:prstGeom prst="rect">
            <a:avLst/>
          </a:prstGeom>
          <a:noFill/>
        </p:spPr>
        <p:txBody>
          <a:bodyPr wrap="square" rtlCol="0">
            <a:spAutoFit/>
          </a:bodyPr>
          <a:lstStyle/>
          <a:p>
            <a:pPr algn="ctr"/>
            <a:r>
              <a:rPr lang="en-AU" b="1">
                <a:solidFill>
                  <a:schemeClr val="bg1"/>
                </a:solidFill>
              </a:rPr>
              <a:t>Case study analysis</a:t>
            </a:r>
          </a:p>
        </p:txBody>
      </p:sp>
      <p:sp>
        <p:nvSpPr>
          <p:cNvPr id="10" name="TextBox 9">
            <a:extLst>
              <a:ext uri="{FF2B5EF4-FFF2-40B4-BE49-F238E27FC236}">
                <a16:creationId xmlns:a16="http://schemas.microsoft.com/office/drawing/2014/main" id="{2DA2AEFB-1A84-E973-93D5-002BCB7C02C5}"/>
              </a:ext>
            </a:extLst>
          </p:cNvPr>
          <p:cNvSpPr txBox="1"/>
          <p:nvPr/>
        </p:nvSpPr>
        <p:spPr>
          <a:xfrm>
            <a:off x="6337298" y="2417940"/>
            <a:ext cx="5151251" cy="646331"/>
          </a:xfrm>
          <a:prstGeom prst="rect">
            <a:avLst/>
          </a:prstGeom>
          <a:noFill/>
        </p:spPr>
        <p:txBody>
          <a:bodyPr wrap="square" rtlCol="0">
            <a:spAutoFit/>
          </a:bodyPr>
          <a:lstStyle/>
          <a:p>
            <a:pPr algn="ctr"/>
            <a:r>
              <a:rPr lang="en-AU" b="1">
                <a:solidFill>
                  <a:schemeClr val="bg1"/>
                </a:solidFill>
              </a:rPr>
              <a:t>Quantitative survey to establish baseline</a:t>
            </a:r>
          </a:p>
          <a:p>
            <a:pPr algn="ctr"/>
            <a:endParaRPr lang="en-AU" b="1">
              <a:solidFill>
                <a:schemeClr val="bg1"/>
              </a:solidFill>
            </a:endParaRPr>
          </a:p>
        </p:txBody>
      </p:sp>
      <p:sp>
        <p:nvSpPr>
          <p:cNvPr id="16" name="Title 4">
            <a:extLst>
              <a:ext uri="{FF2B5EF4-FFF2-40B4-BE49-F238E27FC236}">
                <a16:creationId xmlns:a16="http://schemas.microsoft.com/office/drawing/2014/main" id="{82FDA7B3-A6D3-0DAD-EE1A-0B17055E8752}"/>
              </a:ext>
            </a:extLst>
          </p:cNvPr>
          <p:cNvSpPr>
            <a:spLocks noGrp="1"/>
          </p:cNvSpPr>
          <p:nvPr>
            <p:ph type="title"/>
          </p:nvPr>
        </p:nvSpPr>
        <p:spPr>
          <a:xfrm>
            <a:off x="668202" y="1183401"/>
            <a:ext cx="8902417" cy="469726"/>
          </a:xfrm>
        </p:spPr>
        <p:txBody>
          <a:bodyPr>
            <a:normAutofit/>
          </a:bodyPr>
          <a:lstStyle/>
          <a:p>
            <a:r>
              <a:rPr lang="en-US"/>
              <a:t>Study questions</a:t>
            </a:r>
          </a:p>
        </p:txBody>
      </p:sp>
      <p:pic>
        <p:nvPicPr>
          <p:cNvPr id="7" name="Picture 6" descr="A blue and black outline of a map&#10;&#10;Description automatically generated">
            <a:extLst>
              <a:ext uri="{FF2B5EF4-FFF2-40B4-BE49-F238E27FC236}">
                <a16:creationId xmlns:a16="http://schemas.microsoft.com/office/drawing/2014/main" id="{49C2FC05-A591-641D-4AEA-86FF666EA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
        <p:nvSpPr>
          <p:cNvPr id="12" name="TextBox 11">
            <a:extLst>
              <a:ext uri="{FF2B5EF4-FFF2-40B4-BE49-F238E27FC236}">
                <a16:creationId xmlns:a16="http://schemas.microsoft.com/office/drawing/2014/main" id="{7045645F-E142-6623-BC97-1871FFD09940}"/>
              </a:ext>
            </a:extLst>
          </p:cNvPr>
          <p:cNvSpPr txBox="1"/>
          <p:nvPr/>
        </p:nvSpPr>
        <p:spPr>
          <a:xfrm>
            <a:off x="539748" y="5617785"/>
            <a:ext cx="5556250" cy="646331"/>
          </a:xfrm>
          <a:prstGeom prst="rect">
            <a:avLst/>
          </a:prstGeom>
          <a:noFill/>
        </p:spPr>
        <p:txBody>
          <a:bodyPr wrap="square" rtlCol="0">
            <a:spAutoFit/>
          </a:bodyPr>
          <a:lstStyle/>
          <a:p>
            <a:r>
              <a:rPr lang="en-AU" b="1">
                <a:solidFill>
                  <a:schemeClr val="tx1"/>
                </a:solidFill>
              </a:rPr>
              <a:t>... how does this affect community response?</a:t>
            </a:r>
          </a:p>
          <a:p>
            <a:endParaRPr lang="en-AU"/>
          </a:p>
        </p:txBody>
      </p:sp>
    </p:spTree>
    <p:extLst>
      <p:ext uri="{BB962C8B-B14F-4D97-AF65-F5344CB8AC3E}">
        <p14:creationId xmlns:p14="http://schemas.microsoft.com/office/powerpoint/2010/main" val="2839806379"/>
      </p:ext>
    </p:extLst>
  </p:cSld>
  <p:clrMapOvr>
    <a:masterClrMapping/>
  </p:clrMapOvr>
  <p:timing>
    <p:tnLst>
      <p:par>
        <p:cTn id="1" dur="indefinite" restart="never" nodeType="tmRoot">
          <p:childTnLst>
            <p:par>
              <p:cTn id="2"/>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193F3-FBBD-59C7-A5CA-2C0ED03AB7F2}"/>
              </a:ext>
            </a:extLst>
          </p:cNvPr>
          <p:cNvSpPr>
            <a:spLocks noGrp="1"/>
          </p:cNvSpPr>
          <p:nvPr>
            <p:ph type="sldNum" sz="quarter" idx="4"/>
          </p:nvPr>
        </p:nvSpPr>
        <p:spPr/>
        <p:txBody>
          <a:bodyPr/>
          <a:lstStyle/>
          <a:p>
            <a:fld id="{3ACA7046-D314-6340-8D2C-B3889D9888EF}" type="slidenum">
              <a:rPr lang="en-US" smtClean="0"/>
              <a:pPr/>
              <a:t>5</a:t>
            </a:fld>
            <a:endParaRPr lang="en-US"/>
          </a:p>
        </p:txBody>
      </p:sp>
      <p:sp>
        <p:nvSpPr>
          <p:cNvPr id="3" name="Title 2">
            <a:extLst>
              <a:ext uri="{FF2B5EF4-FFF2-40B4-BE49-F238E27FC236}">
                <a16:creationId xmlns:a16="http://schemas.microsoft.com/office/drawing/2014/main" id="{19FF471B-A0CE-3B90-45DA-9EC2D88DDBFD}"/>
              </a:ext>
            </a:extLst>
          </p:cNvPr>
          <p:cNvSpPr>
            <a:spLocks noGrp="1"/>
          </p:cNvSpPr>
          <p:nvPr>
            <p:ph type="title"/>
          </p:nvPr>
        </p:nvSpPr>
        <p:spPr>
          <a:xfrm>
            <a:off x="522414" y="768389"/>
            <a:ext cx="8902417" cy="469726"/>
          </a:xfrm>
        </p:spPr>
        <p:txBody>
          <a:bodyPr/>
          <a:lstStyle/>
          <a:p>
            <a:r>
              <a:rPr lang="en-AU" b="0"/>
              <a:t>Flash Flood Case studies using a value chain approach</a:t>
            </a:r>
          </a:p>
        </p:txBody>
      </p:sp>
      <p:sp>
        <p:nvSpPr>
          <p:cNvPr id="13" name="TextBox 12">
            <a:extLst>
              <a:ext uri="{FF2B5EF4-FFF2-40B4-BE49-F238E27FC236}">
                <a16:creationId xmlns:a16="http://schemas.microsoft.com/office/drawing/2014/main" id="{13C03032-0FB5-6EA5-8DCA-EE5DAA9F24FC}"/>
              </a:ext>
            </a:extLst>
          </p:cNvPr>
          <p:cNvSpPr txBox="1"/>
          <p:nvPr/>
        </p:nvSpPr>
        <p:spPr>
          <a:xfrm>
            <a:off x="605307" y="1464525"/>
            <a:ext cx="3533140" cy="1815882"/>
          </a:xfrm>
          <a:prstGeom prst="rect">
            <a:avLst/>
          </a:prstGeom>
          <a:noFill/>
        </p:spPr>
        <p:txBody>
          <a:bodyPr wrap="square" rtlCol="0">
            <a:spAutoFit/>
          </a:bodyPr>
          <a:lstStyle/>
          <a:p>
            <a:r>
              <a:rPr lang="en-AU" sz="1600"/>
              <a:t>Case studies describe the end- to-end warning value chain to help understand where the system is not meeting the needs of users</a:t>
            </a:r>
          </a:p>
          <a:p>
            <a:pPr marL="285750" indent="-285750">
              <a:buFont typeface="Arial" panose="020B0604020202020204" pitchFamily="34" charset="0"/>
              <a:buChar char="•"/>
            </a:pPr>
            <a:r>
              <a:rPr lang="en-AU" sz="1600"/>
              <a:t>Mixed methods</a:t>
            </a:r>
          </a:p>
          <a:p>
            <a:pPr marL="285750" indent="-285750">
              <a:buFont typeface="Arial" panose="020B0604020202020204" pitchFamily="34" charset="0"/>
              <a:buChar char="•"/>
            </a:pPr>
            <a:r>
              <a:rPr lang="en-AU" sz="1600"/>
              <a:t>Multi-disciplinary</a:t>
            </a:r>
          </a:p>
          <a:p>
            <a:pPr marL="285750" indent="-285750">
              <a:buFont typeface="Arial" panose="020B0604020202020204" pitchFamily="34" charset="0"/>
              <a:buChar char="•"/>
            </a:pPr>
            <a:r>
              <a:rPr lang="en-AU" sz="1600"/>
              <a:t>Collaborative</a:t>
            </a:r>
          </a:p>
        </p:txBody>
      </p:sp>
      <p:graphicFrame>
        <p:nvGraphicFramePr>
          <p:cNvPr id="21" name="Table 20">
            <a:extLst>
              <a:ext uri="{FF2B5EF4-FFF2-40B4-BE49-F238E27FC236}">
                <a16:creationId xmlns:a16="http://schemas.microsoft.com/office/drawing/2014/main" id="{BD0F5563-9074-25C0-7B73-0DDBF9CC470D}"/>
              </a:ext>
            </a:extLst>
          </p:cNvPr>
          <p:cNvGraphicFramePr>
            <a:graphicFrameLocks noGrp="1"/>
          </p:cNvGraphicFramePr>
          <p:nvPr>
            <p:extLst>
              <p:ext uri="{D42A27DB-BD31-4B8C-83A1-F6EECF244321}">
                <p14:modId xmlns:p14="http://schemas.microsoft.com/office/powerpoint/2010/main" val="1980327019"/>
              </p:ext>
            </p:extLst>
          </p:nvPr>
        </p:nvGraphicFramePr>
        <p:xfrm>
          <a:off x="4806950" y="1264733"/>
          <a:ext cx="3092450" cy="4846320"/>
        </p:xfrm>
        <a:graphic>
          <a:graphicData uri="http://schemas.openxmlformats.org/drawingml/2006/table">
            <a:tbl>
              <a:tblPr firstRow="1" bandRow="1">
                <a:tableStyleId>{7DF18680-E054-41AD-8BC1-D1AEF772440D}</a:tableStyleId>
              </a:tblPr>
              <a:tblGrid>
                <a:gridCol w="3092450">
                  <a:extLst>
                    <a:ext uri="{9D8B030D-6E8A-4147-A177-3AD203B41FA5}">
                      <a16:colId xmlns:a16="http://schemas.microsoft.com/office/drawing/2014/main" val="545908741"/>
                    </a:ext>
                  </a:extLst>
                </a:gridCol>
              </a:tblGrid>
              <a:tr h="305528">
                <a:tc>
                  <a:txBody>
                    <a:bodyPr/>
                    <a:lstStyle/>
                    <a:p>
                      <a:pPr algn="ctr"/>
                      <a:r>
                        <a:rPr lang="en-AU"/>
                        <a:t>Key Actors</a:t>
                      </a:r>
                    </a:p>
                  </a:txBody>
                  <a:tcPr>
                    <a:solidFill>
                      <a:srgbClr val="E0CECF"/>
                    </a:solidFill>
                  </a:tcPr>
                </a:tc>
                <a:extLst>
                  <a:ext uri="{0D108BD9-81ED-4DB2-BD59-A6C34878D82A}">
                    <a16:rowId xmlns:a16="http://schemas.microsoft.com/office/drawing/2014/main" val="3358326830"/>
                  </a:ext>
                </a:extLst>
              </a:tr>
              <a:tr h="301177">
                <a:tc>
                  <a:txBody>
                    <a:bodyPr/>
                    <a:lstStyle/>
                    <a:p>
                      <a:pPr algn="ctr"/>
                      <a:r>
                        <a:rPr lang="en-AU" sz="1200"/>
                        <a:t>Bureau of Meteorology</a:t>
                      </a:r>
                    </a:p>
                    <a:p>
                      <a:endParaRPr lang="en-AU" sz="1200"/>
                    </a:p>
                  </a:txBody>
                  <a:tcPr>
                    <a:solidFill>
                      <a:schemeClr val="bg1">
                        <a:lumMod val="75000"/>
                      </a:schemeClr>
                    </a:solidFill>
                  </a:tcPr>
                </a:tc>
                <a:extLst>
                  <a:ext uri="{0D108BD9-81ED-4DB2-BD59-A6C34878D82A}">
                    <a16:rowId xmlns:a16="http://schemas.microsoft.com/office/drawing/2014/main" val="551155311"/>
                  </a:ext>
                </a:extLst>
              </a:tr>
              <a:tr h="301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u="none" strike="noStrike" kern="1200" cap="none" spc="0" normalizeH="0" baseline="0" noProof="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rgbClr val="000000"/>
                          </a:solidFill>
                          <a:effectLst/>
                          <a:uLnTx/>
                          <a:uFillTx/>
                        </a:rPr>
                        <a:t>Local 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rgbClr val="000000"/>
                          </a:solidFill>
                          <a:effectLst/>
                          <a:uLnTx/>
                          <a:uFillTx/>
                        </a:rPr>
                        <a:t>State Government; State emergency services; Police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rgbClr val="000000"/>
                          </a:solidFill>
                          <a:effectLst/>
                          <a:uLnTx/>
                          <a:uFillTx/>
                        </a:rPr>
                        <a:t>Infrastructure owners/operators</a:t>
                      </a:r>
                    </a:p>
                    <a:p>
                      <a:endParaRPr lang="en-AU"/>
                    </a:p>
                    <a:p>
                      <a:endParaRPr lang="en-AU"/>
                    </a:p>
                  </a:txBody>
                  <a:tcPr>
                    <a:solidFill>
                      <a:schemeClr val="bg1">
                        <a:lumMod val="75000"/>
                      </a:schemeClr>
                    </a:solidFill>
                  </a:tcPr>
                </a:tc>
                <a:extLst>
                  <a:ext uri="{0D108BD9-81ED-4DB2-BD59-A6C34878D82A}">
                    <a16:rowId xmlns:a16="http://schemas.microsoft.com/office/drawing/2014/main" val="3321392417"/>
                  </a:ext>
                </a:extLst>
              </a:tr>
              <a:tr h="301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rgbClr val="000000"/>
                          </a:solidFill>
                          <a:effectLst/>
                          <a:uLnTx/>
                          <a:uFillTx/>
                        </a:rPr>
                        <a:t>Via radio, websites, press conferences, television, text and phone messages, emails, social media, sirens/alarms</a:t>
                      </a:r>
                    </a:p>
                    <a:p>
                      <a:endParaRPr lang="en-AU" sz="1200" b="0"/>
                    </a:p>
                  </a:txBody>
                  <a:tcPr>
                    <a:solidFill>
                      <a:schemeClr val="accent1">
                        <a:lumMod val="20000"/>
                        <a:lumOff val="80000"/>
                      </a:schemeClr>
                    </a:solidFill>
                  </a:tcPr>
                </a:tc>
                <a:extLst>
                  <a:ext uri="{0D108BD9-81ED-4DB2-BD59-A6C34878D82A}">
                    <a16:rowId xmlns:a16="http://schemas.microsoft.com/office/drawing/2014/main" val="2814921109"/>
                  </a:ext>
                </a:extLst>
              </a:tr>
              <a:tr h="301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rgbClr val="000000"/>
                          </a:solidFill>
                          <a:effectLst/>
                          <a:uLnTx/>
                          <a:uFillTx/>
                        </a:rPr>
                        <a:t>Unofficial or personal forms of communication – word of mouth, social media</a:t>
                      </a:r>
                    </a:p>
                    <a:p>
                      <a:endParaRPr lang="en-AU" sz="1200" b="0"/>
                    </a:p>
                  </a:txBody>
                  <a:tcPr>
                    <a:solidFill>
                      <a:schemeClr val="accent1">
                        <a:lumMod val="20000"/>
                        <a:lumOff val="80000"/>
                      </a:schemeClr>
                    </a:solidFill>
                  </a:tcPr>
                </a:tc>
                <a:extLst>
                  <a:ext uri="{0D108BD9-81ED-4DB2-BD59-A6C34878D82A}">
                    <a16:rowId xmlns:a16="http://schemas.microsoft.com/office/drawing/2014/main" val="1801198518"/>
                  </a:ext>
                </a:extLst>
              </a:tr>
              <a:tr h="301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mn-lt"/>
                          <a:ea typeface="+mn-ea"/>
                          <a:cs typeface="+mn-cs"/>
                        </a:rPr>
                        <a:t>Households and individuals, businesses, local and state governments, State Emergency Services, Police</a:t>
                      </a:r>
                    </a:p>
                    <a:p>
                      <a:endParaRPr lang="en-AU" sz="1200" b="0"/>
                    </a:p>
                  </a:txBody>
                  <a:tcPr>
                    <a:solidFill>
                      <a:schemeClr val="bg1">
                        <a:lumMod val="75000"/>
                      </a:schemeClr>
                    </a:solidFill>
                  </a:tcPr>
                </a:tc>
                <a:extLst>
                  <a:ext uri="{0D108BD9-81ED-4DB2-BD59-A6C34878D82A}">
                    <a16:rowId xmlns:a16="http://schemas.microsoft.com/office/drawing/2014/main" val="3036492089"/>
                  </a:ext>
                </a:extLst>
              </a:tr>
            </a:tbl>
          </a:graphicData>
        </a:graphic>
      </p:graphicFrame>
      <p:grpSp>
        <p:nvGrpSpPr>
          <p:cNvPr id="22" name="Group 21">
            <a:extLst>
              <a:ext uri="{FF2B5EF4-FFF2-40B4-BE49-F238E27FC236}">
                <a16:creationId xmlns:a16="http://schemas.microsoft.com/office/drawing/2014/main" id="{1639F657-3ED4-117C-EE94-79995DA185A0}"/>
              </a:ext>
            </a:extLst>
          </p:cNvPr>
          <p:cNvGrpSpPr/>
          <p:nvPr/>
        </p:nvGrpSpPr>
        <p:grpSpPr>
          <a:xfrm>
            <a:off x="8115299" y="1600200"/>
            <a:ext cx="3436287" cy="716516"/>
            <a:chOff x="0" y="2520"/>
            <a:chExt cx="5173221" cy="950433"/>
          </a:xfrm>
        </p:grpSpPr>
        <p:sp>
          <p:nvSpPr>
            <p:cNvPr id="23" name="Callout: Up Arrow 22">
              <a:extLst>
                <a:ext uri="{FF2B5EF4-FFF2-40B4-BE49-F238E27FC236}">
                  <a16:creationId xmlns:a16="http://schemas.microsoft.com/office/drawing/2014/main" id="{DE71D10D-1C59-30E5-8017-CEC49B42698C}"/>
                </a:ext>
              </a:extLst>
            </p:cNvPr>
            <p:cNvSpPr/>
            <p:nvPr/>
          </p:nvSpPr>
          <p:spPr>
            <a:xfrm rot="10800000">
              <a:off x="0" y="2520"/>
              <a:ext cx="5173221" cy="950433"/>
            </a:xfrm>
            <a:prstGeom prst="upArrowCallou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24" name="Callout: Up Arrow 4">
              <a:extLst>
                <a:ext uri="{FF2B5EF4-FFF2-40B4-BE49-F238E27FC236}">
                  <a16:creationId xmlns:a16="http://schemas.microsoft.com/office/drawing/2014/main" id="{649DDB93-EC7F-0756-3003-33A7022D14B2}"/>
                </a:ext>
              </a:extLst>
            </p:cNvPr>
            <p:cNvSpPr txBox="1"/>
            <p:nvPr/>
          </p:nvSpPr>
          <p:spPr>
            <a:xfrm rot="21600000">
              <a:off x="0" y="2520"/>
              <a:ext cx="5173221" cy="61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Weather forecasts and warnings</a:t>
              </a:r>
            </a:p>
          </p:txBody>
        </p:sp>
      </p:grpSp>
      <p:grpSp>
        <p:nvGrpSpPr>
          <p:cNvPr id="25" name="Group 24">
            <a:extLst>
              <a:ext uri="{FF2B5EF4-FFF2-40B4-BE49-F238E27FC236}">
                <a16:creationId xmlns:a16="http://schemas.microsoft.com/office/drawing/2014/main" id="{C9D947ED-3917-37FA-0DFC-DE071C2EC0EF}"/>
              </a:ext>
            </a:extLst>
          </p:cNvPr>
          <p:cNvGrpSpPr/>
          <p:nvPr/>
        </p:nvGrpSpPr>
        <p:grpSpPr>
          <a:xfrm>
            <a:off x="8089617" y="2316717"/>
            <a:ext cx="3461969" cy="718325"/>
            <a:chOff x="0" y="943685"/>
            <a:chExt cx="5173221" cy="950433"/>
          </a:xfrm>
        </p:grpSpPr>
        <p:sp>
          <p:nvSpPr>
            <p:cNvPr id="26" name="Callout: Up Arrow 25">
              <a:extLst>
                <a:ext uri="{FF2B5EF4-FFF2-40B4-BE49-F238E27FC236}">
                  <a16:creationId xmlns:a16="http://schemas.microsoft.com/office/drawing/2014/main" id="{873C0E45-3445-4FFE-5DCB-D55549D25763}"/>
                </a:ext>
              </a:extLst>
            </p:cNvPr>
            <p:cNvSpPr/>
            <p:nvPr/>
          </p:nvSpPr>
          <p:spPr>
            <a:xfrm rot="10800000">
              <a:off x="0" y="943685"/>
              <a:ext cx="5173221" cy="950433"/>
            </a:xfrm>
            <a:prstGeom prst="upArrowCallou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27" name="Callout: Up Arrow 4">
              <a:extLst>
                <a:ext uri="{FF2B5EF4-FFF2-40B4-BE49-F238E27FC236}">
                  <a16:creationId xmlns:a16="http://schemas.microsoft.com/office/drawing/2014/main" id="{DC698672-828F-B1EE-6EF2-3611DE0B14C9}"/>
                </a:ext>
              </a:extLst>
            </p:cNvPr>
            <p:cNvSpPr txBox="1"/>
            <p:nvPr/>
          </p:nvSpPr>
          <p:spPr>
            <a:xfrm rot="21600000">
              <a:off x="0" y="943685"/>
              <a:ext cx="5173221" cy="61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Interpretation of weather forecasts and warnings</a:t>
              </a:r>
            </a:p>
          </p:txBody>
        </p:sp>
      </p:grpSp>
      <p:grpSp>
        <p:nvGrpSpPr>
          <p:cNvPr id="28" name="Group 27">
            <a:extLst>
              <a:ext uri="{FF2B5EF4-FFF2-40B4-BE49-F238E27FC236}">
                <a16:creationId xmlns:a16="http://schemas.microsoft.com/office/drawing/2014/main" id="{1E759AAA-3350-BF61-2A6B-5189B9AAB762}"/>
              </a:ext>
            </a:extLst>
          </p:cNvPr>
          <p:cNvGrpSpPr/>
          <p:nvPr/>
        </p:nvGrpSpPr>
        <p:grpSpPr>
          <a:xfrm>
            <a:off x="7994037" y="3066734"/>
            <a:ext cx="3596261" cy="751980"/>
            <a:chOff x="-121538" y="899157"/>
            <a:chExt cx="5294759" cy="994961"/>
          </a:xfrm>
        </p:grpSpPr>
        <p:sp>
          <p:nvSpPr>
            <p:cNvPr id="29" name="Callout: Up Arrow 28">
              <a:extLst>
                <a:ext uri="{FF2B5EF4-FFF2-40B4-BE49-F238E27FC236}">
                  <a16:creationId xmlns:a16="http://schemas.microsoft.com/office/drawing/2014/main" id="{7D215D6B-CF49-107A-E61E-4175EC9A710F}"/>
                </a:ext>
              </a:extLst>
            </p:cNvPr>
            <p:cNvSpPr/>
            <p:nvPr/>
          </p:nvSpPr>
          <p:spPr>
            <a:xfrm rot="10800000">
              <a:off x="0" y="943685"/>
              <a:ext cx="5173221" cy="950433"/>
            </a:xfrm>
            <a:prstGeom prst="upArrowCallou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30" name="Callout: Up Arrow 4">
              <a:extLst>
                <a:ext uri="{FF2B5EF4-FFF2-40B4-BE49-F238E27FC236}">
                  <a16:creationId xmlns:a16="http://schemas.microsoft.com/office/drawing/2014/main" id="{60F1FEB1-AEB8-4437-4EFA-10D85F29E972}"/>
                </a:ext>
              </a:extLst>
            </p:cNvPr>
            <p:cNvSpPr txBox="1"/>
            <p:nvPr/>
          </p:nvSpPr>
          <p:spPr>
            <a:xfrm>
              <a:off x="-121538" y="899157"/>
              <a:ext cx="5294759" cy="6620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Warning construction</a:t>
              </a:r>
            </a:p>
          </p:txBody>
        </p:sp>
      </p:grpSp>
      <p:grpSp>
        <p:nvGrpSpPr>
          <p:cNvPr id="31" name="Group 30">
            <a:extLst>
              <a:ext uri="{FF2B5EF4-FFF2-40B4-BE49-F238E27FC236}">
                <a16:creationId xmlns:a16="http://schemas.microsoft.com/office/drawing/2014/main" id="{EDBAA34D-320C-451C-5F39-E75A1714E36C}"/>
              </a:ext>
            </a:extLst>
          </p:cNvPr>
          <p:cNvGrpSpPr/>
          <p:nvPr/>
        </p:nvGrpSpPr>
        <p:grpSpPr>
          <a:xfrm>
            <a:off x="7955326" y="3738507"/>
            <a:ext cx="3596261" cy="831822"/>
            <a:chOff x="-1" y="2765129"/>
            <a:chExt cx="5173221" cy="778111"/>
          </a:xfrm>
        </p:grpSpPr>
        <p:sp>
          <p:nvSpPr>
            <p:cNvPr id="32" name="Callout: Up Arrow 31">
              <a:extLst>
                <a:ext uri="{FF2B5EF4-FFF2-40B4-BE49-F238E27FC236}">
                  <a16:creationId xmlns:a16="http://schemas.microsoft.com/office/drawing/2014/main" id="{66DF0ED8-56A2-9028-DEFC-29426A1B9C84}"/>
                </a:ext>
              </a:extLst>
            </p:cNvPr>
            <p:cNvSpPr/>
            <p:nvPr/>
          </p:nvSpPr>
          <p:spPr>
            <a:xfrm rot="10800000">
              <a:off x="111372" y="2826013"/>
              <a:ext cx="5061848" cy="717227"/>
            </a:xfrm>
            <a:prstGeom prst="upArrowCallou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33" name="Callout: Up Arrow 4">
              <a:extLst>
                <a:ext uri="{FF2B5EF4-FFF2-40B4-BE49-F238E27FC236}">
                  <a16:creationId xmlns:a16="http://schemas.microsoft.com/office/drawing/2014/main" id="{64AB7A3D-3637-17C0-F54F-4A0D4DE648DE}"/>
                </a:ext>
              </a:extLst>
            </p:cNvPr>
            <p:cNvSpPr txBox="1"/>
            <p:nvPr/>
          </p:nvSpPr>
          <p:spPr>
            <a:xfrm>
              <a:off x="-1" y="2765129"/>
              <a:ext cx="5173221" cy="61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Warning communication</a:t>
              </a:r>
              <a:endParaRPr lang="en-AU" sz="1200" kern="1200">
                <a:solidFill>
                  <a:srgbClr val="C00000"/>
                </a:solidFill>
              </a:endParaRPr>
            </a:p>
          </p:txBody>
        </p:sp>
      </p:grpSp>
      <p:grpSp>
        <p:nvGrpSpPr>
          <p:cNvPr id="34" name="Group 33">
            <a:extLst>
              <a:ext uri="{FF2B5EF4-FFF2-40B4-BE49-F238E27FC236}">
                <a16:creationId xmlns:a16="http://schemas.microsoft.com/office/drawing/2014/main" id="{0C6FEB0D-4192-8C4D-7C4F-5C71F2DCE871}"/>
              </a:ext>
            </a:extLst>
          </p:cNvPr>
          <p:cNvGrpSpPr/>
          <p:nvPr/>
        </p:nvGrpSpPr>
        <p:grpSpPr>
          <a:xfrm>
            <a:off x="8032749" y="4635415"/>
            <a:ext cx="3518838" cy="688430"/>
            <a:chOff x="0" y="3767178"/>
            <a:chExt cx="5173221" cy="950433"/>
          </a:xfrm>
        </p:grpSpPr>
        <p:sp>
          <p:nvSpPr>
            <p:cNvPr id="35" name="Callout: Up Arrow 34">
              <a:extLst>
                <a:ext uri="{FF2B5EF4-FFF2-40B4-BE49-F238E27FC236}">
                  <a16:creationId xmlns:a16="http://schemas.microsoft.com/office/drawing/2014/main" id="{6798527E-8ECE-42FB-9D96-B1219AC0EB67}"/>
                </a:ext>
              </a:extLst>
            </p:cNvPr>
            <p:cNvSpPr/>
            <p:nvPr/>
          </p:nvSpPr>
          <p:spPr>
            <a:xfrm rot="10800000">
              <a:off x="0" y="3767178"/>
              <a:ext cx="5173221" cy="950433"/>
            </a:xfrm>
            <a:prstGeom prst="upArrowCallou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36" name="Callout: Up Arrow 4">
              <a:extLst>
                <a:ext uri="{FF2B5EF4-FFF2-40B4-BE49-F238E27FC236}">
                  <a16:creationId xmlns:a16="http://schemas.microsoft.com/office/drawing/2014/main" id="{84310A06-488D-6E03-99A7-636C9EC42535}"/>
                </a:ext>
              </a:extLst>
            </p:cNvPr>
            <p:cNvSpPr txBox="1"/>
            <p:nvPr/>
          </p:nvSpPr>
          <p:spPr>
            <a:xfrm rot="21600000">
              <a:off x="0" y="3767178"/>
              <a:ext cx="5173221" cy="617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Further dissemination</a:t>
              </a:r>
            </a:p>
          </p:txBody>
        </p:sp>
      </p:grpSp>
      <p:grpSp>
        <p:nvGrpSpPr>
          <p:cNvPr id="37" name="Group 36">
            <a:extLst>
              <a:ext uri="{FF2B5EF4-FFF2-40B4-BE49-F238E27FC236}">
                <a16:creationId xmlns:a16="http://schemas.microsoft.com/office/drawing/2014/main" id="{9D9417DA-DA0A-A9D3-749B-AB1F87F3855F}"/>
              </a:ext>
            </a:extLst>
          </p:cNvPr>
          <p:cNvGrpSpPr/>
          <p:nvPr/>
        </p:nvGrpSpPr>
        <p:grpSpPr>
          <a:xfrm>
            <a:off x="8032750" y="5399662"/>
            <a:ext cx="3518838" cy="453391"/>
            <a:chOff x="0" y="4708342"/>
            <a:chExt cx="5173221" cy="617967"/>
          </a:xfrm>
        </p:grpSpPr>
        <p:sp>
          <p:nvSpPr>
            <p:cNvPr id="38" name="Rectangle 37">
              <a:extLst>
                <a:ext uri="{FF2B5EF4-FFF2-40B4-BE49-F238E27FC236}">
                  <a16:creationId xmlns:a16="http://schemas.microsoft.com/office/drawing/2014/main" id="{5822B0A7-6C25-74E2-D3C1-107AEBD460CC}"/>
                </a:ext>
              </a:extLst>
            </p:cNvPr>
            <p:cNvSpPr/>
            <p:nvPr/>
          </p:nvSpPr>
          <p:spPr>
            <a:xfrm>
              <a:off x="0" y="4708342"/>
              <a:ext cx="5173221" cy="6179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39" name="TextBox 38">
              <a:extLst>
                <a:ext uri="{FF2B5EF4-FFF2-40B4-BE49-F238E27FC236}">
                  <a16:creationId xmlns:a16="http://schemas.microsoft.com/office/drawing/2014/main" id="{65AB6A8F-5DA1-8D95-2606-72F2CC0FAC05}"/>
                </a:ext>
              </a:extLst>
            </p:cNvPr>
            <p:cNvSpPr txBox="1"/>
            <p:nvPr/>
          </p:nvSpPr>
          <p:spPr>
            <a:xfrm>
              <a:off x="0" y="4708342"/>
              <a:ext cx="5173221" cy="6179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200" kern="1200"/>
                <a:t>Response</a:t>
              </a:r>
            </a:p>
          </p:txBody>
        </p:sp>
      </p:grpSp>
      <p:graphicFrame>
        <p:nvGraphicFramePr>
          <p:cNvPr id="40" name="Table 39">
            <a:extLst>
              <a:ext uri="{FF2B5EF4-FFF2-40B4-BE49-F238E27FC236}">
                <a16:creationId xmlns:a16="http://schemas.microsoft.com/office/drawing/2014/main" id="{D3872929-FE86-F9EE-6661-B6B5F08AC4A4}"/>
              </a:ext>
            </a:extLst>
          </p:cNvPr>
          <p:cNvGraphicFramePr>
            <a:graphicFrameLocks noGrp="1"/>
          </p:cNvGraphicFramePr>
          <p:nvPr>
            <p:extLst>
              <p:ext uri="{D42A27DB-BD31-4B8C-83A1-F6EECF244321}">
                <p14:modId xmlns:p14="http://schemas.microsoft.com/office/powerpoint/2010/main" val="2776101807"/>
              </p:ext>
            </p:extLst>
          </p:nvPr>
        </p:nvGraphicFramePr>
        <p:xfrm>
          <a:off x="8089617" y="1243150"/>
          <a:ext cx="3461970" cy="370840"/>
        </p:xfrm>
        <a:graphic>
          <a:graphicData uri="http://schemas.openxmlformats.org/drawingml/2006/table">
            <a:tbl>
              <a:tblPr firstRow="1" bandRow="1">
                <a:tableStyleId>{5C22544A-7EE6-4342-B048-85BDC9FD1C3A}</a:tableStyleId>
              </a:tblPr>
              <a:tblGrid>
                <a:gridCol w="3461970">
                  <a:extLst>
                    <a:ext uri="{9D8B030D-6E8A-4147-A177-3AD203B41FA5}">
                      <a16:colId xmlns:a16="http://schemas.microsoft.com/office/drawing/2014/main" val="2167220306"/>
                    </a:ext>
                  </a:extLst>
                </a:gridCol>
              </a:tblGrid>
              <a:tr h="370840">
                <a:tc>
                  <a:txBody>
                    <a:bodyPr/>
                    <a:lstStyle/>
                    <a:p>
                      <a:pPr algn="ctr"/>
                      <a:r>
                        <a:rPr lang="en-AU"/>
                        <a:t>Responsibilities</a:t>
                      </a:r>
                    </a:p>
                  </a:txBody>
                  <a:tcPr/>
                </a:tc>
                <a:extLst>
                  <a:ext uri="{0D108BD9-81ED-4DB2-BD59-A6C34878D82A}">
                    <a16:rowId xmlns:a16="http://schemas.microsoft.com/office/drawing/2014/main" val="2919601042"/>
                  </a:ext>
                </a:extLst>
              </a:tr>
            </a:tbl>
          </a:graphicData>
        </a:graphic>
      </p:graphicFrame>
      <p:sp>
        <p:nvSpPr>
          <p:cNvPr id="41" name="TextBox 40">
            <a:extLst>
              <a:ext uri="{FF2B5EF4-FFF2-40B4-BE49-F238E27FC236}">
                <a16:creationId xmlns:a16="http://schemas.microsoft.com/office/drawing/2014/main" id="{29900555-6518-76F8-9EA7-549CCE4BEA33}"/>
              </a:ext>
            </a:extLst>
          </p:cNvPr>
          <p:cNvSpPr txBox="1"/>
          <p:nvPr/>
        </p:nvSpPr>
        <p:spPr>
          <a:xfrm>
            <a:off x="522414" y="3506818"/>
            <a:ext cx="3698927" cy="584775"/>
          </a:xfrm>
          <a:prstGeom prst="rect">
            <a:avLst/>
          </a:prstGeom>
          <a:noFill/>
        </p:spPr>
        <p:txBody>
          <a:bodyPr wrap="square" rtlCol="0">
            <a:spAutoFit/>
          </a:bodyPr>
          <a:lstStyle/>
          <a:p>
            <a:r>
              <a:rPr lang="en-AU" sz="1600"/>
              <a:t>Rapid assessment to rank how well parts of the value chain performed </a:t>
            </a:r>
          </a:p>
        </p:txBody>
      </p:sp>
      <p:sp>
        <p:nvSpPr>
          <p:cNvPr id="44" name="Oval 43">
            <a:extLst>
              <a:ext uri="{FF2B5EF4-FFF2-40B4-BE49-F238E27FC236}">
                <a16:creationId xmlns:a16="http://schemas.microsoft.com/office/drawing/2014/main" id="{E9333F53-6C93-4A68-DB84-F235623F759D}"/>
              </a:ext>
            </a:extLst>
          </p:cNvPr>
          <p:cNvSpPr/>
          <p:nvPr/>
        </p:nvSpPr>
        <p:spPr>
          <a:xfrm>
            <a:off x="8902700" y="5257800"/>
            <a:ext cx="1778000" cy="958850"/>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blue and black outline of a map&#10;&#10;Description automatically generated">
            <a:extLst>
              <a:ext uri="{FF2B5EF4-FFF2-40B4-BE49-F238E27FC236}">
                <a16:creationId xmlns:a16="http://schemas.microsoft.com/office/drawing/2014/main" id="{91B63344-E0D4-96B9-7D79-DD54BBF7B4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58" y="96294"/>
            <a:ext cx="4767164" cy="662952"/>
          </a:xfrm>
          <a:prstGeom prst="rect">
            <a:avLst/>
          </a:prstGeom>
        </p:spPr>
      </p:pic>
      <p:sp>
        <p:nvSpPr>
          <p:cNvPr id="45" name="TextBox 44">
            <a:extLst>
              <a:ext uri="{FF2B5EF4-FFF2-40B4-BE49-F238E27FC236}">
                <a16:creationId xmlns:a16="http://schemas.microsoft.com/office/drawing/2014/main" id="{55AF7D3F-5F01-AB53-90D9-30DBF940A77B}"/>
              </a:ext>
            </a:extLst>
          </p:cNvPr>
          <p:cNvSpPr txBox="1"/>
          <p:nvPr/>
        </p:nvSpPr>
        <p:spPr>
          <a:xfrm>
            <a:off x="640413" y="4398699"/>
            <a:ext cx="3251200" cy="923330"/>
          </a:xfrm>
          <a:prstGeom prst="rect">
            <a:avLst/>
          </a:prstGeom>
          <a:noFill/>
        </p:spPr>
        <p:txBody>
          <a:bodyPr wrap="square" rtlCol="0">
            <a:spAutoFit/>
          </a:bodyPr>
          <a:lstStyle/>
          <a:p>
            <a:r>
              <a:rPr lang="en-AU" sz="1800">
                <a:hlinkClick r:id="rId4"/>
              </a:rPr>
              <a:t>Warning Value Chain Questionnaire and Guide</a:t>
            </a:r>
            <a:endParaRPr lang="en-AU" sz="1800"/>
          </a:p>
          <a:p>
            <a:endParaRPr lang="en-AU"/>
          </a:p>
        </p:txBody>
      </p:sp>
    </p:spTree>
    <p:extLst>
      <p:ext uri="{BB962C8B-B14F-4D97-AF65-F5344CB8AC3E}">
        <p14:creationId xmlns:p14="http://schemas.microsoft.com/office/powerpoint/2010/main" val="186895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F1891-0357-557F-FAF3-09A65F2BA3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8EFB5-7907-D124-CCA6-20AAD1C30E9B}"/>
              </a:ext>
            </a:extLst>
          </p:cNvPr>
          <p:cNvSpPr>
            <a:spLocks noGrp="1"/>
          </p:cNvSpPr>
          <p:nvPr>
            <p:ph type="sldNum" sz="quarter" idx="4"/>
          </p:nvPr>
        </p:nvSpPr>
        <p:spPr/>
        <p:txBody>
          <a:bodyPr/>
          <a:lstStyle/>
          <a:p>
            <a:fld id="{3ACA7046-D314-6340-8D2C-B3889D9888EF}" type="slidenum">
              <a:rPr lang="en-US" smtClean="0"/>
              <a:pPr/>
              <a:t>6</a:t>
            </a:fld>
            <a:endParaRPr lang="en-US"/>
          </a:p>
        </p:txBody>
      </p:sp>
      <p:sp>
        <p:nvSpPr>
          <p:cNvPr id="3" name="Title 2">
            <a:extLst>
              <a:ext uri="{FF2B5EF4-FFF2-40B4-BE49-F238E27FC236}">
                <a16:creationId xmlns:a16="http://schemas.microsoft.com/office/drawing/2014/main" id="{8BFCEC51-D002-C7C7-D260-59746B96B9C7}"/>
              </a:ext>
            </a:extLst>
          </p:cNvPr>
          <p:cNvSpPr>
            <a:spLocks noGrp="1"/>
          </p:cNvSpPr>
          <p:nvPr>
            <p:ph type="title"/>
          </p:nvPr>
        </p:nvSpPr>
        <p:spPr>
          <a:xfrm>
            <a:off x="324582" y="804492"/>
            <a:ext cx="8902417" cy="469726"/>
          </a:xfrm>
        </p:spPr>
        <p:txBody>
          <a:bodyPr/>
          <a:lstStyle/>
          <a:p>
            <a:r>
              <a:rPr lang="en-AU"/>
              <a:t>Value Chain Project / Approach</a:t>
            </a:r>
          </a:p>
        </p:txBody>
      </p:sp>
      <p:pic>
        <p:nvPicPr>
          <p:cNvPr id="8" name="Google Shape;31;p1" descr="A black background with blue and orange text&#10;&#10;Description automatically generated with low confidence">
            <a:extLst>
              <a:ext uri="{FF2B5EF4-FFF2-40B4-BE49-F238E27FC236}">
                <a16:creationId xmlns:a16="http://schemas.microsoft.com/office/drawing/2014/main" id="{0399B5BB-1630-28D2-D413-F55983756809}"/>
              </a:ext>
            </a:extLst>
          </p:cNvPr>
          <p:cNvPicPr preferRelativeResize="0"/>
          <p:nvPr/>
        </p:nvPicPr>
        <p:blipFill rotWithShape="1">
          <a:blip r:embed="rId3">
            <a:alphaModFix/>
          </a:blip>
          <a:srcRect/>
          <a:stretch/>
        </p:blipFill>
        <p:spPr>
          <a:xfrm>
            <a:off x="678575" y="5900640"/>
            <a:ext cx="3698927" cy="638276"/>
          </a:xfrm>
          <a:prstGeom prst="rect">
            <a:avLst/>
          </a:prstGeom>
          <a:noFill/>
          <a:ln>
            <a:noFill/>
          </a:ln>
        </p:spPr>
      </p:pic>
      <p:pic>
        <p:nvPicPr>
          <p:cNvPr id="9" name="Google Shape;35;p1">
            <a:extLst>
              <a:ext uri="{FF2B5EF4-FFF2-40B4-BE49-F238E27FC236}">
                <a16:creationId xmlns:a16="http://schemas.microsoft.com/office/drawing/2014/main" id="{EA3A2FA8-6CC8-2FFE-F081-928D0B1BD1BD}"/>
              </a:ext>
            </a:extLst>
          </p:cNvPr>
          <p:cNvPicPr preferRelativeResize="0"/>
          <p:nvPr/>
        </p:nvPicPr>
        <p:blipFill rotWithShape="1">
          <a:blip r:embed="rId4">
            <a:alphaModFix/>
          </a:blip>
          <a:srcRect/>
          <a:stretch/>
        </p:blipFill>
        <p:spPr>
          <a:xfrm>
            <a:off x="5735115" y="5647198"/>
            <a:ext cx="1889075" cy="638275"/>
          </a:xfrm>
          <a:prstGeom prst="rect">
            <a:avLst/>
          </a:prstGeom>
          <a:noFill/>
          <a:ln>
            <a:noFill/>
          </a:ln>
        </p:spPr>
      </p:pic>
      <p:pic>
        <p:nvPicPr>
          <p:cNvPr id="10" name="Google Shape;34;p1">
            <a:extLst>
              <a:ext uri="{FF2B5EF4-FFF2-40B4-BE49-F238E27FC236}">
                <a16:creationId xmlns:a16="http://schemas.microsoft.com/office/drawing/2014/main" id="{92DCC27B-F592-8719-3722-005C03CF24DD}"/>
              </a:ext>
            </a:extLst>
          </p:cNvPr>
          <p:cNvPicPr preferRelativeResize="0"/>
          <p:nvPr/>
        </p:nvPicPr>
        <p:blipFill rotWithShape="1">
          <a:blip r:embed="rId5">
            <a:alphaModFix/>
          </a:blip>
          <a:srcRect/>
          <a:stretch/>
        </p:blipFill>
        <p:spPr>
          <a:xfrm>
            <a:off x="8222236" y="5647198"/>
            <a:ext cx="2009526" cy="528956"/>
          </a:xfrm>
          <a:prstGeom prst="rect">
            <a:avLst/>
          </a:prstGeom>
          <a:noFill/>
          <a:ln>
            <a:noFill/>
          </a:ln>
        </p:spPr>
      </p:pic>
      <p:pic>
        <p:nvPicPr>
          <p:cNvPr id="11" name="Google Shape;59;p2" descr="Diagram&#10;&#10;Description automatically generated">
            <a:extLst>
              <a:ext uri="{FF2B5EF4-FFF2-40B4-BE49-F238E27FC236}">
                <a16:creationId xmlns:a16="http://schemas.microsoft.com/office/drawing/2014/main" id="{17144944-BFB9-E72B-8B88-3D4D967AB987}"/>
              </a:ext>
            </a:extLst>
          </p:cNvPr>
          <p:cNvPicPr preferRelativeResize="0"/>
          <p:nvPr/>
        </p:nvPicPr>
        <p:blipFill rotWithShape="1">
          <a:blip r:embed="rId6">
            <a:alphaModFix/>
          </a:blip>
          <a:srcRect/>
          <a:stretch/>
        </p:blipFill>
        <p:spPr>
          <a:xfrm>
            <a:off x="1832382" y="1274218"/>
            <a:ext cx="8527237" cy="3502257"/>
          </a:xfrm>
          <a:prstGeom prst="rect">
            <a:avLst/>
          </a:prstGeom>
          <a:noFill/>
          <a:ln>
            <a:noFill/>
          </a:ln>
        </p:spPr>
      </p:pic>
      <p:sp>
        <p:nvSpPr>
          <p:cNvPr id="4" name="TextBox 3">
            <a:extLst>
              <a:ext uri="{FF2B5EF4-FFF2-40B4-BE49-F238E27FC236}">
                <a16:creationId xmlns:a16="http://schemas.microsoft.com/office/drawing/2014/main" id="{5C7B2663-1188-A426-A07A-89FF8D0C30C3}"/>
              </a:ext>
            </a:extLst>
          </p:cNvPr>
          <p:cNvSpPr txBox="1"/>
          <p:nvPr/>
        </p:nvSpPr>
        <p:spPr>
          <a:xfrm>
            <a:off x="571500" y="4991100"/>
            <a:ext cx="5289550" cy="646331"/>
          </a:xfrm>
          <a:prstGeom prst="rect">
            <a:avLst/>
          </a:prstGeom>
          <a:noFill/>
        </p:spPr>
        <p:txBody>
          <a:bodyPr wrap="square" rtlCol="0">
            <a:spAutoFit/>
          </a:bodyPr>
          <a:lstStyle/>
          <a:p>
            <a:r>
              <a:rPr lang="en-AU" sz="1800">
                <a:hlinkClick r:id="rId7"/>
              </a:rPr>
              <a:t>Warning Value Chain Questionnaire and Guide</a:t>
            </a:r>
            <a:endParaRPr lang="en-AU" sz="1800"/>
          </a:p>
          <a:p>
            <a:endParaRPr lang="en-AU"/>
          </a:p>
        </p:txBody>
      </p:sp>
    </p:spTree>
    <p:extLst>
      <p:ext uri="{BB962C8B-B14F-4D97-AF65-F5344CB8AC3E}">
        <p14:creationId xmlns:p14="http://schemas.microsoft.com/office/powerpoint/2010/main" val="3915260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1EEC-2FC8-C70B-B6FD-D967F8EF8DB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FC11D1CF-5A83-1878-6CDF-E55382989CB7}"/>
              </a:ext>
            </a:extLst>
          </p:cNvPr>
          <p:cNvSpPr/>
          <p:nvPr/>
        </p:nvSpPr>
        <p:spPr>
          <a:xfrm>
            <a:off x="560470" y="3098696"/>
            <a:ext cx="4442951" cy="120032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Arial" panose="020B0604020202020204"/>
                <a:ea typeface="+mn-ea"/>
                <a:cs typeface="+mn-cs"/>
              </a:rPr>
              <a:t>Uncertainty in flash flooding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often not quantifiable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Influenced by factors at a specific location</a:t>
            </a:r>
          </a:p>
        </p:txBody>
      </p:sp>
      <p:sp>
        <p:nvSpPr>
          <p:cNvPr id="25" name="Rectangle 24">
            <a:extLst>
              <a:ext uri="{FF2B5EF4-FFF2-40B4-BE49-F238E27FC236}">
                <a16:creationId xmlns:a16="http://schemas.microsoft.com/office/drawing/2014/main" id="{753739A1-423B-2752-F150-A130AA2AC0AC}"/>
              </a:ext>
            </a:extLst>
          </p:cNvPr>
          <p:cNvSpPr/>
          <p:nvPr/>
        </p:nvSpPr>
        <p:spPr>
          <a:xfrm>
            <a:off x="560470" y="1575203"/>
            <a:ext cx="4442951" cy="120856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Arial" panose="020B0604020202020204"/>
                <a:ea typeface="+mn-ea"/>
                <a:cs typeface="+mn-cs"/>
              </a:rPr>
              <a:t>Uncertainty in rainfall</a:t>
            </a:r>
            <a:b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Quantifiable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e.g. via weather models etc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3AA85BB8-1654-A7E8-4B80-EB216637A87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A7046-D314-6340-8D2C-B3889D9888EF}" type="slidenum">
              <a:rPr kumimoji="0" lang="en-US" sz="1000" b="0" i="0" u="none" strike="noStrike" kern="1200" cap="none" spc="0" normalizeH="0" baseline="0" noProof="0" smtClean="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03F4DBEF-7FA4-5892-2388-7C088D5AF0CF}"/>
              </a:ext>
            </a:extLst>
          </p:cNvPr>
          <p:cNvSpPr>
            <a:spLocks noGrp="1"/>
          </p:cNvSpPr>
          <p:nvPr>
            <p:ph type="title"/>
          </p:nvPr>
        </p:nvSpPr>
        <p:spPr>
          <a:xfrm>
            <a:off x="560470" y="1006593"/>
            <a:ext cx="8902417" cy="469726"/>
          </a:xfrm>
        </p:spPr>
        <p:txBody>
          <a:bodyPr/>
          <a:lstStyle/>
          <a:p>
            <a:r>
              <a:rPr lang="en-AU" b="0"/>
              <a:t>The communication challenge</a:t>
            </a:r>
          </a:p>
        </p:txBody>
      </p:sp>
      <p:sp>
        <p:nvSpPr>
          <p:cNvPr id="30" name="TextBox 29">
            <a:extLst>
              <a:ext uri="{FF2B5EF4-FFF2-40B4-BE49-F238E27FC236}">
                <a16:creationId xmlns:a16="http://schemas.microsoft.com/office/drawing/2014/main" id="{6CBB5867-60C9-3072-DB31-FD1E1E73DD9B}"/>
              </a:ext>
            </a:extLst>
          </p:cNvPr>
          <p:cNvSpPr txBox="1"/>
          <p:nvPr/>
        </p:nvSpPr>
        <p:spPr>
          <a:xfrm>
            <a:off x="5543549" y="1422803"/>
            <a:ext cx="5346701" cy="4247317"/>
          </a:xfrm>
          <a:prstGeom prst="rect">
            <a:avLst/>
          </a:prstGeom>
          <a:noFill/>
        </p:spPr>
        <p:txBody>
          <a:bodyPr wrap="square">
            <a:spAutoFit/>
          </a:bodyPr>
          <a:lstStyle/>
          <a:p>
            <a:pPr defTabSz="457200">
              <a:defRPr/>
            </a:pPr>
            <a:r>
              <a:rPr kumimoji="0" lang="en-AU" sz="1800" b="0" u="none" strike="noStrike" kern="1200" cap="none" spc="0" normalizeH="0" baseline="0" noProof="0">
                <a:ln>
                  <a:noFill/>
                </a:ln>
                <a:solidFill>
                  <a:srgbClr val="000000"/>
                </a:solidFill>
                <a:effectLst/>
                <a:uLnTx/>
                <a:uFillTx/>
                <a:latin typeface="Arial" panose="020B0604020202020204"/>
                <a:ea typeface="+mn-ea"/>
                <a:cs typeface="+mn-cs"/>
              </a:rPr>
              <a:t>Survey </a:t>
            </a:r>
            <a:r>
              <a:rPr lang="en-AU" sz="1800">
                <a:solidFill>
                  <a:schemeClr val="tx1"/>
                </a:solidFill>
                <a:effectLst/>
                <a:ea typeface="Arial" panose="020B0604020202020204" pitchFamily="34" charset="0"/>
                <a:cs typeface="Arial" panose="020B0604020202020204" pitchFamily="34" charset="0"/>
              </a:rPr>
              <a:t>public and emergency management about their understanding of flash flooding and certainty around its occurrence. </a:t>
            </a:r>
          </a:p>
          <a:p>
            <a:pPr marR="0" lvl="0" algn="l" defTabSz="457200" rtl="0" eaLnBrk="1" fontAlgn="auto" latinLnBrk="0" hangingPunct="1">
              <a:lnSpc>
                <a:spcPct val="100000"/>
              </a:lnSpc>
              <a:spcBef>
                <a:spcPts val="0"/>
              </a:spcBef>
              <a:spcAft>
                <a:spcPts val="0"/>
              </a:spcAft>
              <a:buClrTx/>
              <a:buSzTx/>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Evidence the public do not have a strong understanding of flash flood and contributing factors.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Research has shown words like </a:t>
            </a:r>
            <a:r>
              <a:rPr kumimoji="0" lang="en-AU" sz="1800" b="1" i="0" u="none" strike="noStrike" kern="1200" cap="none" spc="0" normalizeH="0" baseline="0" noProof="0">
                <a:ln>
                  <a:noFill/>
                </a:ln>
                <a:solidFill>
                  <a:srgbClr val="000000"/>
                </a:solidFill>
                <a:effectLst/>
                <a:uLnTx/>
                <a:uFillTx/>
                <a:latin typeface="Arial" panose="020B0604020202020204"/>
                <a:ea typeface="+mn-ea"/>
                <a:cs typeface="+mn-cs"/>
              </a:rPr>
              <a:t>possible</a:t>
            </a: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AU" sz="1800" b="1" i="0" u="none" strike="noStrike" kern="1200" cap="none" spc="0" normalizeH="0" baseline="0" noProof="0">
                <a:ln>
                  <a:noFill/>
                </a:ln>
                <a:solidFill>
                  <a:srgbClr val="000000"/>
                </a:solidFill>
                <a:effectLst/>
                <a:uLnTx/>
                <a:uFillTx/>
                <a:latin typeface="Arial" panose="020B0604020202020204"/>
                <a:ea typeface="+mn-ea"/>
                <a:cs typeface="+mn-cs"/>
              </a:rPr>
              <a:t>probable</a:t>
            </a: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AU" sz="1800" b="1" i="0" u="none" strike="noStrike" kern="1200" cap="none" spc="0" normalizeH="0" baseline="0" noProof="0">
                <a:ln>
                  <a:noFill/>
                </a:ln>
                <a:solidFill>
                  <a:srgbClr val="000000"/>
                </a:solidFill>
                <a:effectLst/>
                <a:uLnTx/>
                <a:uFillTx/>
                <a:latin typeface="Arial" panose="020B0604020202020204"/>
                <a:ea typeface="+mn-ea"/>
                <a:cs typeface="+mn-cs"/>
              </a:rPr>
              <a:t>chance</a:t>
            </a:r>
            <a:r>
              <a:rPr kumimoji="0" lang="en-AU" sz="1800" b="0" i="0" u="none" strike="noStrike" kern="1200" cap="none" spc="0" normalizeH="0" baseline="0" noProof="0">
                <a:ln>
                  <a:noFill/>
                </a:ln>
                <a:solidFill>
                  <a:srgbClr val="000000"/>
                </a:solidFill>
                <a:effectLst/>
                <a:uLnTx/>
                <a:uFillTx/>
                <a:latin typeface="Arial" panose="020B0604020202020204"/>
                <a:ea typeface="+mn-ea"/>
                <a:cs typeface="+mn-cs"/>
              </a:rPr>
              <a:t> have different meanings to the public, meteorologists and emergency managers.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blue and black outline of a map&#10;&#10;Description automatically generated">
            <a:extLst>
              <a:ext uri="{FF2B5EF4-FFF2-40B4-BE49-F238E27FC236}">
                <a16:creationId xmlns:a16="http://schemas.microsoft.com/office/drawing/2014/main" id="{F19A5FE0-65F9-E152-4C12-D4405AA70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56" y="198418"/>
            <a:ext cx="4767164" cy="662952"/>
          </a:xfrm>
          <a:prstGeom prst="rect">
            <a:avLst/>
          </a:prstGeom>
        </p:spPr>
      </p:pic>
    </p:spTree>
    <p:extLst>
      <p:ext uri="{BB962C8B-B14F-4D97-AF65-F5344CB8AC3E}">
        <p14:creationId xmlns:p14="http://schemas.microsoft.com/office/powerpoint/2010/main" val="128060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06C08-847F-5DCC-18BA-6F0DE4A07734}"/>
              </a:ext>
            </a:extLst>
          </p:cNvPr>
          <p:cNvSpPr>
            <a:spLocks noGrp="1"/>
          </p:cNvSpPr>
          <p:nvPr>
            <p:ph type="sldNum" sz="quarter" idx="4"/>
          </p:nvPr>
        </p:nvSpPr>
        <p:spPr/>
        <p:txBody>
          <a:bodyPr/>
          <a:lstStyle/>
          <a:p>
            <a:fld id="{3ACA7046-D314-6340-8D2C-B3889D9888EF}" type="slidenum">
              <a:rPr lang="en-US" smtClean="0"/>
              <a:pPr/>
              <a:t>8</a:t>
            </a:fld>
            <a:endParaRPr lang="en-US"/>
          </a:p>
        </p:txBody>
      </p:sp>
      <p:sp>
        <p:nvSpPr>
          <p:cNvPr id="3" name="Title 2">
            <a:extLst>
              <a:ext uri="{FF2B5EF4-FFF2-40B4-BE49-F238E27FC236}">
                <a16:creationId xmlns:a16="http://schemas.microsoft.com/office/drawing/2014/main" id="{823E7554-CC43-5714-BEB4-926E8602860A}"/>
              </a:ext>
            </a:extLst>
          </p:cNvPr>
          <p:cNvSpPr>
            <a:spLocks noGrp="1"/>
          </p:cNvSpPr>
          <p:nvPr>
            <p:ph type="title"/>
          </p:nvPr>
        </p:nvSpPr>
        <p:spPr>
          <a:xfrm>
            <a:off x="371524" y="889909"/>
            <a:ext cx="8902417" cy="469726"/>
          </a:xfrm>
        </p:spPr>
        <p:txBody>
          <a:bodyPr/>
          <a:lstStyle/>
          <a:p>
            <a:r>
              <a:rPr lang="en-AU"/>
              <a:t>Case study approach</a:t>
            </a:r>
          </a:p>
        </p:txBody>
      </p:sp>
      <p:graphicFrame>
        <p:nvGraphicFramePr>
          <p:cNvPr id="5" name="Diagram 4">
            <a:extLst>
              <a:ext uri="{FF2B5EF4-FFF2-40B4-BE49-F238E27FC236}">
                <a16:creationId xmlns:a16="http://schemas.microsoft.com/office/drawing/2014/main" id="{33836E2F-7C1B-CC88-EC5C-52542E5E040D}"/>
              </a:ext>
            </a:extLst>
          </p:cNvPr>
          <p:cNvGraphicFramePr/>
          <p:nvPr>
            <p:extLst>
              <p:ext uri="{D42A27DB-BD31-4B8C-83A1-F6EECF244321}">
                <p14:modId xmlns:p14="http://schemas.microsoft.com/office/powerpoint/2010/main" val="188206599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and black outline of a map&#10;&#10;Description automatically generated">
            <a:extLst>
              <a:ext uri="{FF2B5EF4-FFF2-40B4-BE49-F238E27FC236}">
                <a16:creationId xmlns:a16="http://schemas.microsoft.com/office/drawing/2014/main" id="{963D1DAD-1913-8A16-A58F-814A46C680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497" y="204645"/>
            <a:ext cx="4767164" cy="662952"/>
          </a:xfrm>
          <a:prstGeom prst="rect">
            <a:avLst/>
          </a:prstGeom>
        </p:spPr>
      </p:pic>
    </p:spTree>
    <p:extLst>
      <p:ext uri="{BB962C8B-B14F-4D97-AF65-F5344CB8AC3E}">
        <p14:creationId xmlns:p14="http://schemas.microsoft.com/office/powerpoint/2010/main" val="320642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18D9D19-14AD-39D4-9340-C56564C0D5CF}"/>
              </a:ext>
            </a:extLst>
          </p:cNvPr>
          <p:cNvSpPr>
            <a:spLocks noGrp="1"/>
          </p:cNvSpPr>
          <p:nvPr>
            <p:ph type="sldNum" sz="quarter" idx="4"/>
          </p:nvPr>
        </p:nvSpPr>
        <p:spPr>
          <a:prstGeom prst="rect">
            <a:avLst/>
          </a:prstGeom>
        </p:spPr>
        <p:txBody>
          <a:bodyPr/>
          <a:lstStyle/>
          <a:p>
            <a:fld id="{3ACA7046-D314-6340-8D2C-B3889D9888EF}" type="slidenum">
              <a:rPr lang="en-US" smtClean="0">
                <a:latin typeface="Arial" panose="020B0604020202020204" pitchFamily="34" charset="0"/>
              </a:rPr>
              <a:pPr/>
              <a:t>9</a:t>
            </a:fld>
            <a:endParaRPr lang="en-US">
              <a:latin typeface="Arial" panose="020B0604020202020204" pitchFamily="34" charset="0"/>
            </a:endParaRPr>
          </a:p>
        </p:txBody>
      </p:sp>
      <p:sp>
        <p:nvSpPr>
          <p:cNvPr id="16" name="Title 15">
            <a:extLst>
              <a:ext uri="{FF2B5EF4-FFF2-40B4-BE49-F238E27FC236}">
                <a16:creationId xmlns:a16="http://schemas.microsoft.com/office/drawing/2014/main" id="{3D300683-B6D2-75E0-B718-561E0E238024}"/>
              </a:ext>
            </a:extLst>
          </p:cNvPr>
          <p:cNvSpPr>
            <a:spLocks noGrp="1"/>
          </p:cNvSpPr>
          <p:nvPr>
            <p:ph type="title"/>
          </p:nvPr>
        </p:nvSpPr>
        <p:spPr>
          <a:prstGeom prst="rect">
            <a:avLst/>
          </a:prstGeom>
        </p:spPr>
        <p:txBody>
          <a:bodyPr>
            <a:noAutofit/>
          </a:bodyPr>
          <a:lstStyle/>
          <a:p>
            <a:r>
              <a:rPr lang="en-AU" sz="2800">
                <a:latin typeface="+mj-lt"/>
              </a:rPr>
              <a:t>Flash Flood : Case studies</a:t>
            </a:r>
            <a:endParaRPr lang="en-US" sz="2800">
              <a:latin typeface="+mj-lt"/>
            </a:endParaRPr>
          </a:p>
        </p:txBody>
      </p:sp>
      <p:sp>
        <p:nvSpPr>
          <p:cNvPr id="4" name="Text Placeholder 1">
            <a:extLst>
              <a:ext uri="{FF2B5EF4-FFF2-40B4-BE49-F238E27FC236}">
                <a16:creationId xmlns:a16="http://schemas.microsoft.com/office/drawing/2014/main" id="{2D14A0E3-F4F8-F266-457C-448032291C0E}"/>
              </a:ext>
            </a:extLst>
          </p:cNvPr>
          <p:cNvSpPr txBox="1">
            <a:spLocks/>
          </p:cNvSpPr>
          <p:nvPr/>
        </p:nvSpPr>
        <p:spPr>
          <a:xfrm>
            <a:off x="675342" y="1098720"/>
            <a:ext cx="7455784" cy="5537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u="sng">
                <a:solidFill>
                  <a:srgbClr val="2461E5"/>
                </a:solidFill>
              </a:rPr>
              <a:t>Case study 1 </a:t>
            </a:r>
            <a:r>
              <a:rPr lang="en-AU" sz="1800">
                <a:solidFill>
                  <a:srgbClr val="2461E5"/>
                </a:solidFill>
              </a:rPr>
              <a:t>– Wallis Creek, NSW, July 2022</a:t>
            </a:r>
          </a:p>
          <a:p>
            <a:r>
              <a:rPr lang="en-AU" sz="1800">
                <a:solidFill>
                  <a:schemeClr val="tx1"/>
                </a:solidFill>
              </a:rPr>
              <a:t>High impact, rare, multiple days</a:t>
            </a:r>
          </a:p>
          <a:p>
            <a:r>
              <a:rPr lang="en-AU" sz="1800">
                <a:solidFill>
                  <a:schemeClr val="tx1"/>
                </a:solidFill>
              </a:rPr>
              <a:t>East Coast Low</a:t>
            </a:r>
          </a:p>
          <a:p>
            <a:r>
              <a:rPr lang="en-AU" sz="1800">
                <a:solidFill>
                  <a:schemeClr val="tx1"/>
                </a:solidFill>
              </a:rPr>
              <a:t>Widespread flash flooding and isolations</a:t>
            </a:r>
          </a:p>
          <a:p>
            <a:endParaRPr lang="en-AU" sz="1800">
              <a:solidFill>
                <a:schemeClr val="tx1"/>
              </a:solidFill>
            </a:endParaRPr>
          </a:p>
          <a:p>
            <a:pPr marL="0" indent="0">
              <a:buNone/>
            </a:pPr>
            <a:r>
              <a:rPr lang="en-AU" sz="1800" b="1" u="sng"/>
              <a:t>Case study 2 </a:t>
            </a:r>
            <a:r>
              <a:rPr lang="en-AU" sz="1800"/>
              <a:t>- Hobart, TAS, May 2018</a:t>
            </a:r>
          </a:p>
          <a:p>
            <a:r>
              <a:rPr lang="en-AU" sz="1800">
                <a:solidFill>
                  <a:schemeClr val="tx1"/>
                </a:solidFill>
              </a:rPr>
              <a:t>High impact, rare, short-duration</a:t>
            </a:r>
          </a:p>
          <a:p>
            <a:r>
              <a:rPr lang="en-AU" sz="1800">
                <a:solidFill>
                  <a:schemeClr val="tx1"/>
                </a:solidFill>
              </a:rPr>
              <a:t>Severe thunderstorms</a:t>
            </a:r>
          </a:p>
          <a:p>
            <a:r>
              <a:rPr lang="en-AU" sz="1800">
                <a:solidFill>
                  <a:schemeClr val="tx1"/>
                </a:solidFill>
              </a:rPr>
              <a:t>Extensive urban flash flooding and destruction</a:t>
            </a:r>
          </a:p>
          <a:p>
            <a:endParaRPr lang="en-AU" sz="1800"/>
          </a:p>
          <a:p>
            <a:pPr marL="0" indent="0">
              <a:buNone/>
            </a:pPr>
            <a:r>
              <a:rPr lang="en-AU" sz="1800" b="1" u="sng"/>
              <a:t>Case study 3 </a:t>
            </a:r>
            <a:r>
              <a:rPr lang="en-AU" sz="1800"/>
              <a:t>- Adelaide, SA, November 2023</a:t>
            </a:r>
          </a:p>
          <a:p>
            <a:r>
              <a:rPr lang="en-AU" sz="1800">
                <a:solidFill>
                  <a:schemeClr val="tx1"/>
                </a:solidFill>
              </a:rPr>
              <a:t>Lower impact, more common, short-duration</a:t>
            </a:r>
          </a:p>
          <a:p>
            <a:r>
              <a:rPr lang="en-AU" sz="1800">
                <a:solidFill>
                  <a:schemeClr val="tx1"/>
                </a:solidFill>
              </a:rPr>
              <a:t>Severe thunderstorms</a:t>
            </a:r>
          </a:p>
          <a:p>
            <a:r>
              <a:rPr lang="en-AU" sz="1800">
                <a:solidFill>
                  <a:schemeClr val="tx1"/>
                </a:solidFill>
              </a:rPr>
              <a:t>Significant urban flash flooding</a:t>
            </a:r>
          </a:p>
        </p:txBody>
      </p:sp>
      <p:pic>
        <p:nvPicPr>
          <p:cNvPr id="2" name="Picture 1">
            <a:extLst>
              <a:ext uri="{FF2B5EF4-FFF2-40B4-BE49-F238E27FC236}">
                <a16:creationId xmlns:a16="http://schemas.microsoft.com/office/drawing/2014/main" id="{EA0E0B59-9C2C-598C-A70B-FC83AF0A220B}"/>
              </a:ext>
            </a:extLst>
          </p:cNvPr>
          <p:cNvPicPr>
            <a:picLocks noChangeAspect="1"/>
          </p:cNvPicPr>
          <p:nvPr/>
        </p:nvPicPr>
        <p:blipFill>
          <a:blip r:embed="rId4"/>
          <a:stretch>
            <a:fillRect/>
          </a:stretch>
        </p:blipFill>
        <p:spPr>
          <a:xfrm>
            <a:off x="7334840" y="573382"/>
            <a:ext cx="3941249" cy="2436997"/>
          </a:xfrm>
          <a:prstGeom prst="rect">
            <a:avLst/>
          </a:prstGeom>
        </p:spPr>
      </p:pic>
      <p:pic>
        <p:nvPicPr>
          <p:cNvPr id="3" name="Picture 2">
            <a:extLst>
              <a:ext uri="{FF2B5EF4-FFF2-40B4-BE49-F238E27FC236}">
                <a16:creationId xmlns:a16="http://schemas.microsoft.com/office/drawing/2014/main" id="{8685B4A8-8C37-956D-D601-FDBD0B909AE1}"/>
              </a:ext>
            </a:extLst>
          </p:cNvPr>
          <p:cNvPicPr>
            <a:picLocks noChangeAspect="1"/>
          </p:cNvPicPr>
          <p:nvPr/>
        </p:nvPicPr>
        <p:blipFill>
          <a:blip r:embed="rId5"/>
          <a:stretch>
            <a:fillRect/>
          </a:stretch>
        </p:blipFill>
        <p:spPr>
          <a:xfrm>
            <a:off x="6185651" y="3159841"/>
            <a:ext cx="3119814" cy="3119814"/>
          </a:xfrm>
          <a:prstGeom prst="rect">
            <a:avLst/>
          </a:prstGeom>
        </p:spPr>
      </p:pic>
      <p:pic>
        <p:nvPicPr>
          <p:cNvPr id="5" name="Picture 4">
            <a:extLst>
              <a:ext uri="{FF2B5EF4-FFF2-40B4-BE49-F238E27FC236}">
                <a16:creationId xmlns:a16="http://schemas.microsoft.com/office/drawing/2014/main" id="{2AD1ADAC-A713-D655-6644-E602A8A7D9A4}"/>
              </a:ext>
            </a:extLst>
          </p:cNvPr>
          <p:cNvPicPr>
            <a:picLocks noChangeAspect="1"/>
          </p:cNvPicPr>
          <p:nvPr/>
        </p:nvPicPr>
        <p:blipFill>
          <a:blip r:embed="rId6"/>
          <a:stretch>
            <a:fillRect/>
          </a:stretch>
        </p:blipFill>
        <p:spPr>
          <a:xfrm>
            <a:off x="9609452" y="3143889"/>
            <a:ext cx="2477283" cy="3577590"/>
          </a:xfrm>
          <a:prstGeom prst="rect">
            <a:avLst/>
          </a:prstGeom>
          <a:ln w="12700">
            <a:solidFill>
              <a:schemeClr val="tx1"/>
            </a:solidFill>
          </a:ln>
        </p:spPr>
      </p:pic>
    </p:spTree>
    <p:extLst>
      <p:ext uri="{BB962C8B-B14F-4D97-AF65-F5344CB8AC3E}">
        <p14:creationId xmlns:p14="http://schemas.microsoft.com/office/powerpoint/2010/main" val="388327665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3DD2538-F9B9-4829-9A45-DDC11C2D6F06}" vid="{227D1566-5558-4841-979C-FEEFD3A10335}"/>
    </a:ext>
  </a:extLst>
</a:theme>
</file>

<file path=ppt/theme/theme3.xml><?xml version="1.0" encoding="utf-8"?>
<a:theme xmlns:a="http://schemas.openxmlformats.org/drawingml/2006/main" name="Bureau Blue">
  <a:themeElements>
    <a:clrScheme name="The Bureau of Meteorology">
      <a:dk1>
        <a:srgbClr val="000000"/>
      </a:dk1>
      <a:lt1>
        <a:srgbClr val="FFFFFF"/>
      </a:lt1>
      <a:dk2>
        <a:srgbClr val="424242"/>
      </a:dk2>
      <a:lt2>
        <a:srgbClr val="F2F2F2"/>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3DD2538-F9B9-4829-9A45-DDC11C2D6F06}" vid="{B447A846-E310-4BD6-A92E-F1EA400B93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356C1330CA75448786BE1312EEA0A9" ma:contentTypeVersion="28" ma:contentTypeDescription="Create a new document." ma:contentTypeScope="" ma:versionID="7c9d80946aee20cc0f2b82c7d753f7b4">
  <xsd:schema xmlns:xsd="http://www.w3.org/2001/XMLSchema" xmlns:xs="http://www.w3.org/2001/XMLSchema" xmlns:p="http://schemas.microsoft.com/office/2006/metadata/properties" xmlns:ns1="1beb8b15-e6a5-452f-84b2-f824999f2992" xmlns:ns2="0bdfd881-921a-43fc-b62a-e24513694bb9" targetNamespace="http://schemas.microsoft.com/office/2006/metadata/properties" ma:root="true" ma:fieldsID="9a78709ae45ce2ae21e2ae75cc60e84f" ns1:_="" ns2:_="">
    <xsd:import namespace="1beb8b15-e6a5-452f-84b2-f824999f2992"/>
    <xsd:import namespace="0bdfd881-921a-43fc-b62a-e24513694bb9"/>
    <xsd:element name="properties">
      <xsd:complexType>
        <xsd:sequence>
          <xsd:element name="documentManagement">
            <xsd:complexType>
              <xsd:all>
                <xsd:element ref="ns1:Folder"/>
                <xsd:element ref="ns2:Folder"/>
                <xsd:element ref="ns1:FileCategory" minOccurs="0"/>
                <xsd:element ref="ns1:FileClass" minOccurs="0"/>
                <xsd:element ref="ns2:MediaServiceMetadata" minOccurs="0"/>
                <xsd:element ref="ns2:MediaServiceFastMetadata" minOccurs="0"/>
                <xsd:element ref="ns1:SharedWithUsers" minOccurs="0"/>
                <xsd:element ref="ns1:SharedWithDetails" minOccurs="0"/>
                <xsd:element ref="ns2:MediaServiceAutoKeyPoints" minOccurs="0"/>
                <xsd:element ref="ns2:MediaServiceKeyPoints" minOccurs="0"/>
                <xsd:element ref="ns1:TaxCatchAll" minOccurs="0"/>
                <xsd:element ref="ns2:MediaServiceAutoTags" minOccurs="0"/>
                <xsd:element ref="ns2:MediaServiceGenerationTime" minOccurs="0"/>
                <xsd:element ref="ns2:MediaServiceEventHashCode" minOccurs="0"/>
                <xsd:element ref="ns2:MediaServiceOCR" minOccurs="0"/>
                <xsd:element ref="ns2:Status"/>
                <xsd:element ref="ns2:lcf76f155ced4ddcb4097134ff3c332f"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b8b15-e6a5-452f-84b2-f824999f2992" elementFormDefault="qualified">
    <xsd:import namespace="http://schemas.microsoft.com/office/2006/documentManagement/types"/>
    <xsd:import namespace="http://schemas.microsoft.com/office/infopath/2007/PartnerControls"/>
    <xsd:element name="Folder" ma:index="0" ma:displayName="Work Stream" ma:format="Dropdown" ma:internalName="Folder0">
      <xsd:simpleType>
        <xsd:restriction base="dms:Choice">
          <xsd:enumeration value="Management &amp; Admin"/>
          <xsd:enumeration value="Strategy &amp; Work Planning"/>
          <xsd:enumeration value="Governance"/>
          <xsd:enumeration value="Policy"/>
          <xsd:enumeration value="Value &amp; Performance"/>
          <xsd:enumeration value="Key Reference Document"/>
          <xsd:enumeration value="Customer needs"/>
          <xsd:enumeration value="Project"/>
          <xsd:enumeration value="Research Collaboration"/>
          <xsd:enumeration value="Internal Engagement"/>
          <xsd:enumeration value="External Engagement"/>
          <xsd:enumeration value="Seminars and Conferences"/>
        </xsd:restriction>
      </xsd:simpleType>
    </xsd:element>
    <xsd:element name="FileCategory" ma:index="4" nillable="true" ma:displayName="File Category" ma:internalName="FileCategory">
      <xsd:complexType>
        <xsd:complexContent>
          <xsd:extension base="dms:MultiChoice">
            <xsd:sequence>
              <xsd:element name="Value" maxOccurs="unbounded" minOccurs="0" nillable="true">
                <xsd:simpleType>
                  <xsd:restriction base="dms:Choice">
                    <xsd:enumeration value="Administration"/>
                    <xsd:enumeration value="Budgetory"/>
                    <xsd:enumeration value="Business Analysis"/>
                    <xsd:enumeration value="Business Case"/>
                    <xsd:enumeration value="Business Transformation"/>
                    <xsd:enumeration value="Capacity Planning"/>
                    <xsd:enumeration value="Change Management"/>
                    <xsd:enumeration value="Change Request"/>
                    <xsd:enumeration value="Climate"/>
                    <xsd:enumeration value="Communications"/>
                    <xsd:enumeration value="Community Relations"/>
                    <xsd:enumeration value="Compliance"/>
                    <xsd:enumeration value="Customer Relations"/>
                    <xsd:enumeration value="Deployment"/>
                    <xsd:enumeration value="Development"/>
                    <xsd:enumeration value="Disaster Recovery"/>
                    <xsd:enumeration value="Equipment"/>
                    <xsd:enumeration value="Finance"/>
                    <xsd:enumeration value="FOI"/>
                    <xsd:enumeration value="Forecast"/>
                    <xsd:enumeration value="Governance"/>
                    <xsd:enumeration value="Hazards Warnings and Forecasts"/>
                    <xsd:enumeration value="HR"/>
                    <xsd:enumeration value="Industrial Relations"/>
                    <xsd:enumeration value="Investigation"/>
                    <xsd:enumeration value="Leadership"/>
                    <xsd:enumeration value="Legal"/>
                    <xsd:enumeration value="Marketing"/>
                    <xsd:enumeration value="Meeting Related"/>
                    <xsd:enumeration value="Ministerial"/>
                    <xsd:enumeration value="Observation"/>
                    <xsd:enumeration value="Operational"/>
                    <xsd:enumeration value="Organisational Development"/>
                    <xsd:enumeration value="People Management &amp; Development"/>
                    <xsd:enumeration value="Pilot"/>
                    <xsd:enumeration value="Planning"/>
                    <xsd:enumeration value="Policy"/>
                    <xsd:enumeration value="PR"/>
                    <xsd:enumeration value="Presentation"/>
                    <xsd:enumeration value="Procedures"/>
                    <xsd:enumeration value="Process Analysis"/>
                    <xsd:enumeration value="Procurement"/>
                    <xsd:enumeration value="Product"/>
                    <xsd:enumeration value="Project Management"/>
                    <xsd:enumeration value="Property Management"/>
                    <xsd:enumeration value="Quality"/>
                    <xsd:enumeration value="R&amp;D"/>
                    <xsd:enumeration value="Records Management"/>
                    <xsd:enumeration value="Report"/>
                    <xsd:enumeration value="Research"/>
                    <xsd:enumeration value="Resource"/>
                    <xsd:enumeration value="Risk Assessment"/>
                    <xsd:enumeration value="Security"/>
                    <xsd:enumeration value="Statutory"/>
                    <xsd:enumeration value="Strategy"/>
                    <xsd:enumeration value="Survey"/>
                    <xsd:enumeration value="Terms of reference"/>
                    <xsd:enumeration value="Training"/>
                    <xsd:enumeration value="Travel"/>
                    <xsd:enumeration value="Water Information"/>
                    <xsd:enumeration value="Workplace Health &amp; Safety"/>
                  </xsd:restriction>
                </xsd:simpleType>
              </xsd:element>
            </xsd:sequence>
          </xsd:extension>
        </xsd:complexContent>
      </xsd:complexType>
    </xsd:element>
    <xsd:element name="FileClass" ma:index="5" nillable="true" ma:displayName="File Class" ma:internalName="FileClass">
      <xsd:complexType>
        <xsd:complexContent>
          <xsd:extension base="dms:MultiChoice">
            <xsd:sequence>
              <xsd:element name="Value" maxOccurs="unbounded" minOccurs="0" nillable="true">
                <xsd:simpleType>
                  <xsd:restriction base="dms:Choice">
                    <xsd:enumeration value="advertisement"/>
                    <xsd:enumeration value="advice"/>
                    <xsd:enumeration value="agenda"/>
                    <xsd:enumeration value="agreement"/>
                    <xsd:enumeration value="alert"/>
                    <xsd:enumeration value="application"/>
                    <xsd:enumeration value="brief"/>
                    <xsd:enumeration value="bulletin"/>
                    <xsd:enumeration value="charter"/>
                    <xsd:enumeration value="checklist"/>
                    <xsd:enumeration value="contract"/>
                    <xsd:enumeration value="correspondence"/>
                    <xsd:enumeration value="course materials"/>
                    <xsd:enumeration value="data file"/>
                    <xsd:enumeration value="design"/>
                    <xsd:enumeration value="diagram"/>
                    <xsd:enumeration value="drawing"/>
                    <xsd:enumeration value="evidence"/>
                    <xsd:enumeration value="fact sheet"/>
                    <xsd:enumeration value="FAQ's"/>
                    <xsd:enumeration value="feedback"/>
                    <xsd:enumeration value="flow chart"/>
                    <xsd:enumeration value="flyer"/>
                    <xsd:enumeration value="form"/>
                    <xsd:enumeration value="graph"/>
                    <xsd:enumeration value="guide"/>
                    <xsd:enumeration value="information"/>
                    <xsd:enumeration value="instruction"/>
                    <xsd:enumeration value="Item"/>
                    <xsd:enumeration value="letter"/>
                    <xsd:enumeration value="link"/>
                    <xsd:enumeration value="manual"/>
                    <xsd:enumeration value="map"/>
                    <xsd:enumeration value="media release"/>
                    <xsd:enumeration value="memo"/>
                    <xsd:enumeration value="minutes"/>
                    <xsd:enumeration value="newsletter"/>
                    <xsd:enumeration value="notes"/>
                    <xsd:enumeration value="notice"/>
                    <xsd:enumeration value="photo"/>
                    <xsd:enumeration value="procedure"/>
                    <xsd:enumeration value="proposal"/>
                    <xsd:enumeration value="publication"/>
                    <xsd:enumeration value="quote"/>
                    <xsd:enumeration value="receipt"/>
                    <xsd:enumeration value="register"/>
                    <xsd:enumeration value="report"/>
                    <xsd:enumeration value="RFI"/>
                    <xsd:enumeration value="RFQ"/>
                    <xsd:enumeration value="roster"/>
                    <xsd:enumeration value="speech"/>
                    <xsd:enumeration value="statement"/>
                    <xsd:enumeration value="support material"/>
                    <xsd:enumeration value="survey"/>
                    <xsd:enumeration value="template"/>
                    <xsd:enumeration value="tender"/>
                    <xsd:enumeration value="transcript"/>
                    <xsd:enumeration value="video"/>
                    <xsd:enumeration value="working paper"/>
                  </xsd:restriction>
                </xsd:simpleType>
              </xsd:element>
            </xsd:sequence>
          </xsd:extension>
        </xsd:complexContent>
      </xsd:complex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62e4058-256a-4157-9525-f423a2b6820f}" ma:internalName="TaxCatchAll" ma:showField="CatchAllData" ma:web="1beb8b15-e6a5-452f-84b2-f824999f29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dfd881-921a-43fc-b62a-e24513694bb9" elementFormDefault="qualified">
    <xsd:import namespace="http://schemas.microsoft.com/office/2006/documentManagement/types"/>
    <xsd:import namespace="http://schemas.microsoft.com/office/infopath/2007/PartnerControls"/>
    <xsd:element name="Folder" ma:index="1" ma:displayName="Project / Policy Topic" ma:format="Dropdown" ma:internalName="Folder">
      <xsd:simpleType>
        <xsd:restriction base="dms:Choice">
          <xsd:enumeration value="NA"/>
          <xsd:enumeration value="Community Warning Insights"/>
          <xsd:enumeration value="National Heatwave Warning Framework"/>
          <xsd:enumeration value="Future Warning Services"/>
          <xsd:enumeration value="Hazard Roadmaps"/>
          <xsd:enumeration value="Research Seminars"/>
          <xsd:enumeration value="EM Sector Plan"/>
          <xsd:enumeration value="Hawkesbury Nepean Flood Working Group"/>
          <xsd:enumeration value="AFAC Warnings Group"/>
          <xsd:enumeration value="NHRA - General"/>
          <xsd:enumeration value="CAP-AU"/>
          <xsd:enumeration value="AWS"/>
          <xsd:enumeration value="False Alarm"/>
          <xsd:enumeration value="NHRA - Flash Flood"/>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Status" ma:index="23" ma:displayName="Status" ma:format="Dropdown" ma:internalName="Status">
      <xsd:simpleType>
        <xsd:restriction base="dms:Choice">
          <xsd:enumeration value="Draft"/>
          <xsd:enumeration value="Live Working Document"/>
          <xsd:enumeration value="Approved or Completed"/>
          <xsd:enumeration value="3rd party document or Reference"/>
          <xsd:enumeration value="Superseeded"/>
          <xsd:enumeration value="Archived"/>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c9612d0-dc94-4ffe-ad7d-ed54524ecfd4" ma:termSetId="09814cd3-568e-fe90-9814-8d621ff8fb84" ma:anchorId="fba54fb3-c3e1-fe81-a776-ca4b69148c4d" ma:open="true" ma:isKeyword="false">
      <xsd:complexType>
        <xsd:sequence>
          <xsd:element ref="pc:Terms" minOccurs="0" maxOccurs="1"/>
        </xsd:sequence>
      </xsd:complex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leClass xmlns="1beb8b15-e6a5-452f-84b2-f824999f2992" xsi:nil="true"/>
    <TaxCatchAll xmlns="1beb8b15-e6a5-452f-84b2-f824999f2992" xsi:nil="true"/>
    <FileCategory xmlns="1beb8b15-e6a5-452f-84b2-f824999f2992" xsi:nil="true"/>
    <Status xmlns="0bdfd881-921a-43fc-b62a-e24513694bb9">Draft</Status>
    <Folder xmlns="0bdfd881-921a-43fc-b62a-e24513694bb9">NHRA - Flash Flood</Folder>
    <Folder xmlns="1beb8b15-e6a5-452f-84b2-f824999f2992">External Engagement</Folder>
    <lcf76f155ced4ddcb4097134ff3c332f xmlns="0bdfd881-921a-43fc-b62a-e24513694b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7DCE70-5124-4487-8E82-9473E50A5F8E}">
  <ds:schemaRefs>
    <ds:schemaRef ds:uri="http://schemas.microsoft.com/sharepoint/v3/contenttype/forms"/>
  </ds:schemaRefs>
</ds:datastoreItem>
</file>

<file path=customXml/itemProps2.xml><?xml version="1.0" encoding="utf-8"?>
<ds:datastoreItem xmlns:ds="http://schemas.openxmlformats.org/officeDocument/2006/customXml" ds:itemID="{43DADDF4-7593-4EE2-A095-C678D0A59454}">
  <ds:schemaRefs>
    <ds:schemaRef ds:uri="0bdfd881-921a-43fc-b62a-e24513694bb9"/>
    <ds:schemaRef ds:uri="1beb8b15-e6a5-452f-84b2-f824999f29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376B40-E2B6-487C-9559-B5B4DC1D935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bdfd881-921a-43fc-b62a-e24513694bb9"/>
    <ds:schemaRef ds:uri="1beb8b15-e6a5-452f-84b2-f824999f2992"/>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5980</Words>
  <Application>Microsoft Office PowerPoint</Application>
  <PresentationFormat>Widescreen</PresentationFormat>
  <Paragraphs>682</Paragraphs>
  <Slides>28</Slides>
  <Notes>27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Aptos</vt:lpstr>
      <vt:lpstr>Aptos Display</vt:lpstr>
      <vt:lpstr>Arial</vt:lpstr>
      <vt:lpstr>Calibri</vt:lpstr>
      <vt:lpstr>Symbol</vt:lpstr>
      <vt:lpstr>Times New Roman</vt:lpstr>
      <vt:lpstr>Titillium Web</vt:lpstr>
      <vt:lpstr>Office Theme</vt:lpstr>
      <vt:lpstr>Bureau White</vt:lpstr>
      <vt:lpstr>Bureau Blue</vt:lpstr>
      <vt:lpstr>T2-A2 Flash flooding case studies to improve predictions and the communication of uncertainty </vt:lpstr>
      <vt:lpstr>NHRA Rain/Flood projects</vt:lpstr>
      <vt:lpstr>What is flash flooding?</vt:lpstr>
      <vt:lpstr>Study questions</vt:lpstr>
      <vt:lpstr>Flash Flood Case studies using a value chain approach</vt:lpstr>
      <vt:lpstr>Value Chain Project / Approach</vt:lpstr>
      <vt:lpstr>The communication challenge</vt:lpstr>
      <vt:lpstr>Case study approach</vt:lpstr>
      <vt:lpstr>Flash Flood : Case studies</vt:lpstr>
      <vt:lpstr>Stakeholder Workshops   </vt:lpstr>
      <vt:lpstr>Value chain scoring</vt:lpstr>
      <vt:lpstr>How did the components perform?</vt:lpstr>
      <vt:lpstr>How did the components perform?</vt:lpstr>
      <vt:lpstr>How did the components perform?</vt:lpstr>
      <vt:lpstr>How did the components perform?</vt:lpstr>
      <vt:lpstr>How did the components perform?</vt:lpstr>
      <vt:lpstr>Uncertainty is endemic</vt:lpstr>
      <vt:lpstr>The Severe Weather and Heavy Rain Survey </vt:lpstr>
      <vt:lpstr>'Flash flooding’ is not well understood</vt:lpstr>
      <vt:lpstr>Flash flood risk factors</vt:lpstr>
      <vt:lpstr>Uncertainty: Possible vs Likely</vt:lpstr>
      <vt:lpstr>Two scenarios: How likely is Flash Flooding? </vt:lpstr>
      <vt:lpstr>PowerPoint Presentation</vt:lpstr>
      <vt:lpstr>PowerPoint Presentation</vt:lpstr>
      <vt:lpstr>PowerPoint Presentation</vt:lpstr>
      <vt:lpstr>Communicating probabilistic information   a formal measure of uncertainty</vt:lpstr>
      <vt:lpstr>Acknowledgements!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Mooney</dc:creator>
  <cp:lastModifiedBy>Carla Mooney</cp:lastModifiedBy>
  <cp:revision>1</cp:revision>
  <dcterms:created xsi:type="dcterms:W3CDTF">2024-08-28T20:37:26Z</dcterms:created>
  <dcterms:modified xsi:type="dcterms:W3CDTF">2025-02-27T08:00:41Z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edad5e-85c4-4d99-839f-4db88ccef5c5_Enabled">
    <vt:lpwstr>true</vt:lpwstr>
  </property>
  <property fmtid="{D5CDD505-2E9C-101B-9397-08002B2CF9AE}" pid="3" name="MSIP_Label_55edad5e-85c4-4d99-839f-4db88ccef5c5_SetDate">
    <vt:lpwstr>2024-08-28T20:37:28Z</vt:lpwstr>
  </property>
  <property fmtid="{D5CDD505-2E9C-101B-9397-08002B2CF9AE}" pid="4" name="MSIP_Label_55edad5e-85c4-4d99-839f-4db88ccef5c5_Method">
    <vt:lpwstr>Standard</vt:lpwstr>
  </property>
  <property fmtid="{D5CDD505-2E9C-101B-9397-08002B2CF9AE}" pid="5" name="MSIP_Label_55edad5e-85c4-4d99-839f-4db88ccef5c5_Name">
    <vt:lpwstr>PSPF Official</vt:lpwstr>
  </property>
  <property fmtid="{D5CDD505-2E9C-101B-9397-08002B2CF9AE}" pid="6" name="MSIP_Label_55edad5e-85c4-4d99-839f-4db88ccef5c5_SiteId">
    <vt:lpwstr>d1ad7db5-97dd-4f2b-816e-50d663b7bb94</vt:lpwstr>
  </property>
  <property fmtid="{D5CDD505-2E9C-101B-9397-08002B2CF9AE}" pid="7" name="MSIP_Label_55edad5e-85c4-4d99-839f-4db88ccef5c5_ActionId">
    <vt:lpwstr>e8fe03d1-0c8c-4d10-8c26-c6f11df875cc</vt:lpwstr>
  </property>
  <property fmtid="{D5CDD505-2E9C-101B-9397-08002B2CF9AE}" pid="8" name="MSIP_Label_55edad5e-85c4-4d99-839f-4db88ccef5c5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OFFICIAL</vt:lpwstr>
  </property>
  <property fmtid="{D5CDD505-2E9C-101B-9397-08002B2CF9AE}" pid="11" name="ClassificationContentMarkingHeaderLocations">
    <vt:lpwstr>Office Theme:9</vt:lpwstr>
  </property>
  <property fmtid="{D5CDD505-2E9C-101B-9397-08002B2CF9AE}" pid="12" name="ClassificationContentMarkingHeaderText">
    <vt:lpwstr>OFFICIAL</vt:lpwstr>
  </property>
  <property fmtid="{D5CDD505-2E9C-101B-9397-08002B2CF9AE}" pid="13" name="ContentTypeId">
    <vt:lpwstr>0x010100E1356C1330CA75448786BE1312EEA0A9</vt:lpwstr>
  </property>
  <property fmtid="{D5CDD505-2E9C-101B-9397-08002B2CF9AE}" pid="14" name="MediaServiceImageTags">
    <vt:lpwstr/>
  </property>
</Properties>
</file>