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Relationship Id="rId6" Type="http://schemas.microsoft.com/office/2020/02/relationships/classificationlabels" Target="docMetadata/LabelInfo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  <p:sldMasterId id="2147483683" r:id="rId5"/>
    <p:sldMasterId id="2147483650" r:id="rId6"/>
  </p:sldMasterIdLst>
  <p:notesMasterIdLst>
    <p:notesMasterId r:id="rId15"/>
  </p:notesMasterIdLst>
  <p:handoutMasterIdLst>
    <p:handoutMasterId r:id="rId16"/>
  </p:handoutMasterIdLst>
  <p:sldIdLst>
    <p:sldId id="3696" r:id="rId7"/>
    <p:sldId id="3701" r:id="rId8"/>
    <p:sldId id="3702" r:id="rId9"/>
    <p:sldId id="3706" r:id="rId10"/>
    <p:sldId id="3703" r:id="rId11"/>
    <p:sldId id="3704" r:id="rId12"/>
    <p:sldId id="3705" r:id="rId13"/>
    <p:sldId id="369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41FB41D-98F2-BA61-6EFB-1AD72C4F45F9}" name="Kyra Dunstan" initials="KD" userId="S::kyra.dunstan@qfes.qld.gov.au::c5d55c3c-274d-4015-97ee-2fb2678b5ebe" providerId="AD"/>
  <p188:author id="{652FC08C-B164-FB41-9CC5-3A0346695F36}" name="Vivienne Luxford" initials="VL" userId="S::vivienne.luxford@qfes.qld.gov.au::70776d7c-c467-4a2b-bf86-e097eb5341a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42CB45-E7A5-3D06-1A9B-72FBF43AB902}" v="12" dt="2024-12-04T05:50:42.7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3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44" y="3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276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 Sexton" userId="S::jane.sexton@qfes.qld.gov.au::b880359f-8c9f-41a5-99da-a9231eed031c" providerId="AD" clId="Web-{BB42CB45-E7A5-3D06-1A9B-72FBF43AB902}"/>
    <pc:docChg chg="modSld">
      <pc:chgData name="Jane Sexton" userId="S::jane.sexton@qfes.qld.gov.au::b880359f-8c9f-41a5-99da-a9231eed031c" providerId="AD" clId="Web-{BB42CB45-E7A5-3D06-1A9B-72FBF43AB902}" dt="2024-12-04T05:50:42.723" v="11" actId="14100"/>
      <pc:docMkLst>
        <pc:docMk/>
      </pc:docMkLst>
      <pc:sldChg chg="modSp">
        <pc:chgData name="Jane Sexton" userId="S::jane.sexton@qfes.qld.gov.au::b880359f-8c9f-41a5-99da-a9231eed031c" providerId="AD" clId="Web-{BB42CB45-E7A5-3D06-1A9B-72FBF43AB902}" dt="2024-12-04T05:50:42.723" v="11" actId="14100"/>
        <pc:sldMkLst>
          <pc:docMk/>
          <pc:sldMk cId="3267689494" sldId="3704"/>
        </pc:sldMkLst>
        <pc:spChg chg="mod">
          <ac:chgData name="Jane Sexton" userId="S::jane.sexton@qfes.qld.gov.au::b880359f-8c9f-41a5-99da-a9231eed031c" providerId="AD" clId="Web-{BB42CB45-E7A5-3D06-1A9B-72FBF43AB902}" dt="2024-12-04T05:49:52.284" v="1" actId="1076"/>
          <ac:spMkLst>
            <pc:docMk/>
            <pc:sldMk cId="3267689494" sldId="3704"/>
            <ac:spMk id="6" creationId="{92553F55-9645-B894-19AA-E074F90431B5}"/>
          </ac:spMkLst>
        </pc:spChg>
        <pc:spChg chg="mod">
          <ac:chgData name="Jane Sexton" userId="S::jane.sexton@qfes.qld.gov.au::b880359f-8c9f-41a5-99da-a9231eed031c" providerId="AD" clId="Web-{BB42CB45-E7A5-3D06-1A9B-72FBF43AB902}" dt="2024-12-04T05:49:47.628" v="0" actId="1076"/>
          <ac:spMkLst>
            <pc:docMk/>
            <pc:sldMk cId="3267689494" sldId="3704"/>
            <ac:spMk id="7" creationId="{7EA0F552-0E25-F281-BBDF-92992C101C0B}"/>
          </ac:spMkLst>
        </pc:spChg>
        <pc:spChg chg="mod">
          <ac:chgData name="Jane Sexton" userId="S::jane.sexton@qfes.qld.gov.au::b880359f-8c9f-41a5-99da-a9231eed031c" providerId="AD" clId="Web-{BB42CB45-E7A5-3D06-1A9B-72FBF43AB902}" dt="2024-12-04T05:50:00.347" v="8" actId="20577"/>
          <ac:spMkLst>
            <pc:docMk/>
            <pc:sldMk cId="3267689494" sldId="3704"/>
            <ac:spMk id="9" creationId="{A3831F1C-8182-981E-CCBD-593E9EE47504}"/>
          </ac:spMkLst>
        </pc:spChg>
        <pc:spChg chg="mod">
          <ac:chgData name="Jane Sexton" userId="S::jane.sexton@qfes.qld.gov.au::b880359f-8c9f-41a5-99da-a9231eed031c" providerId="AD" clId="Web-{BB42CB45-E7A5-3D06-1A9B-72FBF43AB902}" dt="2024-12-04T05:50:35.207" v="10" actId="14100"/>
          <ac:spMkLst>
            <pc:docMk/>
            <pc:sldMk cId="3267689494" sldId="3704"/>
            <ac:spMk id="14" creationId="{305DC511-E5C5-A098-0F5E-D8570B8D5545}"/>
          </ac:spMkLst>
        </pc:spChg>
        <pc:grpChg chg="mod">
          <ac:chgData name="Jane Sexton" userId="S::jane.sexton@qfes.qld.gov.au::b880359f-8c9f-41a5-99da-a9231eed031c" providerId="AD" clId="Web-{BB42CB45-E7A5-3D06-1A9B-72FBF43AB902}" dt="2024-12-04T05:50:42.723" v="11" actId="14100"/>
          <ac:grpSpMkLst>
            <pc:docMk/>
            <pc:sldMk cId="3267689494" sldId="3704"/>
            <ac:grpSpMk id="17" creationId="{B1A1DF7A-4BA6-D40E-295F-548605D845FA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B8D3A1-1720-8352-B471-4BFDDA2462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8B3374-F201-B009-F8A0-06D374ABBE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6B157-AE1B-7C44-ABDE-DBD347570907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942A4-288F-26C6-0DD1-D4F3C227F9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A15930-8526-FC87-8984-52C7CA146A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1D660-1DD1-0747-9E54-085ED95FB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7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5E052-4B4C-2C44-9E33-640AD4290F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66445-45E5-C745-BC0D-1E5FC150D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0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19FFE1-E824-4BF7-9279-75D5D57D14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0438" y="2593975"/>
            <a:ext cx="4712574" cy="2425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0714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F3B1DAF5-54AF-4284-BFDA-5ACA94258CD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314484" y="1282371"/>
            <a:ext cx="10891519" cy="45088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B190AA3-D265-1DED-FB2F-446A162A3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484" y="314960"/>
            <a:ext cx="11521916" cy="744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81653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0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Mt Nath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BAE6F3-D251-985C-3CD1-AC9804B56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" b="28301"/>
          <a:stretch/>
        </p:blipFill>
        <p:spPr>
          <a:xfrm>
            <a:off x="0" y="0"/>
            <a:ext cx="12192000" cy="5137264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19FFE1-E824-4BF7-9279-75D5D57D14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0438" y="2593975"/>
            <a:ext cx="4517649" cy="2425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808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ssur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DC3610-305A-4214-B44E-575AF2AE5BE0}"/>
              </a:ext>
            </a:extLst>
          </p:cNvPr>
          <p:cNvSpPr/>
          <p:nvPr userDrawn="1"/>
        </p:nvSpPr>
        <p:spPr>
          <a:xfrm>
            <a:off x="0" y="-1"/>
            <a:ext cx="12192000" cy="5137265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19FFE1-E824-4BF7-9279-75D5D57D14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0438" y="2593975"/>
            <a:ext cx="4517649" cy="2425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7033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19FFE1-E824-4BF7-9279-75D5D57D14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0438" y="2593975"/>
            <a:ext cx="4712574" cy="2425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0582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FDF1426-602D-2732-5637-9D7FB5408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82874"/>
            <a:ext cx="11521916" cy="449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CD4C1AF-D041-4BAF-C1F4-6408FAE21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484" y="314960"/>
            <a:ext cx="11521916" cy="744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7845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89" userDrawn="1">
          <p15:clr>
            <a:srgbClr val="FBAE40"/>
          </p15:clr>
        </p15:guide>
        <p15:guide id="2" pos="52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hevr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08901-3A44-4B01-A7E6-6BECA26ED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484" y="325761"/>
            <a:ext cx="5257800" cy="1325563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44BCF-7F2B-4BFC-ABA8-239D9EC31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4484" y="1763084"/>
            <a:ext cx="5257800" cy="358854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65565C7-F68D-4AFB-9FB3-D19FA918B7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2150" y="-9525"/>
            <a:ext cx="6410325" cy="5800725"/>
          </a:xfrm>
          <a:custGeom>
            <a:avLst/>
            <a:gdLst>
              <a:gd name="connsiteX0" fmla="*/ 0 w 6067425"/>
              <a:gd name="connsiteY0" fmla="*/ 0 h 5697538"/>
              <a:gd name="connsiteX1" fmla="*/ 3218656 w 6067425"/>
              <a:gd name="connsiteY1" fmla="*/ 0 h 5697538"/>
              <a:gd name="connsiteX2" fmla="*/ 6067425 w 6067425"/>
              <a:gd name="connsiteY2" fmla="*/ 2848769 h 5697538"/>
              <a:gd name="connsiteX3" fmla="*/ 3218656 w 6067425"/>
              <a:gd name="connsiteY3" fmla="*/ 5697538 h 5697538"/>
              <a:gd name="connsiteX4" fmla="*/ 0 w 6067425"/>
              <a:gd name="connsiteY4" fmla="*/ 5697538 h 5697538"/>
              <a:gd name="connsiteX5" fmla="*/ 2848769 w 6067425"/>
              <a:gd name="connsiteY5" fmla="*/ 2848769 h 5697538"/>
              <a:gd name="connsiteX6" fmla="*/ 0 w 6067425"/>
              <a:gd name="connsiteY6" fmla="*/ 0 h 5697538"/>
              <a:gd name="connsiteX0" fmla="*/ 0 w 6372225"/>
              <a:gd name="connsiteY0" fmla="*/ 19050 h 5697538"/>
              <a:gd name="connsiteX1" fmla="*/ 3523456 w 6372225"/>
              <a:gd name="connsiteY1" fmla="*/ 0 h 5697538"/>
              <a:gd name="connsiteX2" fmla="*/ 6372225 w 6372225"/>
              <a:gd name="connsiteY2" fmla="*/ 2848769 h 5697538"/>
              <a:gd name="connsiteX3" fmla="*/ 3523456 w 6372225"/>
              <a:gd name="connsiteY3" fmla="*/ 5697538 h 5697538"/>
              <a:gd name="connsiteX4" fmla="*/ 304800 w 6372225"/>
              <a:gd name="connsiteY4" fmla="*/ 5697538 h 5697538"/>
              <a:gd name="connsiteX5" fmla="*/ 3153569 w 6372225"/>
              <a:gd name="connsiteY5" fmla="*/ 2848769 h 5697538"/>
              <a:gd name="connsiteX6" fmla="*/ 0 w 6372225"/>
              <a:gd name="connsiteY6" fmla="*/ 19050 h 5697538"/>
              <a:gd name="connsiteX0" fmla="*/ 0 w 6372225"/>
              <a:gd name="connsiteY0" fmla="*/ 19050 h 5697538"/>
              <a:gd name="connsiteX1" fmla="*/ 4152106 w 6372225"/>
              <a:gd name="connsiteY1" fmla="*/ 0 h 5697538"/>
              <a:gd name="connsiteX2" fmla="*/ 6372225 w 6372225"/>
              <a:gd name="connsiteY2" fmla="*/ 2848769 h 5697538"/>
              <a:gd name="connsiteX3" fmla="*/ 3523456 w 6372225"/>
              <a:gd name="connsiteY3" fmla="*/ 5697538 h 5697538"/>
              <a:gd name="connsiteX4" fmla="*/ 304800 w 6372225"/>
              <a:gd name="connsiteY4" fmla="*/ 5697538 h 5697538"/>
              <a:gd name="connsiteX5" fmla="*/ 3153569 w 6372225"/>
              <a:gd name="connsiteY5" fmla="*/ 2848769 h 5697538"/>
              <a:gd name="connsiteX6" fmla="*/ 0 w 6372225"/>
              <a:gd name="connsiteY6" fmla="*/ 19050 h 5697538"/>
              <a:gd name="connsiteX0" fmla="*/ 0 w 6362700"/>
              <a:gd name="connsiteY0" fmla="*/ 19050 h 5697538"/>
              <a:gd name="connsiteX1" fmla="*/ 4152106 w 6362700"/>
              <a:gd name="connsiteY1" fmla="*/ 0 h 5697538"/>
              <a:gd name="connsiteX2" fmla="*/ 6362700 w 6362700"/>
              <a:gd name="connsiteY2" fmla="*/ 4525169 h 5697538"/>
              <a:gd name="connsiteX3" fmla="*/ 3523456 w 6362700"/>
              <a:gd name="connsiteY3" fmla="*/ 5697538 h 5697538"/>
              <a:gd name="connsiteX4" fmla="*/ 304800 w 6362700"/>
              <a:gd name="connsiteY4" fmla="*/ 5697538 h 5697538"/>
              <a:gd name="connsiteX5" fmla="*/ 3153569 w 6362700"/>
              <a:gd name="connsiteY5" fmla="*/ 2848769 h 5697538"/>
              <a:gd name="connsiteX6" fmla="*/ 0 w 6362700"/>
              <a:gd name="connsiteY6" fmla="*/ 19050 h 5697538"/>
              <a:gd name="connsiteX0" fmla="*/ 0 w 6362700"/>
              <a:gd name="connsiteY0" fmla="*/ 19050 h 5697538"/>
              <a:gd name="connsiteX1" fmla="*/ 4152106 w 6362700"/>
              <a:gd name="connsiteY1" fmla="*/ 0 h 5697538"/>
              <a:gd name="connsiteX2" fmla="*/ 6362700 w 6362700"/>
              <a:gd name="connsiteY2" fmla="*/ 4525169 h 5697538"/>
              <a:gd name="connsiteX3" fmla="*/ 5790406 w 6362700"/>
              <a:gd name="connsiteY3" fmla="*/ 5688013 h 5697538"/>
              <a:gd name="connsiteX4" fmla="*/ 304800 w 6362700"/>
              <a:gd name="connsiteY4" fmla="*/ 5697538 h 5697538"/>
              <a:gd name="connsiteX5" fmla="*/ 3153569 w 6362700"/>
              <a:gd name="connsiteY5" fmla="*/ 2848769 h 5697538"/>
              <a:gd name="connsiteX6" fmla="*/ 0 w 6362700"/>
              <a:gd name="connsiteY6" fmla="*/ 19050 h 5697538"/>
              <a:gd name="connsiteX0" fmla="*/ 0 w 6362700"/>
              <a:gd name="connsiteY0" fmla="*/ 19050 h 5688013"/>
              <a:gd name="connsiteX1" fmla="*/ 4152106 w 6362700"/>
              <a:gd name="connsiteY1" fmla="*/ 0 h 5688013"/>
              <a:gd name="connsiteX2" fmla="*/ 6362700 w 6362700"/>
              <a:gd name="connsiteY2" fmla="*/ 4525169 h 5688013"/>
              <a:gd name="connsiteX3" fmla="*/ 5790406 w 6362700"/>
              <a:gd name="connsiteY3" fmla="*/ 5688013 h 5688013"/>
              <a:gd name="connsiteX4" fmla="*/ 1638300 w 6362700"/>
              <a:gd name="connsiteY4" fmla="*/ 5678488 h 5688013"/>
              <a:gd name="connsiteX5" fmla="*/ 3153569 w 6362700"/>
              <a:gd name="connsiteY5" fmla="*/ 2848769 h 5688013"/>
              <a:gd name="connsiteX6" fmla="*/ 0 w 6362700"/>
              <a:gd name="connsiteY6" fmla="*/ 19050 h 5688013"/>
              <a:gd name="connsiteX0" fmla="*/ 0 w 6362700"/>
              <a:gd name="connsiteY0" fmla="*/ 19050 h 5688013"/>
              <a:gd name="connsiteX1" fmla="*/ 4152106 w 6362700"/>
              <a:gd name="connsiteY1" fmla="*/ 0 h 5688013"/>
              <a:gd name="connsiteX2" fmla="*/ 6362700 w 6362700"/>
              <a:gd name="connsiteY2" fmla="*/ 4525169 h 5688013"/>
              <a:gd name="connsiteX3" fmla="*/ 5790406 w 6362700"/>
              <a:gd name="connsiteY3" fmla="*/ 5688013 h 5688013"/>
              <a:gd name="connsiteX4" fmla="*/ 1638300 w 6362700"/>
              <a:gd name="connsiteY4" fmla="*/ 5678488 h 5688013"/>
              <a:gd name="connsiteX5" fmla="*/ 2305844 w 6362700"/>
              <a:gd name="connsiteY5" fmla="*/ 4353719 h 5688013"/>
              <a:gd name="connsiteX6" fmla="*/ 0 w 6362700"/>
              <a:gd name="connsiteY6" fmla="*/ 19050 h 5688013"/>
              <a:gd name="connsiteX0" fmla="*/ 0 w 6362700"/>
              <a:gd name="connsiteY0" fmla="*/ 19050 h 5688013"/>
              <a:gd name="connsiteX1" fmla="*/ 4152106 w 6362700"/>
              <a:gd name="connsiteY1" fmla="*/ 0 h 5688013"/>
              <a:gd name="connsiteX2" fmla="*/ 6362700 w 6362700"/>
              <a:gd name="connsiteY2" fmla="*/ 4525169 h 5688013"/>
              <a:gd name="connsiteX3" fmla="*/ 5790406 w 6362700"/>
              <a:gd name="connsiteY3" fmla="*/ 5688013 h 5688013"/>
              <a:gd name="connsiteX4" fmla="*/ 1638300 w 6362700"/>
              <a:gd name="connsiteY4" fmla="*/ 5678488 h 5688013"/>
              <a:gd name="connsiteX5" fmla="*/ 2191544 w 6362700"/>
              <a:gd name="connsiteY5" fmla="*/ 4534694 h 5688013"/>
              <a:gd name="connsiteX6" fmla="*/ 0 w 6362700"/>
              <a:gd name="connsiteY6" fmla="*/ 19050 h 5688013"/>
              <a:gd name="connsiteX0" fmla="*/ 0 w 6410325"/>
              <a:gd name="connsiteY0" fmla="*/ 9525 h 5688013"/>
              <a:gd name="connsiteX1" fmla="*/ 4199731 w 6410325"/>
              <a:gd name="connsiteY1" fmla="*/ 0 h 5688013"/>
              <a:gd name="connsiteX2" fmla="*/ 6410325 w 6410325"/>
              <a:gd name="connsiteY2" fmla="*/ 4525169 h 5688013"/>
              <a:gd name="connsiteX3" fmla="*/ 5838031 w 6410325"/>
              <a:gd name="connsiteY3" fmla="*/ 5688013 h 5688013"/>
              <a:gd name="connsiteX4" fmla="*/ 1685925 w 6410325"/>
              <a:gd name="connsiteY4" fmla="*/ 5678488 h 5688013"/>
              <a:gd name="connsiteX5" fmla="*/ 2239169 w 6410325"/>
              <a:gd name="connsiteY5" fmla="*/ 4534694 h 5688013"/>
              <a:gd name="connsiteX6" fmla="*/ 0 w 6410325"/>
              <a:gd name="connsiteY6" fmla="*/ 9525 h 568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10325" h="5688013">
                <a:moveTo>
                  <a:pt x="0" y="9525"/>
                </a:moveTo>
                <a:lnTo>
                  <a:pt x="4199731" y="0"/>
                </a:lnTo>
                <a:lnTo>
                  <a:pt x="6410325" y="4525169"/>
                </a:lnTo>
                <a:lnTo>
                  <a:pt x="5838031" y="5688013"/>
                </a:lnTo>
                <a:lnTo>
                  <a:pt x="1685925" y="5678488"/>
                </a:lnTo>
                <a:lnTo>
                  <a:pt x="2239169" y="4534694"/>
                </a:lnTo>
                <a:lnTo>
                  <a:pt x="0" y="9525"/>
                </a:lnTo>
                <a:close/>
              </a:path>
            </a:pathLst>
          </a:custGeom>
        </p:spPr>
        <p:txBody>
          <a:bodyPr anchor="t"/>
          <a:lstStyle>
            <a:lvl1pPr>
              <a:defRPr baseline="0"/>
            </a:lvl1pPr>
          </a:lstStyle>
          <a:p>
            <a:r>
              <a:rPr lang="en-AU" dirty="0"/>
              <a:t>Click image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400155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1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lue chev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65565C7-F68D-4AFB-9FB3-D19FA918B7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72150" y="-9525"/>
            <a:ext cx="6410325" cy="5800725"/>
          </a:xfrm>
          <a:custGeom>
            <a:avLst/>
            <a:gdLst>
              <a:gd name="connsiteX0" fmla="*/ 0 w 6067425"/>
              <a:gd name="connsiteY0" fmla="*/ 0 h 5697538"/>
              <a:gd name="connsiteX1" fmla="*/ 3218656 w 6067425"/>
              <a:gd name="connsiteY1" fmla="*/ 0 h 5697538"/>
              <a:gd name="connsiteX2" fmla="*/ 6067425 w 6067425"/>
              <a:gd name="connsiteY2" fmla="*/ 2848769 h 5697538"/>
              <a:gd name="connsiteX3" fmla="*/ 3218656 w 6067425"/>
              <a:gd name="connsiteY3" fmla="*/ 5697538 h 5697538"/>
              <a:gd name="connsiteX4" fmla="*/ 0 w 6067425"/>
              <a:gd name="connsiteY4" fmla="*/ 5697538 h 5697538"/>
              <a:gd name="connsiteX5" fmla="*/ 2848769 w 6067425"/>
              <a:gd name="connsiteY5" fmla="*/ 2848769 h 5697538"/>
              <a:gd name="connsiteX6" fmla="*/ 0 w 6067425"/>
              <a:gd name="connsiteY6" fmla="*/ 0 h 5697538"/>
              <a:gd name="connsiteX0" fmla="*/ 0 w 6372225"/>
              <a:gd name="connsiteY0" fmla="*/ 19050 h 5697538"/>
              <a:gd name="connsiteX1" fmla="*/ 3523456 w 6372225"/>
              <a:gd name="connsiteY1" fmla="*/ 0 h 5697538"/>
              <a:gd name="connsiteX2" fmla="*/ 6372225 w 6372225"/>
              <a:gd name="connsiteY2" fmla="*/ 2848769 h 5697538"/>
              <a:gd name="connsiteX3" fmla="*/ 3523456 w 6372225"/>
              <a:gd name="connsiteY3" fmla="*/ 5697538 h 5697538"/>
              <a:gd name="connsiteX4" fmla="*/ 304800 w 6372225"/>
              <a:gd name="connsiteY4" fmla="*/ 5697538 h 5697538"/>
              <a:gd name="connsiteX5" fmla="*/ 3153569 w 6372225"/>
              <a:gd name="connsiteY5" fmla="*/ 2848769 h 5697538"/>
              <a:gd name="connsiteX6" fmla="*/ 0 w 6372225"/>
              <a:gd name="connsiteY6" fmla="*/ 19050 h 5697538"/>
              <a:gd name="connsiteX0" fmla="*/ 0 w 6372225"/>
              <a:gd name="connsiteY0" fmla="*/ 19050 h 5697538"/>
              <a:gd name="connsiteX1" fmla="*/ 4152106 w 6372225"/>
              <a:gd name="connsiteY1" fmla="*/ 0 h 5697538"/>
              <a:gd name="connsiteX2" fmla="*/ 6372225 w 6372225"/>
              <a:gd name="connsiteY2" fmla="*/ 2848769 h 5697538"/>
              <a:gd name="connsiteX3" fmla="*/ 3523456 w 6372225"/>
              <a:gd name="connsiteY3" fmla="*/ 5697538 h 5697538"/>
              <a:gd name="connsiteX4" fmla="*/ 304800 w 6372225"/>
              <a:gd name="connsiteY4" fmla="*/ 5697538 h 5697538"/>
              <a:gd name="connsiteX5" fmla="*/ 3153569 w 6372225"/>
              <a:gd name="connsiteY5" fmla="*/ 2848769 h 5697538"/>
              <a:gd name="connsiteX6" fmla="*/ 0 w 6372225"/>
              <a:gd name="connsiteY6" fmla="*/ 19050 h 5697538"/>
              <a:gd name="connsiteX0" fmla="*/ 0 w 6362700"/>
              <a:gd name="connsiteY0" fmla="*/ 19050 h 5697538"/>
              <a:gd name="connsiteX1" fmla="*/ 4152106 w 6362700"/>
              <a:gd name="connsiteY1" fmla="*/ 0 h 5697538"/>
              <a:gd name="connsiteX2" fmla="*/ 6362700 w 6362700"/>
              <a:gd name="connsiteY2" fmla="*/ 4525169 h 5697538"/>
              <a:gd name="connsiteX3" fmla="*/ 3523456 w 6362700"/>
              <a:gd name="connsiteY3" fmla="*/ 5697538 h 5697538"/>
              <a:gd name="connsiteX4" fmla="*/ 304800 w 6362700"/>
              <a:gd name="connsiteY4" fmla="*/ 5697538 h 5697538"/>
              <a:gd name="connsiteX5" fmla="*/ 3153569 w 6362700"/>
              <a:gd name="connsiteY5" fmla="*/ 2848769 h 5697538"/>
              <a:gd name="connsiteX6" fmla="*/ 0 w 6362700"/>
              <a:gd name="connsiteY6" fmla="*/ 19050 h 5697538"/>
              <a:gd name="connsiteX0" fmla="*/ 0 w 6362700"/>
              <a:gd name="connsiteY0" fmla="*/ 19050 h 5697538"/>
              <a:gd name="connsiteX1" fmla="*/ 4152106 w 6362700"/>
              <a:gd name="connsiteY1" fmla="*/ 0 h 5697538"/>
              <a:gd name="connsiteX2" fmla="*/ 6362700 w 6362700"/>
              <a:gd name="connsiteY2" fmla="*/ 4525169 h 5697538"/>
              <a:gd name="connsiteX3" fmla="*/ 5790406 w 6362700"/>
              <a:gd name="connsiteY3" fmla="*/ 5688013 h 5697538"/>
              <a:gd name="connsiteX4" fmla="*/ 304800 w 6362700"/>
              <a:gd name="connsiteY4" fmla="*/ 5697538 h 5697538"/>
              <a:gd name="connsiteX5" fmla="*/ 3153569 w 6362700"/>
              <a:gd name="connsiteY5" fmla="*/ 2848769 h 5697538"/>
              <a:gd name="connsiteX6" fmla="*/ 0 w 6362700"/>
              <a:gd name="connsiteY6" fmla="*/ 19050 h 5697538"/>
              <a:gd name="connsiteX0" fmla="*/ 0 w 6362700"/>
              <a:gd name="connsiteY0" fmla="*/ 19050 h 5688013"/>
              <a:gd name="connsiteX1" fmla="*/ 4152106 w 6362700"/>
              <a:gd name="connsiteY1" fmla="*/ 0 h 5688013"/>
              <a:gd name="connsiteX2" fmla="*/ 6362700 w 6362700"/>
              <a:gd name="connsiteY2" fmla="*/ 4525169 h 5688013"/>
              <a:gd name="connsiteX3" fmla="*/ 5790406 w 6362700"/>
              <a:gd name="connsiteY3" fmla="*/ 5688013 h 5688013"/>
              <a:gd name="connsiteX4" fmla="*/ 1638300 w 6362700"/>
              <a:gd name="connsiteY4" fmla="*/ 5678488 h 5688013"/>
              <a:gd name="connsiteX5" fmla="*/ 3153569 w 6362700"/>
              <a:gd name="connsiteY5" fmla="*/ 2848769 h 5688013"/>
              <a:gd name="connsiteX6" fmla="*/ 0 w 6362700"/>
              <a:gd name="connsiteY6" fmla="*/ 19050 h 5688013"/>
              <a:gd name="connsiteX0" fmla="*/ 0 w 6362700"/>
              <a:gd name="connsiteY0" fmla="*/ 19050 h 5688013"/>
              <a:gd name="connsiteX1" fmla="*/ 4152106 w 6362700"/>
              <a:gd name="connsiteY1" fmla="*/ 0 h 5688013"/>
              <a:gd name="connsiteX2" fmla="*/ 6362700 w 6362700"/>
              <a:gd name="connsiteY2" fmla="*/ 4525169 h 5688013"/>
              <a:gd name="connsiteX3" fmla="*/ 5790406 w 6362700"/>
              <a:gd name="connsiteY3" fmla="*/ 5688013 h 5688013"/>
              <a:gd name="connsiteX4" fmla="*/ 1638300 w 6362700"/>
              <a:gd name="connsiteY4" fmla="*/ 5678488 h 5688013"/>
              <a:gd name="connsiteX5" fmla="*/ 2305844 w 6362700"/>
              <a:gd name="connsiteY5" fmla="*/ 4353719 h 5688013"/>
              <a:gd name="connsiteX6" fmla="*/ 0 w 6362700"/>
              <a:gd name="connsiteY6" fmla="*/ 19050 h 5688013"/>
              <a:gd name="connsiteX0" fmla="*/ 0 w 6362700"/>
              <a:gd name="connsiteY0" fmla="*/ 19050 h 5688013"/>
              <a:gd name="connsiteX1" fmla="*/ 4152106 w 6362700"/>
              <a:gd name="connsiteY1" fmla="*/ 0 h 5688013"/>
              <a:gd name="connsiteX2" fmla="*/ 6362700 w 6362700"/>
              <a:gd name="connsiteY2" fmla="*/ 4525169 h 5688013"/>
              <a:gd name="connsiteX3" fmla="*/ 5790406 w 6362700"/>
              <a:gd name="connsiteY3" fmla="*/ 5688013 h 5688013"/>
              <a:gd name="connsiteX4" fmla="*/ 1638300 w 6362700"/>
              <a:gd name="connsiteY4" fmla="*/ 5678488 h 5688013"/>
              <a:gd name="connsiteX5" fmla="*/ 2191544 w 6362700"/>
              <a:gd name="connsiteY5" fmla="*/ 4534694 h 5688013"/>
              <a:gd name="connsiteX6" fmla="*/ 0 w 6362700"/>
              <a:gd name="connsiteY6" fmla="*/ 19050 h 5688013"/>
              <a:gd name="connsiteX0" fmla="*/ 0 w 6410325"/>
              <a:gd name="connsiteY0" fmla="*/ 9525 h 5688013"/>
              <a:gd name="connsiteX1" fmla="*/ 4199731 w 6410325"/>
              <a:gd name="connsiteY1" fmla="*/ 0 h 5688013"/>
              <a:gd name="connsiteX2" fmla="*/ 6410325 w 6410325"/>
              <a:gd name="connsiteY2" fmla="*/ 4525169 h 5688013"/>
              <a:gd name="connsiteX3" fmla="*/ 5838031 w 6410325"/>
              <a:gd name="connsiteY3" fmla="*/ 5688013 h 5688013"/>
              <a:gd name="connsiteX4" fmla="*/ 1685925 w 6410325"/>
              <a:gd name="connsiteY4" fmla="*/ 5678488 h 5688013"/>
              <a:gd name="connsiteX5" fmla="*/ 2239169 w 6410325"/>
              <a:gd name="connsiteY5" fmla="*/ 4534694 h 5688013"/>
              <a:gd name="connsiteX6" fmla="*/ 0 w 6410325"/>
              <a:gd name="connsiteY6" fmla="*/ 9525 h 568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10325" h="5688013">
                <a:moveTo>
                  <a:pt x="0" y="9525"/>
                </a:moveTo>
                <a:lnTo>
                  <a:pt x="4199731" y="0"/>
                </a:lnTo>
                <a:lnTo>
                  <a:pt x="6410325" y="4525169"/>
                </a:lnTo>
                <a:lnTo>
                  <a:pt x="5838031" y="5688013"/>
                </a:lnTo>
                <a:lnTo>
                  <a:pt x="1685925" y="5678488"/>
                </a:lnTo>
                <a:lnTo>
                  <a:pt x="2239169" y="4534694"/>
                </a:lnTo>
                <a:lnTo>
                  <a:pt x="0" y="9525"/>
                </a:lnTo>
                <a:close/>
              </a:path>
            </a:pathLst>
          </a:custGeom>
          <a:solidFill>
            <a:schemeClr val="tx2"/>
          </a:solidFill>
        </p:spPr>
        <p:txBody>
          <a:bodyPr anchor="t"/>
          <a:lstStyle>
            <a:lvl1pPr>
              <a:defRPr baseline="0"/>
            </a:lvl1pPr>
          </a:lstStyle>
          <a:p>
            <a:endParaRPr lang="en-A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63DD43-9E31-8158-A367-72A0FE1ED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484" y="325761"/>
            <a:ext cx="5257800" cy="1325563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8E4DDA6-6CEA-00E6-E161-272E1F8807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4484" y="1763084"/>
            <a:ext cx="5257800" cy="358854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3549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1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r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21A6FA-ECBE-44F4-8BE8-0E737D97A9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4484" y="1282874"/>
            <a:ext cx="5256212" cy="452845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EE76641-E1AC-491F-B77E-AAC7CF2B8B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19512" y="1283068"/>
            <a:ext cx="6016888" cy="4528451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B0515B8-1FEC-C179-AC8C-718B279EE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484" y="314960"/>
            <a:ext cx="11521916" cy="744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0718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3A79B397-3AE3-9BBC-413F-E8F93CB08AC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19512" y="1282874"/>
            <a:ext cx="6016888" cy="4528450"/>
          </a:xfrm>
        </p:spPr>
        <p:txBody>
          <a:bodyPr/>
          <a:lstStyle/>
          <a:p>
            <a:r>
              <a:rPr lang="en-AU" dirty="0"/>
              <a:t>SmartArt Graphic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2DA37C5-38FF-37C7-6277-476C4D4F91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4484" y="1282874"/>
            <a:ext cx="5256212" cy="452845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700286D1-1255-A009-274E-DFF3CEAA1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484" y="314960"/>
            <a:ext cx="11521916" cy="744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7259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30EC595-3597-A884-B27B-CC98A3796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935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001D2B-8235-4BCE-B005-83BD115DE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484" y="314960"/>
            <a:ext cx="11521916" cy="744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A12840-DF71-43F6-BD11-E278E7C14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483" y="1282371"/>
            <a:ext cx="11521916" cy="4498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3268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6" r:id="rId2"/>
    <p:sldLayoutId id="2147483667" r:id="rId3"/>
    <p:sldLayoutId id="2147483658" r:id="rId4"/>
    <p:sldLayoutId id="2147483659" r:id="rId5"/>
    <p:sldLayoutId id="2147483660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16" userDrawn="1">
          <p15:clr>
            <a:srgbClr val="F26B43"/>
          </p15:clr>
        </p15:guide>
        <p15:guide id="2" pos="529" userDrawn="1">
          <p15:clr>
            <a:srgbClr val="F26B43"/>
          </p15:clr>
        </p15:guide>
        <p15:guide id="3" orient="horz" pos="358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aidr.org.au/resources/ajem-october-2024-tsunami-emergency-risk-management-in-australia-maintaining-the-momentum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C81B63-B00E-8D3D-AFC0-C345A36BE0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6547" y="1107209"/>
            <a:ext cx="9624435" cy="3228975"/>
          </a:xfrm>
        </p:spPr>
        <p:txBody>
          <a:bodyPr/>
          <a:lstStyle/>
          <a:p>
            <a:r>
              <a:rPr lang="en-AU" sz="5400" dirty="0">
                <a:latin typeface="Arial" panose="020B0604020202020204" pitchFamily="34" charset="0"/>
              </a:rPr>
              <a:t>IOT input to NHRA webinar</a:t>
            </a:r>
            <a:endParaRPr lang="en-AU" dirty="0"/>
          </a:p>
        </p:txBody>
      </p:sp>
      <p:pic>
        <p:nvPicPr>
          <p:cNvPr id="3" name="Picture 2" descr="NOAA Center for Tsunami Research - Tsunami Event - December 26, 2004 ...">
            <a:extLst>
              <a:ext uri="{FF2B5EF4-FFF2-40B4-BE49-F238E27FC236}">
                <a16:creationId xmlns:a16="http://schemas.microsoft.com/office/drawing/2014/main" id="{2CA49BF6-681E-7EF8-02ED-C783ED59EE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0" t="1712" r="5389" b="8308"/>
          <a:stretch/>
        </p:blipFill>
        <p:spPr bwMode="auto">
          <a:xfrm>
            <a:off x="788564" y="100666"/>
            <a:ext cx="10830187" cy="541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31AFBE-B7E5-6115-5DEA-2B8C527A14B8}"/>
              </a:ext>
            </a:extLst>
          </p:cNvPr>
          <p:cNvSpPr txBox="1"/>
          <p:nvPr/>
        </p:nvSpPr>
        <p:spPr>
          <a:xfrm>
            <a:off x="4423062" y="5607916"/>
            <a:ext cx="5153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800" b="1" i="0" u="none" strike="noStrike" baseline="0" dirty="0">
                <a:solidFill>
                  <a:schemeClr val="bg1"/>
                </a:solidFill>
                <a:latin typeface="Panton-SemiBold"/>
              </a:rPr>
              <a:t>Tsunami emergency risk management in Australia: maintaining the momentum</a:t>
            </a:r>
          </a:p>
          <a:p>
            <a:pPr algn="l"/>
            <a:r>
              <a:rPr lang="en-AU" dirty="0">
                <a:solidFill>
                  <a:schemeClr val="bg1"/>
                </a:solidFill>
                <a:latin typeface="Panton-SemiBold"/>
              </a:rPr>
              <a:t>Jane Sexton, Matt </a:t>
            </a:r>
            <a:r>
              <a:rPr lang="en-AU" dirty="0" err="1">
                <a:solidFill>
                  <a:schemeClr val="bg1"/>
                </a:solidFill>
                <a:latin typeface="Panton-SemiBold"/>
              </a:rPr>
              <a:t>Zanini</a:t>
            </a:r>
            <a:r>
              <a:rPr lang="en-AU" dirty="0">
                <a:solidFill>
                  <a:schemeClr val="bg1"/>
                </a:solidFill>
                <a:latin typeface="Panton-SemiBold"/>
              </a:rPr>
              <a:t> and Yuelong Miao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470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4B7C9D-9E9D-0CB4-DB5B-99D96C8EC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091"/>
            <a:ext cx="12192000" cy="562420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E46296E-FD20-DF9A-B4E8-5C67E030DE55}"/>
              </a:ext>
            </a:extLst>
          </p:cNvPr>
          <p:cNvSpPr/>
          <p:nvPr/>
        </p:nvSpPr>
        <p:spPr>
          <a:xfrm>
            <a:off x="783771" y="2401526"/>
            <a:ext cx="182880" cy="1828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2A1E3A-B760-B0D4-D7F8-511336C3F993}"/>
              </a:ext>
            </a:extLst>
          </p:cNvPr>
          <p:cNvSpPr/>
          <p:nvPr/>
        </p:nvSpPr>
        <p:spPr>
          <a:xfrm>
            <a:off x="3873335" y="2470780"/>
            <a:ext cx="182880" cy="1828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B1CE77C-C3A9-60C0-4596-BF746AB48DB9}"/>
              </a:ext>
            </a:extLst>
          </p:cNvPr>
          <p:cNvSpPr/>
          <p:nvPr/>
        </p:nvSpPr>
        <p:spPr>
          <a:xfrm>
            <a:off x="5041735" y="2997752"/>
            <a:ext cx="182880" cy="1828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6051DE-2E5D-9207-4D0A-B6BABA0ECB6F}"/>
              </a:ext>
            </a:extLst>
          </p:cNvPr>
          <p:cNvSpPr/>
          <p:nvPr/>
        </p:nvSpPr>
        <p:spPr>
          <a:xfrm>
            <a:off x="11511808" y="4110734"/>
            <a:ext cx="182880" cy="1828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6537355-F760-63F3-AABF-274A25045DDE}"/>
              </a:ext>
            </a:extLst>
          </p:cNvPr>
          <p:cNvSpPr/>
          <p:nvPr/>
        </p:nvSpPr>
        <p:spPr>
          <a:xfrm>
            <a:off x="145538" y="1395704"/>
            <a:ext cx="1459345" cy="87745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17 July 2006</a:t>
            </a:r>
          </a:p>
          <a:p>
            <a:pPr algn="ctr"/>
            <a:r>
              <a:rPr lang="en-AU" dirty="0">
                <a:solidFill>
                  <a:schemeClr val="tx1"/>
                </a:solidFill>
              </a:rPr>
              <a:t>M7.7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51B5CB1-EAE0-3ED6-D19F-3D8DF983AC9C}"/>
              </a:ext>
            </a:extLst>
          </p:cNvPr>
          <p:cNvSpPr/>
          <p:nvPr/>
        </p:nvSpPr>
        <p:spPr>
          <a:xfrm>
            <a:off x="3765270" y="1524071"/>
            <a:ext cx="1459345" cy="87745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1 April 2007</a:t>
            </a:r>
          </a:p>
          <a:p>
            <a:pPr algn="ctr"/>
            <a:r>
              <a:rPr lang="en-AU" dirty="0">
                <a:solidFill>
                  <a:schemeClr val="tx1"/>
                </a:solidFill>
              </a:rPr>
              <a:t>M8.1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B595FAC-9002-261B-7AAB-EAB4CE6B2550}"/>
              </a:ext>
            </a:extLst>
          </p:cNvPr>
          <p:cNvSpPr/>
          <p:nvPr/>
        </p:nvSpPr>
        <p:spPr>
          <a:xfrm>
            <a:off x="10052463" y="3089192"/>
            <a:ext cx="1459345" cy="87745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27 Feb 2010</a:t>
            </a:r>
          </a:p>
          <a:p>
            <a:pPr algn="ctr"/>
            <a:r>
              <a:rPr lang="en-AU" dirty="0">
                <a:solidFill>
                  <a:schemeClr val="tx1"/>
                </a:solidFill>
              </a:rPr>
              <a:t>M8.8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DDD271B-5AAE-62BE-F4C7-F956ABADB99F}"/>
              </a:ext>
            </a:extLst>
          </p:cNvPr>
          <p:cNvSpPr/>
          <p:nvPr/>
        </p:nvSpPr>
        <p:spPr>
          <a:xfrm>
            <a:off x="5350890" y="2653660"/>
            <a:ext cx="2010492" cy="87745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15 Jan 2022</a:t>
            </a:r>
          </a:p>
          <a:p>
            <a:pPr algn="ctr"/>
            <a:r>
              <a:rPr lang="en-AU" dirty="0" err="1">
                <a:solidFill>
                  <a:schemeClr val="tx1"/>
                </a:solidFill>
              </a:rPr>
              <a:t>Hunga</a:t>
            </a:r>
            <a:r>
              <a:rPr lang="en-AU" dirty="0">
                <a:solidFill>
                  <a:schemeClr val="tx1"/>
                </a:solidFill>
              </a:rPr>
              <a:t> Tonga-</a:t>
            </a:r>
            <a:r>
              <a:rPr lang="en-AU" dirty="0" err="1">
                <a:solidFill>
                  <a:schemeClr val="tx1"/>
                </a:solidFill>
              </a:rPr>
              <a:t>Hunga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Ha’apai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D94EE17-D868-8EF7-07E2-DBDD0E37AA94}"/>
              </a:ext>
            </a:extLst>
          </p:cNvPr>
          <p:cNvSpPr/>
          <p:nvPr/>
        </p:nvSpPr>
        <p:spPr>
          <a:xfrm>
            <a:off x="88272" y="4242010"/>
            <a:ext cx="1459345" cy="87745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10m run-up Steep Point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86B9043-3F88-D301-2585-BAB815298E5A}"/>
              </a:ext>
            </a:extLst>
          </p:cNvPr>
          <p:cNvCxnSpPr>
            <a:cxnSpLocks/>
          </p:cNvCxnSpPr>
          <p:nvPr/>
        </p:nvCxnSpPr>
        <p:spPr>
          <a:xfrm>
            <a:off x="424873" y="3304962"/>
            <a:ext cx="752892" cy="0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78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89F0801-DEE9-9A70-072F-290D21981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778" y="1416903"/>
            <a:ext cx="2223938" cy="1741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D2E5D5-B3BA-9FDA-7A7C-01E000240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234" y="2613944"/>
            <a:ext cx="1918736" cy="2690186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3295B3-4C7F-B7BA-AC5C-38861499E3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59186" y="3498001"/>
            <a:ext cx="2117968" cy="3003170"/>
          </a:xfrm>
          <a:ln>
            <a:solidFill>
              <a:schemeClr val="accent1">
                <a:shade val="15000"/>
              </a:schemeClr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5AA8D34-12D8-4539-989B-A7640A62D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Where are we now: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7601876-4436-A3E2-92FA-2C3473781D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3748" y="3380268"/>
            <a:ext cx="3112656" cy="193728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D4330D4-778E-F71C-6A06-4D84B3FCFA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3749" y="2104844"/>
            <a:ext cx="3112655" cy="1274639"/>
          </a:xfrm>
          <a:prstGeom prst="rect">
            <a:avLst/>
          </a:prstGeom>
        </p:spPr>
      </p:pic>
      <p:grpSp>
        <p:nvGrpSpPr>
          <p:cNvPr id="2049" name="Group 2048">
            <a:extLst>
              <a:ext uri="{FF2B5EF4-FFF2-40B4-BE49-F238E27FC236}">
                <a16:creationId xmlns:a16="http://schemas.microsoft.com/office/drawing/2014/main" id="{AD68DA75-6E96-4C74-2D44-F3239B1D6BAA}"/>
              </a:ext>
            </a:extLst>
          </p:cNvPr>
          <p:cNvGrpSpPr/>
          <p:nvPr/>
        </p:nvGrpSpPr>
        <p:grpSpPr>
          <a:xfrm>
            <a:off x="172271" y="1555870"/>
            <a:ext cx="3801327" cy="4987170"/>
            <a:chOff x="124128" y="1339739"/>
            <a:chExt cx="3801327" cy="498717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B976A0C9-A00B-997D-11A6-AA3583DA0D4A}"/>
                </a:ext>
              </a:extLst>
            </p:cNvPr>
            <p:cNvSpPr/>
            <p:nvPr/>
          </p:nvSpPr>
          <p:spPr>
            <a:xfrm>
              <a:off x="124128" y="1339739"/>
              <a:ext cx="3801327" cy="4987170"/>
            </a:xfrm>
            <a:prstGeom prst="roundRect">
              <a:avLst/>
            </a:prstGeom>
            <a:solidFill>
              <a:schemeClr val="bg2"/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5309048-0790-0A3B-042B-3BD97743413B}"/>
                </a:ext>
              </a:extLst>
            </p:cNvPr>
            <p:cNvSpPr/>
            <p:nvPr/>
          </p:nvSpPr>
          <p:spPr>
            <a:xfrm>
              <a:off x="802722" y="1533236"/>
              <a:ext cx="2233109" cy="766620"/>
            </a:xfrm>
            <a:prstGeom prst="roundRect">
              <a:avLst/>
            </a:prstGeom>
            <a:solidFill>
              <a:schemeClr val="tx1">
                <a:lumMod val="25000"/>
                <a:lumOff val="75000"/>
              </a:schemeClr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A4A1C8D-4CD5-098E-2CF8-B51E37BD86FC}"/>
                </a:ext>
              </a:extLst>
            </p:cNvPr>
            <p:cNvSpPr txBox="1"/>
            <p:nvPr/>
          </p:nvSpPr>
          <p:spPr>
            <a:xfrm>
              <a:off x="989373" y="1615572"/>
              <a:ext cx="18598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600" dirty="0"/>
                <a:t>Australian Tsunami </a:t>
              </a:r>
              <a:br>
                <a:rPr lang="en-AU" sz="1600" dirty="0"/>
              </a:br>
              <a:r>
                <a:rPr lang="en-AU" sz="1600" dirty="0"/>
                <a:t>Advisory Group</a:t>
              </a:r>
            </a:p>
          </p:txBody>
        </p:sp>
        <p:sp>
          <p:nvSpPr>
            <p:cNvPr id="2048" name="Rectangle: Rounded Corners 2047">
              <a:extLst>
                <a:ext uri="{FF2B5EF4-FFF2-40B4-BE49-F238E27FC236}">
                  <a16:creationId xmlns:a16="http://schemas.microsoft.com/office/drawing/2014/main" id="{083DAF89-892B-C8EE-EC9D-A6F5F98B418E}"/>
                </a:ext>
              </a:extLst>
            </p:cNvPr>
            <p:cNvSpPr/>
            <p:nvPr/>
          </p:nvSpPr>
          <p:spPr>
            <a:xfrm>
              <a:off x="348069" y="2474002"/>
              <a:ext cx="3308949" cy="3514499"/>
            </a:xfrm>
            <a:prstGeom prst="roundRect">
              <a:avLst/>
            </a:prstGeom>
            <a:solidFill>
              <a:schemeClr val="tx1">
                <a:lumMod val="25000"/>
                <a:lumOff val="75000"/>
              </a:schemeClr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C1DE31F-BE71-AC9E-E955-B7531878E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1800" y="2742163"/>
              <a:ext cx="2727334" cy="1785164"/>
            </a:xfrm>
            <a:prstGeom prst="rect">
              <a:avLst/>
            </a:prstGeom>
            <a:noFill/>
          </p:spPr>
        </p:pic>
        <p:pic>
          <p:nvPicPr>
            <p:cNvPr id="2050" name="Picture 2" descr="Experts reveal disaster detection system that will protect Australia ...">
              <a:extLst>
                <a:ext uri="{FF2B5EF4-FFF2-40B4-BE49-F238E27FC236}">
                  <a16:creationId xmlns:a16="http://schemas.microsoft.com/office/drawing/2014/main" id="{B4A2D027-530B-E9F4-BED0-6B49B1A999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091" y="4529784"/>
              <a:ext cx="2384751" cy="1346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51" name="TextBox 2050">
            <a:extLst>
              <a:ext uri="{FF2B5EF4-FFF2-40B4-BE49-F238E27FC236}">
                <a16:creationId xmlns:a16="http://schemas.microsoft.com/office/drawing/2014/main" id="{84E43EFF-49A1-B3E2-B7FE-B2B87FF47A25}"/>
              </a:ext>
            </a:extLst>
          </p:cNvPr>
          <p:cNvSpPr txBox="1"/>
          <p:nvPr/>
        </p:nvSpPr>
        <p:spPr>
          <a:xfrm>
            <a:off x="263496" y="1117807"/>
            <a:ext cx="3660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/>
              <a:t>Australian Tsunami Warning  System</a:t>
            </a:r>
          </a:p>
        </p:txBody>
      </p:sp>
    </p:spTree>
    <p:extLst>
      <p:ext uri="{BB962C8B-B14F-4D97-AF65-F5344CB8AC3E}">
        <p14:creationId xmlns:p14="http://schemas.microsoft.com/office/powerpoint/2010/main" val="3948572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A6579-94A3-8A43-F4CE-5BE0BDE122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 descr="Due to the limited audience of this diagram and its complexity, no alternative description has been provided. Please email clientservices@ga.gov.au">
            <a:extLst>
              <a:ext uri="{FF2B5EF4-FFF2-40B4-BE49-F238E27FC236}">
                <a16:creationId xmlns:a16="http://schemas.microsoft.com/office/drawing/2014/main" id="{F259D35D-D592-368C-D646-54A89BCF1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665" y="1166326"/>
            <a:ext cx="3448772" cy="280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4567EC6-2DC6-B75B-63DF-42382220F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4" y="4088839"/>
            <a:ext cx="1829555" cy="249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ED4B598-7B67-B760-9749-68F25B693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4" y="1406146"/>
            <a:ext cx="1829555" cy="259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E0058E-4084-D113-2425-F1CF0B27EA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6744" y="897502"/>
            <a:ext cx="3561598" cy="22058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92D9EF-C8B1-DBF6-7ADA-1C07FB838D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71" y="3177123"/>
            <a:ext cx="1951142" cy="27467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F710D1-636A-E1DD-486E-937285080E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1945" y="4100815"/>
            <a:ext cx="1982762" cy="26361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1E7FDE-645C-4A1F-4804-555984562D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29843" y="3766611"/>
            <a:ext cx="3358807" cy="28577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ACDFDF-1097-8D80-6A39-48668F54F3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4472" y="1107440"/>
            <a:ext cx="2585691" cy="25734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F219A34-055C-551D-A8A8-31DD93CCF2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24472" y="904781"/>
            <a:ext cx="2564178" cy="261545"/>
          </a:xfrm>
          <a:prstGeom prst="rect">
            <a:avLst/>
          </a:prstGeom>
        </p:spPr>
      </p:pic>
      <p:sp>
        <p:nvSpPr>
          <p:cNvPr id="17" name="Title 2">
            <a:extLst>
              <a:ext uri="{FF2B5EF4-FFF2-40B4-BE49-F238E27FC236}">
                <a16:creationId xmlns:a16="http://schemas.microsoft.com/office/drawing/2014/main" id="{5F255307-BA30-D7BB-4394-3DED73EE6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154" y="121064"/>
            <a:ext cx="11521916" cy="744394"/>
          </a:xfrm>
        </p:spPr>
        <p:txBody>
          <a:bodyPr/>
          <a:lstStyle/>
          <a:p>
            <a:r>
              <a:rPr lang="en-AU" b="1" dirty="0"/>
              <a:t>Where are we now:</a:t>
            </a:r>
          </a:p>
        </p:txBody>
      </p:sp>
    </p:spTree>
    <p:extLst>
      <p:ext uri="{BB962C8B-B14F-4D97-AF65-F5344CB8AC3E}">
        <p14:creationId xmlns:p14="http://schemas.microsoft.com/office/powerpoint/2010/main" val="558775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AA8D34-12D8-4539-989B-A7640A62D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Fast forward 20 years </a:t>
            </a:r>
          </a:p>
        </p:txBody>
      </p:sp>
      <p:pic>
        <p:nvPicPr>
          <p:cNvPr id="9" name="Picture 8" descr="Two people walking in a city&#10;&#10;Description automatically generated">
            <a:extLst>
              <a:ext uri="{FF2B5EF4-FFF2-40B4-BE49-F238E27FC236}">
                <a16:creationId xmlns:a16="http://schemas.microsoft.com/office/drawing/2014/main" id="{AFF649C3-000F-8C01-FD36-6EEFD3A50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79" y="1301923"/>
            <a:ext cx="465772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33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11168DA-B24C-0743-8926-EB73425A1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1" y="4367214"/>
            <a:ext cx="3929064" cy="229804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5AA8D34-12D8-4539-989B-A7640A62D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What research is needed: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60E9F4-61A1-E0B9-961B-75045C97B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9361" y="114301"/>
            <a:ext cx="1950531" cy="2451446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92553F55-9645-B894-19AA-E074F90431B5}"/>
              </a:ext>
            </a:extLst>
          </p:cNvPr>
          <p:cNvSpPr txBox="1">
            <a:spLocks/>
          </p:cNvSpPr>
          <p:nvPr/>
        </p:nvSpPr>
        <p:spPr>
          <a:xfrm>
            <a:off x="457200" y="1181274"/>
            <a:ext cx="4257675" cy="2222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b="1" dirty="0"/>
              <a:t>Understanding risk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dirty="0"/>
              <a:t>First Nations knowledge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dirty="0"/>
              <a:t>Other tsunami sources; volcanic, submarine landslides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dirty="0"/>
              <a:t>Ongoing inundation mapping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A0F552-0E25-F281-BBDF-92992C101C0B}"/>
              </a:ext>
            </a:extLst>
          </p:cNvPr>
          <p:cNvSpPr/>
          <p:nvPr/>
        </p:nvSpPr>
        <p:spPr>
          <a:xfrm>
            <a:off x="429260" y="1055544"/>
            <a:ext cx="4352925" cy="234615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07E07CD-3921-167A-65E4-B24D7AA1C3DC}"/>
              </a:ext>
            </a:extLst>
          </p:cNvPr>
          <p:cNvSpPr/>
          <p:nvPr/>
        </p:nvSpPr>
        <p:spPr>
          <a:xfrm>
            <a:off x="361950" y="3904282"/>
            <a:ext cx="4352925" cy="275572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A3831F1C-8182-981E-CCBD-593E9EE47504}"/>
              </a:ext>
            </a:extLst>
          </p:cNvPr>
          <p:cNvSpPr txBox="1">
            <a:spLocks/>
          </p:cNvSpPr>
          <p:nvPr/>
        </p:nvSpPr>
        <p:spPr>
          <a:xfrm>
            <a:off x="529827" y="4028106"/>
            <a:ext cx="4257675" cy="26319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b="1" dirty="0"/>
              <a:t>Managing risk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200" dirty="0"/>
              <a:t>Ongoing improvements to the JATWC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200" dirty="0"/>
              <a:t>Community awareness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200" dirty="0"/>
              <a:t>Evacuation mapping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200" dirty="0"/>
              <a:t>Exercising</a:t>
            </a:r>
          </a:p>
          <a:p>
            <a:pPr marL="457200" indent="-457200">
              <a:buChar char="•"/>
            </a:pPr>
            <a:r>
              <a:rPr lang="en-AU" sz="2200" dirty="0">
                <a:latin typeface="Arial"/>
                <a:cs typeface="Arial"/>
              </a:rPr>
              <a:t>Land-use planning</a:t>
            </a:r>
            <a:endParaRPr lang="en-AU" sz="2200" dirty="0"/>
          </a:p>
          <a:p>
            <a:endParaRPr lang="en-A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4403EE-0141-B135-525F-4D1084486B4E}"/>
              </a:ext>
            </a:extLst>
          </p:cNvPr>
          <p:cNvSpPr txBox="1"/>
          <p:nvPr/>
        </p:nvSpPr>
        <p:spPr>
          <a:xfrm>
            <a:off x="6075442" y="45053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1A1DF7A-4BA6-D40E-295F-548605D845FA}"/>
              </a:ext>
            </a:extLst>
          </p:cNvPr>
          <p:cNvGrpSpPr/>
          <p:nvPr/>
        </p:nvGrpSpPr>
        <p:grpSpPr>
          <a:xfrm>
            <a:off x="5217318" y="1340024"/>
            <a:ext cx="4381500" cy="3023379"/>
            <a:chOff x="5395912" y="1340023"/>
            <a:chExt cx="4381500" cy="293193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1DF15BC-28D3-9A1D-DD83-7BB63C7D1226}"/>
                </a:ext>
              </a:extLst>
            </p:cNvPr>
            <p:cNvSpPr/>
            <p:nvPr/>
          </p:nvSpPr>
          <p:spPr>
            <a:xfrm>
              <a:off x="5395912" y="1340023"/>
              <a:ext cx="4352925" cy="293193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Content Placeholder 1">
              <a:extLst>
                <a:ext uri="{FF2B5EF4-FFF2-40B4-BE49-F238E27FC236}">
                  <a16:creationId xmlns:a16="http://schemas.microsoft.com/office/drawing/2014/main" id="{305DC511-E5C5-A098-0F5E-D8570B8D5545}"/>
                </a:ext>
              </a:extLst>
            </p:cNvPr>
            <p:cNvSpPr txBox="1">
              <a:spLocks/>
            </p:cNvSpPr>
            <p:nvPr/>
          </p:nvSpPr>
          <p:spPr>
            <a:xfrm>
              <a:off x="5519737" y="1435274"/>
              <a:ext cx="4257675" cy="259665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b="1" dirty="0"/>
                <a:t>Opportunities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AU" sz="2000" dirty="0">
                  <a:latin typeface="Arial"/>
                  <a:cs typeface="Arial"/>
                </a:rPr>
                <a:t>Including tsunami hazard in coastal adaptation planning and implementation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AU" sz="2000" dirty="0">
                  <a:latin typeface="Arial"/>
                  <a:cs typeface="Arial"/>
                </a:rPr>
                <a:t>World Tsunami Awareness Day activities, drills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AU" sz="2000" dirty="0">
                  <a:latin typeface="Arial"/>
                  <a:cs typeface="Arial"/>
                </a:rPr>
                <a:t>Collaboration</a:t>
              </a:r>
            </a:p>
            <a:p>
              <a:endParaRPr lang="en-AU" dirty="0"/>
            </a:p>
          </p:txBody>
        </p:sp>
      </p:grpSp>
      <p:pic>
        <p:nvPicPr>
          <p:cNvPr id="4100" name="Picture 4" descr="World Tsunami Awareness Day | United Nations">
            <a:extLst>
              <a:ext uri="{FF2B5EF4-FFF2-40B4-BE49-F238E27FC236}">
                <a16:creationId xmlns:a16="http://schemas.microsoft.com/office/drawing/2014/main" id="{CE1C6520-90C4-F064-FF13-B15882D3C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916" y="4475246"/>
            <a:ext cx="3169976" cy="139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ocial Media: Tsunami Safety">
            <a:extLst>
              <a:ext uri="{FF2B5EF4-FFF2-40B4-BE49-F238E27FC236}">
                <a16:creationId xmlns:a16="http://schemas.microsoft.com/office/drawing/2014/main" id="{C271B1CF-3FB7-2210-A4D3-6612C353A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936" y="2613862"/>
            <a:ext cx="1807368" cy="180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689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AA8D34-12D8-4539-989B-A7640A62D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The future</a:t>
            </a:r>
          </a:p>
        </p:txBody>
      </p:sp>
      <p:pic>
        <p:nvPicPr>
          <p:cNvPr id="9" name="Picture 8" descr="Two people walking in a city&#10;&#10;Description automatically generated">
            <a:extLst>
              <a:ext uri="{FF2B5EF4-FFF2-40B4-BE49-F238E27FC236}">
                <a16:creationId xmlns:a16="http://schemas.microsoft.com/office/drawing/2014/main" id="{AFF649C3-000F-8C01-FD36-6EEFD3A50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52" y="770073"/>
            <a:ext cx="4657725" cy="46577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A9E878-D4B0-28BC-9035-2C062631A4BA}"/>
              </a:ext>
            </a:extLst>
          </p:cNvPr>
          <p:cNvSpPr txBox="1"/>
          <p:nvPr/>
        </p:nvSpPr>
        <p:spPr>
          <a:xfrm>
            <a:off x="840509" y="1356001"/>
            <a:ext cx="2743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/>
              <a:t>Know our risk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76BC1A-80DB-AD96-5EE2-EE5CB99E00FE}"/>
              </a:ext>
            </a:extLst>
          </p:cNvPr>
          <p:cNvSpPr txBox="1"/>
          <p:nvPr/>
        </p:nvSpPr>
        <p:spPr>
          <a:xfrm>
            <a:off x="840509" y="2691135"/>
            <a:ext cx="3470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/>
              <a:t>Know what to do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AE5D28-1B1C-5C1B-2E2C-055E0CFF229F}"/>
              </a:ext>
            </a:extLst>
          </p:cNvPr>
          <p:cNvSpPr txBox="1"/>
          <p:nvPr/>
        </p:nvSpPr>
        <p:spPr>
          <a:xfrm>
            <a:off x="842750" y="4102369"/>
            <a:ext cx="4211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/>
              <a:t>Know our community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0E2413-7A03-7972-2458-0A6183EAAFC0}"/>
              </a:ext>
            </a:extLst>
          </p:cNvPr>
          <p:cNvSpPr txBox="1"/>
          <p:nvPr/>
        </p:nvSpPr>
        <p:spPr>
          <a:xfrm>
            <a:off x="414566" y="6106897"/>
            <a:ext cx="6881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hlinkClick r:id="rId3"/>
              </a:rPr>
              <a:t>knowledge.aidr.org.au/resources/ajem-october-2024-tsunami-emergency-risk-management-in-australia-maintaining-the-momentum/</a:t>
            </a:r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628FB7-D3C8-6E60-BCE7-6851CCC32BB2}"/>
              </a:ext>
            </a:extLst>
          </p:cNvPr>
          <p:cNvSpPr txBox="1"/>
          <p:nvPr/>
        </p:nvSpPr>
        <p:spPr>
          <a:xfrm>
            <a:off x="414566" y="5810250"/>
            <a:ext cx="172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Read the article:</a:t>
            </a:r>
          </a:p>
        </p:txBody>
      </p:sp>
    </p:spTree>
    <p:extLst>
      <p:ext uri="{BB962C8B-B14F-4D97-AF65-F5344CB8AC3E}">
        <p14:creationId xmlns:p14="http://schemas.microsoft.com/office/powerpoint/2010/main" val="2695010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F2790C-3001-F146-40A2-74C4735DF1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8988" y="850900"/>
            <a:ext cx="4712574" cy="2425700"/>
          </a:xfrm>
        </p:spPr>
        <p:txBody>
          <a:bodyPr/>
          <a:lstStyle/>
          <a:p>
            <a:r>
              <a:rPr lang="en-AU" b="1" dirty="0"/>
              <a:t>Questions:</a:t>
            </a:r>
          </a:p>
          <a:p>
            <a:br>
              <a:rPr lang="en-AU" sz="2800" dirty="0"/>
            </a:br>
            <a:r>
              <a:rPr lang="en-AU" sz="2800" dirty="0"/>
              <a:t>hazard.risk@fire.qld.gov.au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49507C5-FD9C-82AB-43AA-079459B99BCC}"/>
              </a:ext>
            </a:extLst>
          </p:cNvPr>
          <p:cNvSpPr txBox="1">
            <a:spLocks/>
          </p:cNvSpPr>
          <p:nvPr/>
        </p:nvSpPr>
        <p:spPr>
          <a:xfrm>
            <a:off x="788988" y="2905125"/>
            <a:ext cx="6831012" cy="24257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800" b="1" dirty="0"/>
          </a:p>
        </p:txBody>
      </p:sp>
    </p:spTree>
    <p:extLst>
      <p:ext uri="{BB962C8B-B14F-4D97-AF65-F5344CB8AC3E}">
        <p14:creationId xmlns:p14="http://schemas.microsoft.com/office/powerpoint/2010/main" val="272493323"/>
      </p:ext>
    </p:extLst>
  </p:cSld>
  <p:clrMapOvr>
    <a:masterClrMapping/>
  </p:clrMapOvr>
</p:sld>
</file>

<file path=ppt/theme/theme1.xml><?xml version="1.0" encoding="utf-8"?>
<a:theme xmlns:a="http://schemas.openxmlformats.org/drawingml/2006/main" name="Section Break">
  <a:themeElements>
    <a:clrScheme name="QFES">
      <a:dk1>
        <a:srgbClr val="0D1F21"/>
      </a:dk1>
      <a:lt1>
        <a:sysClr val="window" lastClr="FFFFFF"/>
      </a:lt1>
      <a:dk2>
        <a:srgbClr val="143054"/>
      </a:dk2>
      <a:lt2>
        <a:srgbClr val="E7E6E6"/>
      </a:lt2>
      <a:accent1>
        <a:srgbClr val="E2231A"/>
      </a:accent1>
      <a:accent2>
        <a:srgbClr val="EA7200"/>
      </a:accent2>
      <a:accent3>
        <a:srgbClr val="F7A800"/>
      </a:accent3>
      <a:accent4>
        <a:srgbClr val="E2231A"/>
      </a:accent4>
      <a:accent5>
        <a:srgbClr val="EA7200"/>
      </a:accent5>
      <a:accent6>
        <a:srgbClr val="F7A8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FES-Powerpoint Test" id="{5BCB8E24-BA94-4498-B2AA-FF0A2CE7A15B}" vid="{E34A0222-15E0-4D31-927C-03A107548585}"/>
    </a:ext>
  </a:extLst>
</a:theme>
</file>

<file path=ppt/theme/theme2.xml><?xml version="1.0" encoding="utf-8"?>
<a:theme xmlns:a="http://schemas.openxmlformats.org/drawingml/2006/main" name="1_Section Break">
  <a:themeElements>
    <a:clrScheme name="QFES">
      <a:dk1>
        <a:srgbClr val="0D1F21"/>
      </a:dk1>
      <a:lt1>
        <a:sysClr val="window" lastClr="FFFFFF"/>
      </a:lt1>
      <a:dk2>
        <a:srgbClr val="143054"/>
      </a:dk2>
      <a:lt2>
        <a:srgbClr val="E7E6E6"/>
      </a:lt2>
      <a:accent1>
        <a:srgbClr val="E2231A"/>
      </a:accent1>
      <a:accent2>
        <a:srgbClr val="EA7200"/>
      </a:accent2>
      <a:accent3>
        <a:srgbClr val="F7A800"/>
      </a:accent3>
      <a:accent4>
        <a:srgbClr val="E2231A"/>
      </a:accent4>
      <a:accent5>
        <a:srgbClr val="EA7200"/>
      </a:accent5>
      <a:accent6>
        <a:srgbClr val="F7A8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FES-Powerpoint Test" id="{5BCB8E24-BA94-4498-B2AA-FF0A2CE7A15B}" vid="{E34A0222-15E0-4D31-927C-03A107548585}"/>
    </a:ext>
  </a:extLst>
</a:theme>
</file>

<file path=ppt/theme/theme3.xml><?xml version="1.0" encoding="utf-8"?>
<a:theme xmlns:a="http://schemas.openxmlformats.org/drawingml/2006/main" name="Custom Design">
  <a:themeElements>
    <a:clrScheme name="QFES">
      <a:dk1>
        <a:srgbClr val="0D1F21"/>
      </a:dk1>
      <a:lt1>
        <a:sysClr val="window" lastClr="FFFFFF"/>
      </a:lt1>
      <a:dk2>
        <a:srgbClr val="143054"/>
      </a:dk2>
      <a:lt2>
        <a:srgbClr val="E7E6E6"/>
      </a:lt2>
      <a:accent1>
        <a:srgbClr val="0D1F21"/>
      </a:accent1>
      <a:accent2>
        <a:srgbClr val="E2231A"/>
      </a:accent2>
      <a:accent3>
        <a:srgbClr val="EA7200"/>
      </a:accent3>
      <a:accent4>
        <a:srgbClr val="F7A800"/>
      </a:accent4>
      <a:accent5>
        <a:srgbClr val="143054"/>
      </a:accent5>
      <a:accent6>
        <a:srgbClr val="E2231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FES-Powerpoint Test" id="{5BCB8E24-BA94-4498-B2AA-FF0A2CE7A15B}" vid="{F82603B7-AF24-4EE8-B620-599D4F8B07B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720369f-3d04-47fa-8030-81a5d566cba2">
      <Terms xmlns="http://schemas.microsoft.com/office/infopath/2007/PartnerControls"/>
    </lcf76f155ced4ddcb4097134ff3c332f>
    <TaxCatchAll xmlns="24293294-9d9a-4517-91d2-b0d8ed0096b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1B484D96A3A346B262AE6DAFBDEEB9" ma:contentTypeVersion="18" ma:contentTypeDescription="Create a new document." ma:contentTypeScope="" ma:versionID="311782227b3810e6346df83ef3f3d778">
  <xsd:schema xmlns:xsd="http://www.w3.org/2001/XMLSchema" xmlns:xs="http://www.w3.org/2001/XMLSchema" xmlns:p="http://schemas.microsoft.com/office/2006/metadata/properties" xmlns:ns2="0720369f-3d04-47fa-8030-81a5d566cba2" xmlns:ns3="24293294-9d9a-4517-91d2-b0d8ed0096b8" targetNamespace="http://schemas.microsoft.com/office/2006/metadata/properties" ma:root="true" ma:fieldsID="bea08d0d2c63b21c703d4c5bb24037a5" ns2:_="" ns3:_="">
    <xsd:import namespace="0720369f-3d04-47fa-8030-81a5d566cba2"/>
    <xsd:import namespace="24293294-9d9a-4517-91d2-b0d8ed0096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20369f-3d04-47fa-8030-81a5d566cb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68688ff-2d56-4402-9de8-2ba684990f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293294-9d9a-4517-91d2-b0d8ed0096b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600f727-e03f-4814-87f2-c0c34473a4bd}" ma:internalName="TaxCatchAll" ma:showField="CatchAllData" ma:web="24293294-9d9a-4517-91d2-b0d8ed0096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B58B1C-1C6B-492E-9EE3-9BD7982464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C163D2-10A5-4D5F-A8B7-D856B32C2191}">
  <ds:schemaRefs>
    <ds:schemaRef ds:uri="http://purl.org/dc/elements/1.1/"/>
    <ds:schemaRef ds:uri="http://schemas.microsoft.com/office/2006/metadata/properties"/>
    <ds:schemaRef ds:uri="46100343-b58f-4df3-a622-65f9c368100e"/>
    <ds:schemaRef ds:uri="http://schemas.microsoft.com/sharepoint/v3"/>
    <ds:schemaRef ds:uri="http://purl.org/dc/terms/"/>
    <ds:schemaRef ds:uri="d201b49d-cc47-42dc-acdb-bdd80df9d993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7c1b357a-31f3-4b61-ade4-9b83d9ee043d"/>
    <ds:schemaRef ds:uri="94aac16b-2318-417e-befc-a02839d3e2ed"/>
  </ds:schemaRefs>
</ds:datastoreItem>
</file>

<file path=customXml/itemProps3.xml><?xml version="1.0" encoding="utf-8"?>
<ds:datastoreItem xmlns:ds="http://schemas.openxmlformats.org/officeDocument/2006/customXml" ds:itemID="{ED5398F2-8494-4FF3-86A8-85457A3A6C6C}"/>
</file>

<file path=docMetadata/LabelInfo.xml><?xml version="1.0" encoding="utf-8"?>
<clbl:labelList xmlns:clbl="http://schemas.microsoft.com/office/2020/mipLabelMetadata">
  <clbl:label id="{0689b166-3c66-4f33-889a-d90ed654ea8c}" enabled="1" method="Standard" siteId="{de7bc5dd-a1cc-4e56-bf3e-0fbf2103b0b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QFES Corporate - Powerpoint template</Template>
  <TotalTime>3920</TotalTime>
  <Words>163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Panton-SemiBold</vt:lpstr>
      <vt:lpstr>Section Break</vt:lpstr>
      <vt:lpstr>1_Section Break</vt:lpstr>
      <vt:lpstr>Custom Design</vt:lpstr>
      <vt:lpstr>PowerPoint Presentation</vt:lpstr>
      <vt:lpstr>PowerPoint Presentation</vt:lpstr>
      <vt:lpstr>Where are we now:</vt:lpstr>
      <vt:lpstr>Where are we now:</vt:lpstr>
      <vt:lpstr>Fast forward 20 years </vt:lpstr>
      <vt:lpstr>What research is needed:</vt:lpstr>
      <vt:lpstr>The future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Mcbride</dc:creator>
  <cp:lastModifiedBy>Jane Sexton</cp:lastModifiedBy>
  <cp:revision>34</cp:revision>
  <dcterms:created xsi:type="dcterms:W3CDTF">2021-06-01T06:27:45Z</dcterms:created>
  <dcterms:modified xsi:type="dcterms:W3CDTF">2024-12-11T11:25:46Z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0x010100371B484D96A3A346B262AE6DAFBDEEB9</vt:lpwstr>
  </property>
  <property fmtid="{D5CDD505-2E9C-101B-9397-08002B2CF9AE}" pid="3" name="MediaServiceImageTags">
    <vt:lpwstr/>
  </property>
</Properties>
</file>