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56" r:id="rId2"/>
    <p:sldId id="357" r:id="rId3"/>
    <p:sldId id="369" r:id="rId4"/>
    <p:sldId id="358" r:id="rId5"/>
    <p:sldId id="359" r:id="rId6"/>
    <p:sldId id="360" r:id="rId7"/>
    <p:sldId id="361" r:id="rId8"/>
    <p:sldId id="363" r:id="rId9"/>
    <p:sldId id="364" r:id="rId10"/>
    <p:sldId id="370" r:id="rId11"/>
    <p:sldId id="365" r:id="rId12"/>
    <p:sldId id="366" r:id="rId13"/>
    <p:sldId id="367" r:id="rId14"/>
  </p:sldIdLst>
  <p:sldSz cx="9144000" cy="5143500" type="screen16x9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0000"/>
    <a:srgbClr val="FF0600"/>
    <a:srgbClr val="0C2340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0748" autoAdjust="0"/>
  </p:normalViewPr>
  <p:slideViewPr>
    <p:cSldViewPr snapToGrid="0" snapToObjects="1">
      <p:cViewPr varScale="1">
        <p:scale>
          <a:sx n="136" d="100"/>
          <a:sy n="136" d="100"/>
        </p:scale>
        <p:origin x="960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3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01F8-7A96-1A42-A5C1-A6293913991B}" type="datetime1">
              <a:rPr lang="en-AU" smtClean="0"/>
              <a:t>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6A53-947D-664F-86C6-7EA2E2AF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5882-1633-C84E-BDD4-8A584B4C4483}" type="datetime1">
              <a:rPr lang="en-AU" smtClean="0"/>
              <a:t>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4F87-D5C2-4945-AFCA-8B793D258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9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4F87-D5C2-4945-AFCA-8B793D2588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 slide (txt only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919" y="1545115"/>
            <a:ext cx="6347825" cy="1611674"/>
          </a:xfrm>
        </p:spPr>
        <p:txBody>
          <a:bodyPr lIns="0" tIns="0" anchor="b">
            <a:noAutofit/>
          </a:bodyPr>
          <a:lstStyle>
            <a:lvl1pPr algn="l">
              <a:lnSpc>
                <a:spcPct val="80000"/>
              </a:lnSpc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919" y="3329266"/>
            <a:ext cx="6347825" cy="424445"/>
          </a:xfrm>
        </p:spPr>
        <p:txBody>
          <a:bodyPr lIns="0" tIns="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9" y="3994484"/>
            <a:ext cx="1043848" cy="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0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mmod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3848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7262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estic campus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38204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00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(txt &amp;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29663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1" y="6754066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01" y="6870243"/>
            <a:ext cx="9144000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" y="6637889"/>
            <a:ext cx="9144000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90" y="1515575"/>
            <a:ext cx="1138338" cy="888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01" y="1521820"/>
            <a:ext cx="1138338" cy="888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8" y="1494055"/>
            <a:ext cx="1138338" cy="888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94" y="1934529"/>
            <a:ext cx="287930" cy="272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52" y="1939678"/>
            <a:ext cx="287930" cy="2729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52" y="1584952"/>
            <a:ext cx="287930" cy="2729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43" y="1222631"/>
            <a:ext cx="287930" cy="272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73" y="1944620"/>
            <a:ext cx="287930" cy="272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28" y="1594101"/>
            <a:ext cx="287930" cy="2729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28" y="598449"/>
            <a:ext cx="287930" cy="272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59" y="1209890"/>
            <a:ext cx="287930" cy="2729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29" y="602078"/>
            <a:ext cx="287930" cy="272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6" y="893508"/>
            <a:ext cx="287930" cy="2729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29" y="930380"/>
            <a:ext cx="287930" cy="272994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>
          <a:xfrm>
            <a:off x="5861789" y="44822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Icons for topics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435386" y="93038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Primary logos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1028403" y="7561682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UOW overlays</a:t>
            </a:r>
          </a:p>
        </p:txBody>
      </p:sp>
    </p:spTree>
    <p:extLst>
      <p:ext uri="{BB962C8B-B14F-4D97-AF65-F5344CB8AC3E}">
        <p14:creationId xmlns:p14="http://schemas.microsoft.com/office/powerpoint/2010/main" val="216032661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(big imag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919" y="1258226"/>
            <a:ext cx="6347825" cy="1611674"/>
          </a:xfrm>
        </p:spPr>
        <p:txBody>
          <a:bodyPr lIns="0" tIns="0" anchor="b">
            <a:noAutofit/>
          </a:bodyPr>
          <a:lstStyle>
            <a:lvl1pPr algn="l">
              <a:lnSpc>
                <a:spcPct val="80000"/>
              </a:lnSpc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919" y="3042377"/>
            <a:ext cx="6347825" cy="424445"/>
          </a:xfrm>
        </p:spPr>
        <p:txBody>
          <a:bodyPr lIns="0" tIns="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</a:t>
            </a:r>
            <a:br>
              <a:rPr lang="en-AU" dirty="0"/>
            </a:br>
            <a:r>
              <a:rPr lang="en-AU" dirty="0"/>
              <a:t>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919" y="1258226"/>
            <a:ext cx="6347825" cy="1611674"/>
          </a:xfrm>
        </p:spPr>
        <p:txBody>
          <a:bodyPr lIns="0" tIns="0" anchor="b">
            <a:noAutofit/>
          </a:bodyPr>
          <a:lstStyle>
            <a:lvl1pPr algn="l">
              <a:lnSpc>
                <a:spcPct val="80000"/>
              </a:lnSpc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919" y="3042377"/>
            <a:ext cx="6347825" cy="424445"/>
          </a:xfrm>
        </p:spPr>
        <p:txBody>
          <a:bodyPr lIns="0" tIns="0" anchor="t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9" y="3994484"/>
            <a:ext cx="1043848" cy="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28" y="1885612"/>
            <a:ext cx="4010526" cy="301639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919" y="342900"/>
            <a:ext cx="8160621" cy="58754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5920" y="946609"/>
            <a:ext cx="8160620" cy="586164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55920" y="1885612"/>
            <a:ext cx="3702733" cy="3039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56465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919" y="342900"/>
            <a:ext cx="8160621" cy="58754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5920" y="946609"/>
            <a:ext cx="8160620" cy="465096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6895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922" y="1903228"/>
            <a:ext cx="4010526" cy="292544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>
                <a:solidFill>
                  <a:schemeClr val="accent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5919" y="342900"/>
            <a:ext cx="8160621" cy="58754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5920" y="946609"/>
            <a:ext cx="8160620" cy="586164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53721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big imag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922" y="1818167"/>
            <a:ext cx="4010526" cy="301050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5919" y="342900"/>
            <a:ext cx="8160621" cy="58754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5920" y="946609"/>
            <a:ext cx="8160620" cy="586164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1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919" y="1668405"/>
            <a:ext cx="6347825" cy="1611674"/>
          </a:xfrm>
        </p:spPr>
        <p:txBody>
          <a:bodyPr lIns="0" tIns="0" anchor="b">
            <a:noAutofit/>
          </a:bodyPr>
          <a:lstStyle>
            <a:lvl1pPr algn="l">
              <a:lnSpc>
                <a:spcPct val="80000"/>
              </a:lnSpc>
              <a:defRPr sz="54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Stand</a:t>
            </a:r>
            <a:br>
              <a:rPr lang="en-US" dirty="0"/>
            </a:br>
            <a:r>
              <a:rPr lang="en-US" dirty="0"/>
              <a:t>for purpose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9" y="3994484"/>
            <a:ext cx="1043848" cy="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8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0069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4246-FDFA-7E4C-A54D-095A75DA8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1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8" r:id="rId3"/>
    <p:sldLayoutId id="2147483681" r:id="rId4"/>
    <p:sldLayoutId id="2147483692" r:id="rId5"/>
    <p:sldLayoutId id="2147483682" r:id="rId6"/>
    <p:sldLayoutId id="2147483685" r:id="rId7"/>
    <p:sldLayoutId id="2147483675" r:id="rId8"/>
    <p:sldLayoutId id="2147483691" r:id="rId9"/>
    <p:sldLayoutId id="2147483690" r:id="rId10"/>
    <p:sldLayoutId id="2147483688" r:id="rId11"/>
    <p:sldLayoutId id="2147483689" r:id="rId12"/>
    <p:sldLayoutId id="2147483668" r:id="rId13"/>
    <p:sldLayoutId id="2147483680" r:id="rId14"/>
    <p:sldLayoutId id="2147483662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456333" y="47300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dirty="0"/>
              <a:t>Black Summer Bushfire Research</a:t>
            </a:r>
          </a:p>
          <a:p>
            <a:r>
              <a:rPr lang="en-AU" sz="2400" dirty="0"/>
              <a:t>By the Centre for Environmental Risk Management of Bushfire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D1C28-70B6-F743-7DD1-61F16B08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95" y="1343464"/>
            <a:ext cx="3231574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58402B-6762-9FC5-462D-461283FA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904" y="1343464"/>
            <a:ext cx="34202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00" dirty="0"/>
              <a:t>How are aircraft used?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EC57B3-FDA2-54A7-3B1C-9E6A0BD8984F}"/>
              </a:ext>
            </a:extLst>
          </p:cNvPr>
          <p:cNvGrpSpPr/>
          <p:nvPr/>
        </p:nvGrpSpPr>
        <p:grpSpPr>
          <a:xfrm>
            <a:off x="192221" y="1106867"/>
            <a:ext cx="3053556" cy="3998608"/>
            <a:chOff x="456334" y="1106868"/>
            <a:chExt cx="3053556" cy="3998608"/>
          </a:xfrm>
        </p:grpSpPr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456334" y="1106868"/>
              <a:ext cx="3053556" cy="1221335"/>
            </a:xfrm>
            <a:prstGeom prst="rect">
              <a:avLst/>
            </a:prstGeom>
          </p:spPr>
          <p:txBody>
            <a:bodyPr vert="horz" lIns="0" tIns="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800" b="0" dirty="0"/>
                <a:t>1) Houses: near v far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7E7AAC-B551-981D-56DD-0180DF823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14" y="3305476"/>
              <a:ext cx="2159654" cy="180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EEC77C-1095-3A65-3ACC-FBD96105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09" y="1428203"/>
              <a:ext cx="2159654" cy="1800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42D4BB-4A4E-8690-BFB2-B59DFD3F973D}"/>
              </a:ext>
            </a:extLst>
          </p:cNvPr>
          <p:cNvGrpSpPr/>
          <p:nvPr/>
        </p:nvGrpSpPr>
        <p:grpSpPr>
          <a:xfrm>
            <a:off x="3045222" y="1106866"/>
            <a:ext cx="3053556" cy="3998609"/>
            <a:chOff x="3628765" y="1106867"/>
            <a:chExt cx="3053556" cy="3998609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A21A81AF-E504-264E-D179-EDA7A272BF28}"/>
                </a:ext>
              </a:extLst>
            </p:cNvPr>
            <p:cNvSpPr txBox="1">
              <a:spLocks/>
            </p:cNvSpPr>
            <p:nvPr/>
          </p:nvSpPr>
          <p:spPr>
            <a:xfrm>
              <a:off x="3628765" y="1106867"/>
              <a:ext cx="3053556" cy="1221335"/>
            </a:xfrm>
            <a:prstGeom prst="rect">
              <a:avLst/>
            </a:prstGeom>
          </p:spPr>
          <p:txBody>
            <a:bodyPr vert="horz" lIns="0" tIns="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800" b="0" dirty="0"/>
                <a:t>2) FFDI: Low v High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B849AC-9495-0716-91FD-7979CF33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455" y="1428202"/>
              <a:ext cx="2159654" cy="180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2B7C91-F488-9C04-D5C7-A6D19F3E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455" y="3305476"/>
              <a:ext cx="2159654" cy="180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DF1C84-D270-757C-ADAC-A6A5F25BDC40}"/>
              </a:ext>
            </a:extLst>
          </p:cNvPr>
          <p:cNvGrpSpPr/>
          <p:nvPr/>
        </p:nvGrpSpPr>
        <p:grpSpPr>
          <a:xfrm>
            <a:off x="5898223" y="1090129"/>
            <a:ext cx="3053556" cy="3898149"/>
            <a:chOff x="5898223" y="1090129"/>
            <a:chExt cx="3053556" cy="38981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46878C-A10B-92A3-959B-1D99CD70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9864" y="1561513"/>
              <a:ext cx="2757960" cy="3426765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DF1A18B0-6D63-7063-E8A4-169A44A09D71}"/>
                </a:ext>
              </a:extLst>
            </p:cNvPr>
            <p:cNvSpPr txBox="1">
              <a:spLocks/>
            </p:cNvSpPr>
            <p:nvPr/>
          </p:nvSpPr>
          <p:spPr>
            <a:xfrm>
              <a:off x="5898223" y="1090129"/>
              <a:ext cx="3053556" cy="1221335"/>
            </a:xfrm>
            <a:prstGeom prst="rect">
              <a:avLst/>
            </a:prstGeom>
          </p:spPr>
          <p:txBody>
            <a:bodyPr vert="horz" lIns="0" tIns="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800" b="0" dirty="0"/>
                <a:t>3) Comparing aircraft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2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dirty="0"/>
              <a:t>Example objectives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1632253" y="4458592"/>
            <a:ext cx="5487267" cy="906791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0" dirty="0"/>
              <a:t>Some of this could be automated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F4735-C56C-E1D5-70AF-7B75D030ABCF}"/>
              </a:ext>
            </a:extLst>
          </p:cNvPr>
          <p:cNvGrpSpPr/>
          <p:nvPr/>
        </p:nvGrpSpPr>
        <p:grpSpPr>
          <a:xfrm>
            <a:off x="456333" y="1645637"/>
            <a:ext cx="2160000" cy="2160000"/>
            <a:chOff x="355919" y="2138289"/>
            <a:chExt cx="2160000" cy="2160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5B2319-A505-FA7A-70F4-E5B84AC2A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19" y="2138289"/>
              <a:ext cx="2160000" cy="216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9D7793-68E0-8625-3F5D-C62ABDFB156D}"/>
                </a:ext>
              </a:extLst>
            </p:cNvPr>
            <p:cNvSpPr txBox="1"/>
            <p:nvPr/>
          </p:nvSpPr>
          <p:spPr>
            <a:xfrm>
              <a:off x="355919" y="2138289"/>
              <a:ext cx="2159999" cy="30777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Initial Attack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19972A-D1A8-D2C9-9A9E-F1588A4B5099}"/>
              </a:ext>
            </a:extLst>
          </p:cNvPr>
          <p:cNvGrpSpPr/>
          <p:nvPr/>
        </p:nvGrpSpPr>
        <p:grpSpPr>
          <a:xfrm>
            <a:off x="3482304" y="1645637"/>
            <a:ext cx="2166464" cy="2464873"/>
            <a:chOff x="2945649" y="1830514"/>
            <a:chExt cx="2166464" cy="24648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EB7073-EF3E-C341-6887-4AEC7CE30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649" y="2135387"/>
              <a:ext cx="2160000" cy="216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2E8EA3-9388-B3CE-B2F9-D0045BAF52D6}"/>
                </a:ext>
              </a:extLst>
            </p:cNvPr>
            <p:cNvSpPr txBox="1"/>
            <p:nvPr/>
          </p:nvSpPr>
          <p:spPr>
            <a:xfrm>
              <a:off x="2952114" y="1830514"/>
              <a:ext cx="2159999" cy="30777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Spot suppression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4AD043-5532-BCC8-9609-EF812FFCC4D3}"/>
              </a:ext>
            </a:extLst>
          </p:cNvPr>
          <p:cNvGrpSpPr/>
          <p:nvPr/>
        </p:nvGrpSpPr>
        <p:grpSpPr>
          <a:xfrm>
            <a:off x="6269376" y="133890"/>
            <a:ext cx="2160000" cy="2302067"/>
            <a:chOff x="5730484" y="1984401"/>
            <a:chExt cx="2160000" cy="2302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57A49B-FEE9-8FD5-F0AD-0890276FD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484" y="2126468"/>
              <a:ext cx="2160000" cy="216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50D5D8-66BA-01FB-304B-FF713AE8C9FA}"/>
                </a:ext>
              </a:extLst>
            </p:cNvPr>
            <p:cNvSpPr txBox="1"/>
            <p:nvPr/>
          </p:nvSpPr>
          <p:spPr>
            <a:xfrm>
              <a:off x="5730485" y="1984401"/>
              <a:ext cx="2159999" cy="30777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Property Protection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016F60-342F-07F9-0626-7B46E28A454E}"/>
              </a:ext>
            </a:extLst>
          </p:cNvPr>
          <p:cNvGrpSpPr/>
          <p:nvPr/>
        </p:nvGrpSpPr>
        <p:grpSpPr>
          <a:xfrm>
            <a:off x="6235856" y="2571750"/>
            <a:ext cx="2193521" cy="2408920"/>
            <a:chOff x="6235856" y="2571750"/>
            <a:chExt cx="2193521" cy="24089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10B0FA-15AC-C61F-D07A-72837F4E9130}"/>
                </a:ext>
              </a:extLst>
            </p:cNvPr>
            <p:cNvSpPr txBox="1"/>
            <p:nvPr/>
          </p:nvSpPr>
          <p:spPr>
            <a:xfrm>
              <a:off x="6235856" y="2571750"/>
              <a:ext cx="2159999" cy="30777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Direct Attack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ECEF1B-F11C-3AD6-483B-1051CA5D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377" y="2820670"/>
              <a:ext cx="2160000" cy="21600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4D2A7A-516B-01C7-89A2-8A41FB324FB9}"/>
              </a:ext>
            </a:extLst>
          </p:cNvPr>
          <p:cNvSpPr/>
          <p:nvPr/>
        </p:nvSpPr>
        <p:spPr>
          <a:xfrm>
            <a:off x="253799" y="3900670"/>
            <a:ext cx="1170426" cy="1153574"/>
          </a:xfrm>
          <a:prstGeom prst="rect">
            <a:avLst/>
          </a:prstGeom>
          <a:solidFill>
            <a:srgbClr val="00164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7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00" dirty="0"/>
              <a:t>Case study: </a:t>
            </a:r>
            <a:r>
              <a:rPr lang="en-AU" sz="4000" dirty="0" err="1"/>
              <a:t>Angourie</a:t>
            </a:r>
            <a:r>
              <a:rPr lang="en-AU" sz="4000" dirty="0"/>
              <a:t> Fire (Sept 2019)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905764-6C8F-F952-CD4D-90B0F55BA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6"/>
          <a:stretch>
            <a:fillRect/>
          </a:stretch>
        </p:blipFill>
        <p:spPr>
          <a:xfrm>
            <a:off x="355919" y="788253"/>
            <a:ext cx="2997849" cy="4243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B4628-A940-4BD4-9C1C-054D27F5D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174" y="1237956"/>
            <a:ext cx="3573593" cy="35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dirty="0"/>
              <a:t>Next Steps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355919" y="1437459"/>
            <a:ext cx="8039936" cy="188955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We </a:t>
            </a:r>
            <a:r>
              <a:rPr lang="en-AU" sz="1800" b="0" dirty="0" err="1"/>
              <a:t>hve</a:t>
            </a:r>
            <a:r>
              <a:rPr lang="en-AU" sz="1800" b="0" dirty="0"/>
              <a:t> demonstrated how useful air tracking data can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There is an opportunity to analyse vast amounts of it, focussing 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Profiling how aircraft are used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Automatically determined objectives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Effectiveness v effort + weather + aircraft type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States where data is more complete </a:t>
            </a:r>
          </a:p>
        </p:txBody>
      </p:sp>
    </p:spTree>
    <p:extLst>
      <p:ext uri="{BB962C8B-B14F-4D97-AF65-F5344CB8AC3E}">
        <p14:creationId xmlns:p14="http://schemas.microsoft.com/office/powerpoint/2010/main" val="74152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88216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dirty="0"/>
              <a:t>A) Bushfire – Meets – Prescribed </a:t>
            </a:r>
            <a:r>
              <a:rPr lang="en-AU" sz="3200"/>
              <a:t>fire events</a:t>
            </a:r>
            <a:endParaRPr lang="en-AU" sz="3200" dirty="0"/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3976930" y="1218930"/>
            <a:ext cx="4811151" cy="2920956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AU" sz="1800" b="0" dirty="0"/>
              <a:t>Design an operational Fire-meets-Fire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b="0" dirty="0"/>
              <a:t>Examine how prescribed burns influences the severity of the 2019/20 bushfires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b="0" dirty="0"/>
              <a:t>Reconstruct how the bushfires interacted with prescribed burns</a:t>
            </a:r>
          </a:p>
          <a:p>
            <a:pPr marL="342900" indent="-342900">
              <a:buFont typeface="+mj-lt"/>
              <a:buAutoNum type="arabicPeriod"/>
            </a:pPr>
            <a:endParaRPr lang="en-AU" sz="1800" b="0" dirty="0"/>
          </a:p>
          <a:p>
            <a:pPr marL="342900" indent="-342900">
              <a:buFont typeface="+mj-lt"/>
              <a:buAutoNum type="arabicPeriod"/>
            </a:pPr>
            <a:endParaRPr lang="en-AU" sz="18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3A00E-4A9E-B323-4699-E9CBFA7F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9" y="899886"/>
            <a:ext cx="34202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89099-1EC3-7A41-0340-BDF5B318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14" y="833511"/>
            <a:ext cx="2448116" cy="3476478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A bushfire-meets-prescribed fire database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6EA553-0A88-B418-5D2D-E1F37B2BA02C}"/>
              </a:ext>
            </a:extLst>
          </p:cNvPr>
          <p:cNvSpPr/>
          <p:nvPr/>
        </p:nvSpPr>
        <p:spPr>
          <a:xfrm>
            <a:off x="232116" y="3791243"/>
            <a:ext cx="1170426" cy="1153574"/>
          </a:xfrm>
          <a:prstGeom prst="rect">
            <a:avLst/>
          </a:prstGeom>
          <a:solidFill>
            <a:srgbClr val="00164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355919" y="1029495"/>
            <a:ext cx="6769367" cy="3626911"/>
          </a:xfrm>
          <a:prstGeom prst="rect">
            <a:avLst/>
          </a:prstGeom>
        </p:spPr>
        <p:txBody>
          <a:bodyPr vert="horz" lIns="0" tIns="0" rIns="91440" bIns="45720" rtlCol="0" anchor="t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0" dirty="0"/>
              <a:t>The only way to truly evaluate prescribed burning is by analysing what happens when a bushfire encounters it.</a:t>
            </a:r>
          </a:p>
          <a:p>
            <a:r>
              <a:rPr lang="en-AU" sz="1800" b="0" dirty="0"/>
              <a:t>To do this properly you need information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The Prescribed burn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Burn objectives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Burn conditions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Fuel Reduction Achieved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Fire Severity (map)</a:t>
            </a:r>
            <a:endParaRPr lang="en-AU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The subsequent Bushfire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Time Since the Prescribed Burn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The outcome of the interaction</a:t>
            </a:r>
            <a:endParaRPr lang="en-AU" sz="1800" b="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b="0" dirty="0"/>
              <a:t>Severity in the Prescribed Burn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800" dirty="0"/>
              <a:t>Operational Advantage</a:t>
            </a:r>
            <a:r>
              <a:rPr lang="en-AU" sz="1800" b="0" dirty="0"/>
              <a:t> </a:t>
            </a:r>
          </a:p>
          <a:p>
            <a:r>
              <a:rPr lang="en-AU" sz="1800" b="0" dirty="0"/>
              <a:t>This information requires improvement to data collection and integration of existing databases</a:t>
            </a:r>
          </a:p>
        </p:txBody>
      </p:sp>
    </p:spTree>
    <p:extLst>
      <p:ext uri="{BB962C8B-B14F-4D97-AF65-F5344CB8AC3E}">
        <p14:creationId xmlns:p14="http://schemas.microsoft.com/office/powerpoint/2010/main" val="232362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0"/>
            <a:ext cx="8562998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Analysis of effect on bushfire severity 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297680" y="663513"/>
            <a:ext cx="7265267" cy="816930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60,000 points across all 2019-20 bushfires in NSW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Model = High Severity vs Time Since Fire + Forest Type + Climate + Topography + Weather on the 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33E17-D5D9-D06A-1F04-4C43D2D41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" y="1980794"/>
            <a:ext cx="2002703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3561B-AEE0-7A54-7C08-72F7862C0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452" y="1262649"/>
            <a:ext cx="3031997" cy="194295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2E67BB0-B19E-38B8-6C68-CB3082DFFBAA}"/>
              </a:ext>
            </a:extLst>
          </p:cNvPr>
          <p:cNvSpPr txBox="1">
            <a:spLocks/>
          </p:cNvSpPr>
          <p:nvPr/>
        </p:nvSpPr>
        <p:spPr>
          <a:xfrm>
            <a:off x="2346093" y="1910862"/>
            <a:ext cx="3168442" cy="3019864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0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dirty="0"/>
              <a:t>Prob of High severity lower in TSF &lt;=5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dirty="0"/>
              <a:t>But only for Dry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dirty="0"/>
              <a:t>Severity lower in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400" b="0" dirty="0"/>
              <a:t>High slope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400" b="0" dirty="0"/>
              <a:t>Low FFDI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400" dirty="0"/>
              <a:t>High Live Fuel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570D3-0C48-19E3-2916-A6A1E34D5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49" y="3253263"/>
            <a:ext cx="18288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227455" y="429365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000" dirty="0"/>
              <a:t>Reconstructing fire interactions</a:t>
            </a:r>
          </a:p>
          <a:p>
            <a:r>
              <a:rPr lang="en-AU" sz="2800" dirty="0"/>
              <a:t>509 cases examined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80E77D-0BD0-E493-8457-8EA6B4666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9" y="2159514"/>
            <a:ext cx="2325744" cy="2880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EF7E1F-EC93-4F9B-A6A3-6CBD5E4CF993}"/>
              </a:ext>
            </a:extLst>
          </p:cNvPr>
          <p:cNvCxnSpPr>
            <a:cxnSpLocks/>
          </p:cNvCxnSpPr>
          <p:nvPr/>
        </p:nvCxnSpPr>
        <p:spPr>
          <a:xfrm>
            <a:off x="798276" y="3194468"/>
            <a:ext cx="624124" cy="17335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>
            <a:extLst>
              <a:ext uri="{FF2B5EF4-FFF2-40B4-BE49-F238E27FC236}">
                <a16:creationId xmlns:a16="http://schemas.microsoft.com/office/drawing/2014/main" id="{08B33655-DEA1-3EFB-1223-09CA8BC8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39" y="1785428"/>
            <a:ext cx="2325744" cy="43751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Mt Solitary Ck May 2018, </a:t>
            </a:r>
            <a:r>
              <a:rPr lang="en-US" sz="1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stopped</a:t>
            </a:r>
            <a:r>
              <a:rPr lang="en-US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Green Wattle fire 2019</a:t>
            </a:r>
            <a:endParaRPr lang="en-AU" sz="12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907A69-B354-3F2E-C70F-AAE47EA2E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72" y="2159514"/>
            <a:ext cx="2002703" cy="2880000"/>
          </a:xfrm>
          <a:prstGeom prst="rect">
            <a:avLst/>
          </a:prstGeom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B2B1B239-48A4-083A-1D45-C5AC7604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015" y="1755263"/>
            <a:ext cx="2035760" cy="43751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Brooks Plateau SFAZ 2019 left a </a:t>
            </a:r>
            <a:r>
              <a:rPr lang="en-US" sz="1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shadow</a:t>
            </a:r>
            <a:r>
              <a:rPr lang="en-US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the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Currowan</a:t>
            </a:r>
            <a:r>
              <a:rPr lang="en-US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Fire</a:t>
            </a:r>
            <a:endParaRPr lang="en-AU" sz="10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993AE248-CA38-23EA-5879-1ADA8FAB5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64" y="1710472"/>
            <a:ext cx="2035760" cy="43751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Rocky Creek 20</a:t>
            </a:r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gave </a:t>
            </a:r>
            <a:r>
              <a:rPr lang="en-US" sz="1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advantage</a:t>
            </a:r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en-US" sz="1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Gospers</a:t>
            </a:r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Mtn fire</a:t>
            </a:r>
            <a:endParaRPr lang="en-AU" sz="10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37E5A2-C1D0-9B7A-37C2-3C9E80BE72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64" y="2147987"/>
            <a:ext cx="201045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70750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600" dirty="0"/>
              <a:t>Results – interactions</a:t>
            </a:r>
          </a:p>
          <a:p>
            <a:r>
              <a:rPr lang="en-AU" sz="2800" dirty="0"/>
              <a:t>What proportion of interactions had effects?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25091" y="2767360"/>
            <a:ext cx="6345395" cy="1630218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Bushfires rarely stopped on meeting an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But most recent HRs stopped bushfire within patch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Most recent HRs reduced the severity of bushfire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Rapid drop off with HR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/>
              <a:t>And rapid increase in effect with HR size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C9C861-83BE-A2D2-200C-94B521F4BBB2}"/>
              </a:ext>
            </a:extLst>
          </p:cNvPr>
          <p:cNvGrpSpPr/>
          <p:nvPr/>
        </p:nvGrpSpPr>
        <p:grpSpPr>
          <a:xfrm>
            <a:off x="2765788" y="1156807"/>
            <a:ext cx="6176373" cy="1595658"/>
            <a:chOff x="198434" y="1237485"/>
            <a:chExt cx="6176373" cy="15956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7E7AE0-E040-6A20-894B-5DD01E151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34" y="1286754"/>
              <a:ext cx="2000250" cy="1543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A4E9E4-A05F-2404-D8B8-83AE8148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512" y="1256756"/>
              <a:ext cx="1990725" cy="15716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FC44BD-8795-606A-1167-E0B0B88746D1}"/>
                </a:ext>
              </a:extLst>
            </p:cNvPr>
            <p:cNvSpPr txBox="1"/>
            <p:nvPr/>
          </p:nvSpPr>
          <p:spPr>
            <a:xfrm>
              <a:off x="676474" y="1268626"/>
              <a:ext cx="1522210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Stopped at Boundary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27C907-30C9-7CD4-4E63-6833D397192A}"/>
                </a:ext>
              </a:extLst>
            </p:cNvPr>
            <p:cNvSpPr txBox="1"/>
            <p:nvPr/>
          </p:nvSpPr>
          <p:spPr>
            <a:xfrm>
              <a:off x="2588393" y="1256756"/>
              <a:ext cx="1547858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Stopped within patch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518DF6-151D-6EA5-CE0F-65A2D31D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3132" y="1251993"/>
              <a:ext cx="1971675" cy="15811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E7174F-FCF8-A889-3F8D-424D53DE2F9C}"/>
                </a:ext>
              </a:extLst>
            </p:cNvPr>
            <p:cNvSpPr txBox="1"/>
            <p:nvPr/>
          </p:nvSpPr>
          <p:spPr>
            <a:xfrm>
              <a:off x="4726448" y="1237485"/>
              <a:ext cx="1325041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Reduced Bushfire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000" b="1" dirty="0">
                  <a:solidFill>
                    <a:srgbClr val="000000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rPr>
                <a:t>         </a:t>
              </a:r>
              <a:r>
                <a:rPr kumimoji="0" lang="en-AU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Severity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72B912-00F8-D8AE-636B-12B3D34D7117}"/>
              </a:ext>
            </a:extLst>
          </p:cNvPr>
          <p:cNvGrpSpPr/>
          <p:nvPr/>
        </p:nvGrpSpPr>
        <p:grpSpPr>
          <a:xfrm>
            <a:off x="6956022" y="2988438"/>
            <a:ext cx="1914525" cy="1649724"/>
            <a:chOff x="6956022" y="2988438"/>
            <a:chExt cx="1914525" cy="16497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3DDF5A-54A6-43C9-A38A-4F337F86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6022" y="3009387"/>
              <a:ext cx="1914525" cy="16287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F80730-A1C9-F8C3-7A92-5454B8518345}"/>
                </a:ext>
              </a:extLst>
            </p:cNvPr>
            <p:cNvSpPr txBox="1"/>
            <p:nvPr/>
          </p:nvSpPr>
          <p:spPr>
            <a:xfrm>
              <a:off x="7348303" y="2988438"/>
              <a:ext cx="128336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Severity effect vs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tserrat-Regular"/>
                  <a:ea typeface="Montserrat-Regular"/>
                  <a:cs typeface="Montserrat-Regular"/>
                  <a:sym typeface="Montserrat-Regular"/>
                </a:rPr>
                <a:t>HR 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dirty="0"/>
              <a:t>What next?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56333" y="1585169"/>
            <a:ext cx="7265267" cy="1630218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There are several initiatives on developing fire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Evaluation needs periodic revisiting of this kind of analysis</a:t>
            </a:r>
          </a:p>
        </p:txBody>
      </p:sp>
    </p:spTree>
    <p:extLst>
      <p:ext uri="{BB962C8B-B14F-4D97-AF65-F5344CB8AC3E}">
        <p14:creationId xmlns:p14="http://schemas.microsoft.com/office/powerpoint/2010/main" val="107676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456333" y="47300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dirty="0"/>
              <a:t>B) Aviation tracking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D1C28-70B6-F743-7DD1-61F16B08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2" y="1280159"/>
            <a:ext cx="3231574" cy="3240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FBB7222-0598-2283-BD39-44E158C5534F}"/>
              </a:ext>
            </a:extLst>
          </p:cNvPr>
          <p:cNvSpPr txBox="1">
            <a:spLocks/>
          </p:cNvSpPr>
          <p:nvPr/>
        </p:nvSpPr>
        <p:spPr>
          <a:xfrm>
            <a:off x="4026167" y="1280159"/>
            <a:ext cx="4811151" cy="2920956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AU" sz="2000" b="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Part 1 – Explore the drop data</a:t>
            </a:r>
          </a:p>
          <a:p>
            <a:pPr marL="2857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AU" sz="2000" b="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Part 2 – Investigate drop objectives</a:t>
            </a:r>
          </a:p>
          <a:p>
            <a:pPr marL="2857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AU" sz="2000" b="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Part 3 – Case studies of effectiveness </a:t>
            </a:r>
            <a:endParaRPr lang="en-AU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2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355919" y="198683"/>
            <a:ext cx="8039936" cy="701203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dirty="0"/>
              <a:t>The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38EAA9-27D5-9E16-0A84-BF5CE9A81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46" y="621274"/>
            <a:ext cx="3239770" cy="3239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6B3E2C-4E8A-2314-717E-63ED98074EB8}"/>
              </a:ext>
            </a:extLst>
          </p:cNvPr>
          <p:cNvSpPr/>
          <p:nvPr/>
        </p:nvSpPr>
        <p:spPr>
          <a:xfrm>
            <a:off x="253799" y="3900670"/>
            <a:ext cx="1170426" cy="1153574"/>
          </a:xfrm>
          <a:prstGeom prst="rect">
            <a:avLst/>
          </a:prstGeom>
          <a:solidFill>
            <a:srgbClr val="00164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355919" y="1401891"/>
            <a:ext cx="7265267" cy="2881744"/>
          </a:xfrm>
          <a:prstGeom prst="rect">
            <a:avLst/>
          </a:prstGeom>
        </p:spPr>
        <p:txBody>
          <a:bodyPr vert="horz" lIns="0" tIns="0" rIns="91440" bIns="45720" rtlCol="0" anchor="t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0" dirty="0"/>
              <a:t>70,000 drop locations from NSW in 2019/20</a:t>
            </a:r>
          </a:p>
          <a:p>
            <a:r>
              <a:rPr lang="en-AU" sz="1800" b="0" dirty="0"/>
              <a:t>There are some 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50% of aircraft missing (including VLATs)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Drops over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Drop lines &gt; 1 km long</a:t>
            </a:r>
          </a:p>
          <a:p>
            <a:r>
              <a:rPr lang="en-AU" sz="1800" b="0" dirty="0"/>
              <a:t>Can match them to data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Fire progression (</a:t>
            </a:r>
            <a:r>
              <a:rPr lang="en-AU" sz="1800" b="0" dirty="0" err="1"/>
              <a:t>linescans</a:t>
            </a:r>
            <a:r>
              <a:rPr lang="en-AU" sz="18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House locations and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Interviews with 10 Air Attack Supervisors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Operational logs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b="0" dirty="0"/>
          </a:p>
        </p:txBody>
      </p:sp>
    </p:spTree>
    <p:extLst>
      <p:ext uri="{BB962C8B-B14F-4D97-AF65-F5344CB8AC3E}">
        <p14:creationId xmlns:p14="http://schemas.microsoft.com/office/powerpoint/2010/main" val="3807642942"/>
      </p:ext>
    </p:extLst>
  </p:cSld>
  <p:clrMapOvr>
    <a:masterClrMapping/>
  </p:clrMapOvr>
</p:sld>
</file>

<file path=ppt/theme/theme1.xml><?xml version="1.0" encoding="utf-8"?>
<a:theme xmlns:a="http://schemas.openxmlformats.org/drawingml/2006/main" name="UOW theme">
  <a:themeElements>
    <a:clrScheme name="UOW Colours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D0A00"/>
      </a:accent1>
      <a:accent2>
        <a:srgbClr val="0034FF"/>
      </a:accent2>
      <a:accent3>
        <a:srgbClr val="001641"/>
      </a:accent3>
      <a:accent4>
        <a:srgbClr val="8F8F8F"/>
      </a:accent4>
      <a:accent5>
        <a:srgbClr val="707070"/>
      </a:accent5>
      <a:accent6>
        <a:srgbClr val="6E6E6E"/>
      </a:accent6>
      <a:hlink>
        <a:srgbClr val="0000FF"/>
      </a:hlink>
      <a:folHlink>
        <a:srgbClr val="FF00FF"/>
      </a:folHlink>
    </a:clrScheme>
    <a:fontScheme name="UOW Fonts 2020">
      <a:majorFont>
        <a:latin typeface="Times New Roman"/>
        <a:ea typeface="Times New Roman"/>
        <a:cs typeface="Times New Roman"/>
      </a:majorFont>
      <a:minorFont>
        <a:latin typeface="Montserrat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Regular"/>
            <a:ea typeface="Montserrat-Regular"/>
            <a:cs typeface="Montserrat-Regular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Regular"/>
            <a:ea typeface="Montserrat-Regular"/>
            <a:cs typeface="Montserrat-Regular"/>
            <a:sym typeface="Montserrat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B484D96A3A346B262AE6DAFBDEEB9" ma:contentTypeVersion="16" ma:contentTypeDescription="Create a new document." ma:contentTypeScope="" ma:versionID="5080efd2d881f9b7e3bab3b380605a82">
  <xsd:schema xmlns:xsd="http://www.w3.org/2001/XMLSchema" xmlns:xs="http://www.w3.org/2001/XMLSchema" xmlns:p="http://schemas.microsoft.com/office/2006/metadata/properties" xmlns:ns2="0720369f-3d04-47fa-8030-81a5d566cba2" xmlns:ns3="24293294-9d9a-4517-91d2-b0d8ed0096b8" targetNamespace="http://schemas.microsoft.com/office/2006/metadata/properties" ma:root="true" ma:fieldsID="42e9276fa6b2e0bae56e3a40ed488c6e" ns2:_="" ns3:_="">
    <xsd:import namespace="0720369f-3d04-47fa-8030-81a5d566cba2"/>
    <xsd:import namespace="24293294-9d9a-4517-91d2-b0d8ed009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0369f-3d04-47fa-8030-81a5d566c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688ff-2d56-4402-9de8-2ba684990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3294-9d9a-4517-91d2-b0d8ed009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00f727-e03f-4814-87f2-c0c34473a4bd}" ma:internalName="TaxCatchAll" ma:showField="CatchAllData" ma:web="24293294-9d9a-4517-91d2-b0d8ed009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EF8856-9896-491F-BD40-5C786F0ADFA1}"/>
</file>

<file path=customXml/itemProps2.xml><?xml version="1.0" encoding="utf-8"?>
<ds:datastoreItem xmlns:ds="http://schemas.openxmlformats.org/officeDocument/2006/customXml" ds:itemID="{E1135E51-8739-4847-8490-0187F7D207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35305</TotalTime>
  <Words>502</Words>
  <Application>Microsoft Office PowerPoint</Application>
  <PresentationFormat>On-screen Show (16:9)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Montserrat</vt:lpstr>
      <vt:lpstr>Montserrat-Regular</vt:lpstr>
      <vt:lpstr>Times New Roman</vt:lpstr>
      <vt:lpstr>UOW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Wollongong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</dc:title>
  <dc:creator>SMCU</dc:creator>
  <cp:lastModifiedBy>Owen Price</cp:lastModifiedBy>
  <cp:revision>233</cp:revision>
  <cp:lastPrinted>2016-01-28T23:16:16Z</cp:lastPrinted>
  <dcterms:created xsi:type="dcterms:W3CDTF">2017-09-27T03:28:58Z</dcterms:created>
  <dcterms:modified xsi:type="dcterms:W3CDTF">2023-03-09T01:35:53Z</dcterms:modified>
</cp:coreProperties>
</file>