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8" r:id="rId5"/>
    <p:sldMasterId id="2147483673" r:id="rId6"/>
  </p:sldMasterIdLst>
  <p:notesMasterIdLst>
    <p:notesMasterId r:id="rId14"/>
  </p:notesMasterIdLst>
  <p:handoutMasterIdLst>
    <p:handoutMasterId r:id="rId15"/>
  </p:handoutMasterIdLst>
  <p:sldIdLst>
    <p:sldId id="262" r:id="rId7"/>
    <p:sldId id="281" r:id="rId8"/>
    <p:sldId id="282" r:id="rId9"/>
    <p:sldId id="283" r:id="rId10"/>
    <p:sldId id="277" r:id="rId11"/>
    <p:sldId id="279" r:id="rId12"/>
    <p:sldId id="28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68659-ECE2-475C-A569-2B89FF27EF1D}" v="59" dt="2020-05-12T06:38:1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A0F6CA-7440-48C1-94F0-F66A83FC3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09794-4504-4FEF-B947-5BBD34F380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15D7-A2F4-4C8C-98BA-5704F017755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FE065-CDA4-4E6B-A18F-F9FD9838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6A41-6CA0-4FAD-A4DB-914EFE226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81C73-455C-4F18-BE08-05DD499737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34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E350-26E9-425F-9AC4-901741A11ACB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39F2-72BC-461C-85B4-6F2A5FE139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6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5D1D3C9-430E-4CA9-88C5-9BC9CE119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01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478367" y="3068638"/>
            <a:ext cx="11235267" cy="37893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 r="2087"/>
          <a:stretch>
            <a:fillRect/>
          </a:stretch>
        </p:blipFill>
        <p:spPr bwMode="auto">
          <a:xfrm>
            <a:off x="541867" y="6227764"/>
            <a:ext cx="1117176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4200" y="29368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1717" y="2133601"/>
            <a:ext cx="8148001" cy="358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14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7" y="3058224"/>
            <a:ext cx="11258551" cy="3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7784" y="6254750"/>
            <a:ext cx="11233149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-BoldM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23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7" y="3058224"/>
            <a:ext cx="11258551" cy="3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5667" y="6254750"/>
            <a:ext cx="11258551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12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areer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1" y="3065654"/>
            <a:ext cx="11214100" cy="37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1651" y="6254750"/>
            <a:ext cx="112141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err="1"/>
              <a:t>Clickto</a:t>
            </a:r>
            <a:r>
              <a:rPr lang="en-US"/>
              <a:t>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5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50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58924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DDA1-F859-413F-AA72-65B5EF09817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2FBA-32BF-45B4-A6E4-20327072D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924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DDA1-F859-413F-AA72-65B5EF09817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2FBA-32BF-45B4-A6E4-20327072D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22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67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BD80AB-CBD8-E844-B832-578D04D95650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7803" y="1052736"/>
            <a:ext cx="11046816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3392" y="1844824"/>
            <a:ext cx="11041227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/>
            </a:lvl2pPr>
            <a:lvl3pPr marL="1257300" indent="-342900">
              <a:buClr>
                <a:srgbClr val="CF0C2F"/>
              </a:buClr>
              <a:buFont typeface="Arial" pitchFamily="34" charset="0"/>
              <a:buChar char="•"/>
              <a:defRPr/>
            </a:lvl3pPr>
            <a:lvl4pPr>
              <a:buClr>
                <a:srgbClr val="CF0C2F"/>
              </a:buClr>
              <a:defRPr/>
            </a:lvl4pPr>
            <a:lvl5pPr>
              <a:buClr>
                <a:srgbClr val="CF0C2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908C0E6-4C16-9F48-93DF-0E598B526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04A9AD-8536-DC4A-BF6C-BFA20E5707C3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-BoldM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3392" y="1844824"/>
            <a:ext cx="11041227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6AFED-4F2A-CB4A-9F3E-930120FEB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1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9DC04B-1582-4247-B2EF-2A804BE60AA4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4946" y="1844825"/>
            <a:ext cx="5952397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6961386" y="1844824"/>
            <a:ext cx="4703233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DC626B-9479-BA41-A0E8-F85DC1B06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1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4463F2-121A-3E4F-87BF-35A84EF0A992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670748" y="1844825"/>
            <a:ext cx="5952397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623393" y="1844824"/>
            <a:ext cx="4703233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40828F-2718-604F-A3B0-023841C7D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44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8D7D1B-ABFC-6640-8339-C266DDB04D7B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44113" y="1844824"/>
            <a:ext cx="5279033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3393" y="1844824"/>
            <a:ext cx="5279033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948958-58C1-364D-B3A4-46A085E3D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63B037-BFF2-4356-8838-009C6B8AEE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5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705C2AF-50F6-4C8F-8D3B-8C1B0420E3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9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85261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3F6BBB6-59C4-492E-9479-AAE6837FB7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6508"/>
            <a:ext cx="12188562" cy="2182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7040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EC43A957-509F-4CE4-81D8-CAF10120F86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47534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2E71F760-D8E2-49C3-8DCD-6D13AD476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1" y="978612"/>
            <a:ext cx="25466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4313ECA5-1823-45E9-B802-7EF8754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97444" y="978612"/>
            <a:ext cx="3124199" cy="19407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678DE494-026D-46EB-AE97-950BE51404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7444" y="3095843"/>
            <a:ext cx="3124199" cy="26625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id="{3A166C05-1AAB-42C8-8443-07D3CB54CB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1" y="978612"/>
            <a:ext cx="22418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08F35A9A-963E-43F0-B1E5-09AF445CBB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4201" y="4571488"/>
            <a:ext cx="22418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86A9B4E1-38C8-45A5-989C-EF1BE9F315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88644" y="978612"/>
            <a:ext cx="2001251" cy="47798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8202ACAC-F2CF-4CA4-BC54-6B35AB568F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4571488"/>
            <a:ext cx="25466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14545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table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5DE40FA1-6A9C-40A9-ADBE-C4092A0B1024}"/>
              </a:ext>
            </a:extLst>
          </p:cNvPr>
          <p:cNvSpPr/>
          <p:nvPr userDrawn="1"/>
        </p:nvSpPr>
        <p:spPr>
          <a:xfrm>
            <a:off x="1" y="3311913"/>
            <a:ext cx="5285678" cy="3546088"/>
          </a:xfrm>
          <a:custGeom>
            <a:avLst/>
            <a:gdLst>
              <a:gd name="connsiteX0" fmla="*/ 0 w 5298635"/>
              <a:gd name="connsiteY0" fmla="*/ 0 h 6252529"/>
              <a:gd name="connsiteX1" fmla="*/ 5298635 w 5298635"/>
              <a:gd name="connsiteY1" fmla="*/ 0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427778 w 5298635"/>
              <a:gd name="connsiteY1" fmla="*/ 1059543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718064 w 5298635"/>
              <a:gd name="connsiteY1" fmla="*/ 3236685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14515 w 5298635"/>
              <a:gd name="connsiteY0" fmla="*/ 0 h 3857672"/>
              <a:gd name="connsiteX1" fmla="*/ 4718064 w 5298635"/>
              <a:gd name="connsiteY1" fmla="*/ 841828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4515 w 5298635"/>
              <a:gd name="connsiteY0" fmla="*/ 0 h 3857672"/>
              <a:gd name="connsiteX1" fmla="*/ 4543892 w 5298635"/>
              <a:gd name="connsiteY1" fmla="*/ 522513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396 w 5300030"/>
              <a:gd name="connsiteY0" fmla="*/ 0 h 4162472"/>
              <a:gd name="connsiteX1" fmla="*/ 4545287 w 5300030"/>
              <a:gd name="connsiteY1" fmla="*/ 827313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4809586 w 5300030"/>
              <a:gd name="connsiteY1" fmla="*/ 988712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5020435 w 5300030"/>
              <a:gd name="connsiteY1" fmla="*/ 1356147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6016916"/>
              <a:gd name="connsiteY0" fmla="*/ 0 h 4175142"/>
              <a:gd name="connsiteX1" fmla="*/ 5020435 w 6016916"/>
              <a:gd name="connsiteY1" fmla="*/ 1356147 h 4175142"/>
              <a:gd name="connsiteX2" fmla="*/ 6016916 w 6016916"/>
              <a:gd name="connsiteY2" fmla="*/ 4175142 h 4175142"/>
              <a:gd name="connsiteX3" fmla="*/ 1395 w 6016916"/>
              <a:gd name="connsiteY3" fmla="*/ 4162472 h 4175142"/>
              <a:gd name="connsiteX4" fmla="*/ 1396 w 6016916"/>
              <a:gd name="connsiteY4" fmla="*/ 0 h 4175142"/>
              <a:gd name="connsiteX0" fmla="*/ 1396 w 6021475"/>
              <a:gd name="connsiteY0" fmla="*/ 0 h 4162814"/>
              <a:gd name="connsiteX1" fmla="*/ 5020435 w 6021475"/>
              <a:gd name="connsiteY1" fmla="*/ 1356147 h 4162814"/>
              <a:gd name="connsiteX2" fmla="*/ 6021475 w 6021475"/>
              <a:gd name="connsiteY2" fmla="*/ 4162814 h 4162814"/>
              <a:gd name="connsiteX3" fmla="*/ 1395 w 6021475"/>
              <a:gd name="connsiteY3" fmla="*/ 4162472 h 4162814"/>
              <a:gd name="connsiteX4" fmla="*/ 1396 w 6021475"/>
              <a:gd name="connsiteY4" fmla="*/ 0 h 416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475" h="4162814">
                <a:moveTo>
                  <a:pt x="1396" y="0"/>
                </a:moveTo>
                <a:lnTo>
                  <a:pt x="5020435" y="1356147"/>
                </a:lnTo>
                <a:lnTo>
                  <a:pt x="6021475" y="4162814"/>
                </a:lnTo>
                <a:lnTo>
                  <a:pt x="1395" y="4162472"/>
                </a:lnTo>
                <a:cubicBezTo>
                  <a:pt x="6233" y="2876581"/>
                  <a:pt x="-3442" y="1285891"/>
                  <a:pt x="1396" y="0"/>
                </a:cubicBezTo>
                <a:close/>
              </a:path>
            </a:pathLst>
          </a:cu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4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372065-1082-4C41-898D-4C58318BC7D1}"/>
              </a:ext>
            </a:extLst>
          </p:cNvPr>
          <p:cNvSpPr/>
          <p:nvPr userDrawn="1"/>
        </p:nvSpPr>
        <p:spPr>
          <a:xfrm>
            <a:off x="0" y="6644381"/>
            <a:ext cx="12192000" cy="21361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F77FD0D-583C-422E-B5DC-7E7C1EBE7B6F}"/>
              </a:ext>
            </a:extLst>
          </p:cNvPr>
          <p:cNvSpPr/>
          <p:nvPr userDrawn="1"/>
        </p:nvSpPr>
        <p:spPr>
          <a:xfrm>
            <a:off x="10709158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24D6AA4-1528-4CE7-990D-BD26371D9F7D}"/>
              </a:ext>
            </a:extLst>
          </p:cNvPr>
          <p:cNvSpPr/>
          <p:nvPr userDrawn="1"/>
        </p:nvSpPr>
        <p:spPr>
          <a:xfrm>
            <a:off x="10287056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E0512BE-6FC1-40CF-8892-EC55F1AA8BEE}"/>
              </a:ext>
            </a:extLst>
          </p:cNvPr>
          <p:cNvSpPr/>
          <p:nvPr userDrawn="1"/>
        </p:nvSpPr>
        <p:spPr>
          <a:xfrm>
            <a:off x="11131260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1C57EB9-DD30-4849-BE22-6DA91CB4F623}"/>
              </a:ext>
            </a:extLst>
          </p:cNvPr>
          <p:cNvSpPr/>
          <p:nvPr userDrawn="1"/>
        </p:nvSpPr>
        <p:spPr>
          <a:xfrm>
            <a:off x="11554412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79B077D-96BF-4BEF-937D-3EE5F3AAA228}"/>
              </a:ext>
            </a:extLst>
          </p:cNvPr>
          <p:cNvSpPr/>
          <p:nvPr userDrawn="1"/>
        </p:nvSpPr>
        <p:spPr>
          <a:xfrm>
            <a:off x="11970541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70B21-D5D6-4F35-9FC2-877151D34271}"/>
              </a:ext>
            </a:extLst>
          </p:cNvPr>
          <p:cNvSpPr/>
          <p:nvPr userDrawn="1"/>
        </p:nvSpPr>
        <p:spPr>
          <a:xfrm>
            <a:off x="12201728" y="5783952"/>
            <a:ext cx="249256" cy="107306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7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5AC08-F553-2742-8281-978138EA9893}"/>
              </a:ext>
            </a:extLst>
          </p:cNvPr>
          <p:cNvSpPr/>
          <p:nvPr userDrawn="1"/>
        </p:nvSpPr>
        <p:spPr>
          <a:xfrm>
            <a:off x="480000" y="259200"/>
            <a:ext cx="11236800" cy="2332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05200-4EEC-2849-BEA0-96E5643BE6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97" y="404664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AU"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14334F-BA7F-8D4E-A380-86B70D3B9867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511DC1D-F1DB-FF4A-9E5A-DA597DD5E8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openclipart.org/detail/2242/fire-icon-by-zeimus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23994-2111-4713-B32F-9242D3F99722}"/>
              </a:ext>
            </a:extLst>
          </p:cNvPr>
          <p:cNvSpPr txBox="1"/>
          <p:nvPr/>
        </p:nvSpPr>
        <p:spPr>
          <a:xfrm>
            <a:off x="497428" y="3667098"/>
            <a:ext cx="11197142" cy="28155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EF3829"/>
                </a:solidFill>
                <a:latin typeface="Century Gothic" panose="020B0502020202020204" pitchFamily="34" charset="0"/>
              </a:rPr>
              <a:t>▌</a:t>
            </a:r>
            <a:r>
              <a:rPr lang="en-US" sz="3600" b="1" dirty="0">
                <a:latin typeface="Century Gothic"/>
              </a:rPr>
              <a:t>Prescribed burning for multiple objectives</a:t>
            </a:r>
            <a:endParaRPr lang="en-US" sz="20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0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A/Prof Tina Bell, University of Sydney</a:t>
            </a:r>
          </a:p>
          <a:p>
            <a:pPr lvl="0">
              <a:lnSpc>
                <a:spcPct val="15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National Fire Fuels Science Webinar </a:t>
            </a:r>
            <a:r>
              <a:rPr lang="en-AU" sz="2000" b="1" dirty="0">
                <a:latin typeface="Century Gothic" panose="020B0502020202020204" pitchFamily="34" charset="0"/>
              </a:rPr>
              <a:t>13 May 2020</a:t>
            </a:r>
          </a:p>
          <a:p>
            <a:pPr lvl="0">
              <a:lnSpc>
                <a:spcPct val="15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The science of hazard reduction: what do we know and what are the knowledge gaps?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600" dirty="0">
              <a:latin typeface="Century Gothic" panose="020B0502020202020204" pitchFamily="34" charset="0"/>
            </a:endParaRPr>
          </a:p>
        </p:txBody>
      </p:sp>
      <p:pic>
        <p:nvPicPr>
          <p:cNvPr id="11" name="Picture Placeholder 10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B732E093-2179-44A6-B97F-F641FF9320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 b="28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92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Placeholder 2">
            <a:extLst>
              <a:ext uri="{FF2B5EF4-FFF2-40B4-BE49-F238E27FC236}">
                <a16:creationId xmlns:a16="http://schemas.microsoft.com/office/drawing/2014/main" id="{5D586C8A-9ADB-42ED-8983-DE9FCDD5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r="25789"/>
          <a:stretch/>
        </p:blipFill>
        <p:spPr>
          <a:xfrm>
            <a:off x="3123576" y="1346414"/>
            <a:ext cx="2950124" cy="4792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91F65-8965-4766-AA50-42211C4D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dirty="0">
                <a:latin typeface="Montserrat SemiBold" panose="020B0604020202020204" charset="0"/>
              </a:rPr>
              <a:t>Forest cycling</a:t>
            </a: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D99BF170-2097-487F-8698-F18651B3B765}"/>
              </a:ext>
            </a:extLst>
          </p:cNvPr>
          <p:cNvSpPr>
            <a:spLocks/>
          </p:cNvSpPr>
          <p:nvPr/>
        </p:nvSpPr>
        <p:spPr bwMode="auto">
          <a:xfrm rot="774931" flipH="1">
            <a:off x="1779741" y="5259088"/>
            <a:ext cx="529535" cy="589749"/>
          </a:xfrm>
          <a:custGeom>
            <a:avLst/>
            <a:gdLst>
              <a:gd name="T0" fmla="*/ 0 w 168"/>
              <a:gd name="T1" fmla="*/ 0 h 600"/>
              <a:gd name="T2" fmla="*/ 114300 w 168"/>
              <a:gd name="T3" fmla="*/ 647700 h 600"/>
              <a:gd name="T4" fmla="*/ 266700 w 168"/>
              <a:gd name="T5" fmla="*/ 952500 h 600"/>
              <a:gd name="T6" fmla="*/ 0 60000 65536"/>
              <a:gd name="T7" fmla="*/ 0 60000 65536"/>
              <a:gd name="T8" fmla="*/ 0 60000 65536"/>
              <a:gd name="T9" fmla="*/ 0 w 168"/>
              <a:gd name="T10" fmla="*/ 0 h 600"/>
              <a:gd name="T11" fmla="*/ 168 w 168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600">
                <a:moveTo>
                  <a:pt x="0" y="0"/>
                </a:moveTo>
                <a:cubicBezTo>
                  <a:pt x="22" y="154"/>
                  <a:pt x="44" y="308"/>
                  <a:pt x="72" y="408"/>
                </a:cubicBezTo>
                <a:cubicBezTo>
                  <a:pt x="100" y="508"/>
                  <a:pt x="134" y="554"/>
                  <a:pt x="168" y="60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 sz="1400" b="1" dirty="0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C6C727DA-493A-4E5D-9200-391ADB9D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322" y="4771290"/>
            <a:ext cx="1244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Drainage</a:t>
            </a:r>
          </a:p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and run off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2B7FB76A-98A2-40A6-93AE-0C8E88C9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274" y="5020122"/>
            <a:ext cx="7024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Litter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654571DC-BDFD-425E-B8EF-22B046D62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616" y="2568318"/>
            <a:ext cx="979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Living</a:t>
            </a:r>
          </a:p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biomass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17D714C5-63AF-47A1-BB12-EFCD1188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576" y="5831354"/>
            <a:ext cx="1133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  <a:latin typeface="Montserrat Medium" panose="020B0604020202020204" charset="0"/>
              </a:rPr>
              <a:t>Soil water</a:t>
            </a:r>
            <a:endParaRPr lang="en-US" altLang="en-US" sz="1400" b="1" baseline="-25000" dirty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sp>
        <p:nvSpPr>
          <p:cNvPr id="9" name="Text Box 41">
            <a:extLst>
              <a:ext uri="{FF2B5EF4-FFF2-40B4-BE49-F238E27FC236}">
                <a16:creationId xmlns:a16="http://schemas.microsoft.com/office/drawing/2014/main" id="{039E7B36-3D2D-4166-9F43-5687A2A2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200" y="2859243"/>
            <a:ext cx="1372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Interception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D85A81E-48EB-441E-8DE0-97BB967694DA}"/>
              </a:ext>
            </a:extLst>
          </p:cNvPr>
          <p:cNvCxnSpPr>
            <a:cxnSpLocks/>
          </p:cNvCxnSpPr>
          <p:nvPr/>
        </p:nvCxnSpPr>
        <p:spPr>
          <a:xfrm>
            <a:off x="2367446" y="3182967"/>
            <a:ext cx="0" cy="1190971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2">
            <a:extLst>
              <a:ext uri="{FF2B5EF4-FFF2-40B4-BE49-F238E27FC236}">
                <a16:creationId xmlns:a16="http://schemas.microsoft.com/office/drawing/2014/main" id="{0FEA01C1-A426-4412-BAC2-9C5FC05F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40" y="1455298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Rainfall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BE8E82-C528-41BD-A278-2458AEC67025}"/>
              </a:ext>
            </a:extLst>
          </p:cNvPr>
          <p:cNvCxnSpPr>
            <a:cxnSpLocks/>
          </p:cNvCxnSpPr>
          <p:nvPr/>
        </p:nvCxnSpPr>
        <p:spPr>
          <a:xfrm flipV="1">
            <a:off x="7086492" y="3624936"/>
            <a:ext cx="0" cy="1395186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2">
            <a:extLst>
              <a:ext uri="{FF2B5EF4-FFF2-40B4-BE49-F238E27FC236}">
                <a16:creationId xmlns:a16="http://schemas.microsoft.com/office/drawing/2014/main" id="{41BA70AF-5DD0-4A5A-A8A8-85C37A4E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475" y="3954514"/>
            <a:ext cx="134203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Evaporation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9596953-928A-47DA-AB4E-EB8D8F9081A7}"/>
              </a:ext>
            </a:extLst>
          </p:cNvPr>
          <p:cNvCxnSpPr>
            <a:cxnSpLocks/>
          </p:cNvCxnSpPr>
          <p:nvPr/>
        </p:nvCxnSpPr>
        <p:spPr>
          <a:xfrm flipV="1">
            <a:off x="7086492" y="1461484"/>
            <a:ext cx="0" cy="1104176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6DBADF-61D1-42F8-AEBD-87D24E212E3F}"/>
              </a:ext>
            </a:extLst>
          </p:cNvPr>
          <p:cNvCxnSpPr>
            <a:cxnSpLocks/>
          </p:cNvCxnSpPr>
          <p:nvPr/>
        </p:nvCxnSpPr>
        <p:spPr>
          <a:xfrm flipH="1">
            <a:off x="2366730" y="5310170"/>
            <a:ext cx="1435" cy="829267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DC2DC5-AA66-4228-AE12-663272025BC2}"/>
              </a:ext>
            </a:extLst>
          </p:cNvPr>
          <p:cNvCxnSpPr>
            <a:cxnSpLocks/>
          </p:cNvCxnSpPr>
          <p:nvPr/>
        </p:nvCxnSpPr>
        <p:spPr>
          <a:xfrm>
            <a:off x="2367446" y="1829514"/>
            <a:ext cx="0" cy="837747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8D2D3CA-E5DF-4452-A6FC-7B683A137FA5}"/>
              </a:ext>
            </a:extLst>
          </p:cNvPr>
          <p:cNvGrpSpPr/>
          <p:nvPr/>
        </p:nvGrpSpPr>
        <p:grpSpPr>
          <a:xfrm>
            <a:off x="6970690" y="280362"/>
            <a:ext cx="2203890" cy="307777"/>
            <a:chOff x="5925823" y="333389"/>
            <a:chExt cx="2203890" cy="307777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D4651D6-B8A9-41B2-BDC6-115EAD405081}"/>
                </a:ext>
              </a:extLst>
            </p:cNvPr>
            <p:cNvCxnSpPr>
              <a:cxnSpLocks/>
            </p:cNvCxnSpPr>
            <p:nvPr/>
          </p:nvCxnSpPr>
          <p:spPr>
            <a:xfrm>
              <a:off x="5925823" y="487277"/>
              <a:ext cx="884298" cy="0"/>
            </a:xfrm>
            <a:prstGeom prst="straightConnector1">
              <a:avLst/>
            </a:prstGeom>
            <a:ln w="3175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 Box 32">
              <a:extLst>
                <a:ext uri="{FF2B5EF4-FFF2-40B4-BE49-F238E27FC236}">
                  <a16:creationId xmlns:a16="http://schemas.microsoft.com/office/drawing/2014/main" id="{420E8CDB-EF12-4D4D-8466-0CCE05393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0121" y="333389"/>
              <a:ext cx="1319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AU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AU" altLang="en-US" sz="1400" b="1" dirty="0">
                  <a:latin typeface="Montserrat Medium" panose="020B0604020202020204" charset="0"/>
                </a:rPr>
                <a:t>Water cycle</a:t>
              </a:r>
              <a:endParaRPr lang="en-US" altLang="en-US" sz="1400" b="1" baseline="-25000" dirty="0">
                <a:latin typeface="Montserrat Medium" panose="020B0604020202020204" charset="0"/>
              </a:endParaRPr>
            </a:p>
          </p:txBody>
        </p:sp>
      </p:grpSp>
      <p:sp>
        <p:nvSpPr>
          <p:cNvPr id="56" name="Text Box 32">
            <a:extLst>
              <a:ext uri="{FF2B5EF4-FFF2-40B4-BE49-F238E27FC236}">
                <a16:creationId xmlns:a16="http://schemas.microsoft.com/office/drawing/2014/main" id="{2D9E671F-0352-4EAB-BD8D-43E1FFC3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647" y="1769898"/>
            <a:ext cx="201369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Evapotranspiration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Placeholder 2">
            <a:extLst>
              <a:ext uri="{FF2B5EF4-FFF2-40B4-BE49-F238E27FC236}">
                <a16:creationId xmlns:a16="http://schemas.microsoft.com/office/drawing/2014/main" id="{5D586C8A-9ADB-42ED-8983-DE9FCDD5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r="25789"/>
          <a:stretch/>
        </p:blipFill>
        <p:spPr>
          <a:xfrm>
            <a:off x="3123576" y="1346414"/>
            <a:ext cx="2950124" cy="4792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91F65-8965-4766-AA50-42211C4D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dirty="0">
                <a:latin typeface="Montserrat SemiBold" panose="020B0604020202020204" charset="0"/>
              </a:rPr>
              <a:t>Forest cycling</a:t>
            </a: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D99BF170-2097-487F-8698-F18651B3B765}"/>
              </a:ext>
            </a:extLst>
          </p:cNvPr>
          <p:cNvSpPr>
            <a:spLocks/>
          </p:cNvSpPr>
          <p:nvPr/>
        </p:nvSpPr>
        <p:spPr bwMode="auto">
          <a:xfrm rot="774931" flipH="1">
            <a:off x="1779741" y="5259088"/>
            <a:ext cx="529535" cy="589749"/>
          </a:xfrm>
          <a:custGeom>
            <a:avLst/>
            <a:gdLst>
              <a:gd name="T0" fmla="*/ 0 w 168"/>
              <a:gd name="T1" fmla="*/ 0 h 600"/>
              <a:gd name="T2" fmla="*/ 114300 w 168"/>
              <a:gd name="T3" fmla="*/ 647700 h 600"/>
              <a:gd name="T4" fmla="*/ 266700 w 168"/>
              <a:gd name="T5" fmla="*/ 952500 h 600"/>
              <a:gd name="T6" fmla="*/ 0 60000 65536"/>
              <a:gd name="T7" fmla="*/ 0 60000 65536"/>
              <a:gd name="T8" fmla="*/ 0 60000 65536"/>
              <a:gd name="T9" fmla="*/ 0 w 168"/>
              <a:gd name="T10" fmla="*/ 0 h 600"/>
              <a:gd name="T11" fmla="*/ 168 w 168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600">
                <a:moveTo>
                  <a:pt x="0" y="0"/>
                </a:moveTo>
                <a:cubicBezTo>
                  <a:pt x="22" y="154"/>
                  <a:pt x="44" y="308"/>
                  <a:pt x="72" y="408"/>
                </a:cubicBezTo>
                <a:cubicBezTo>
                  <a:pt x="100" y="508"/>
                  <a:pt x="134" y="554"/>
                  <a:pt x="168" y="60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 sz="1400" b="1" dirty="0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C6C727DA-493A-4E5D-9200-391ADB9D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322" y="4771290"/>
            <a:ext cx="1244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Drainage</a:t>
            </a:r>
          </a:p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and run off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2B7FB76A-98A2-40A6-93AE-0C8E88C9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274" y="5020122"/>
            <a:ext cx="7024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Litter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654571DC-BDFD-425E-B8EF-22B046D62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616" y="2568318"/>
            <a:ext cx="979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Living</a:t>
            </a:r>
          </a:p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biomass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17D714C5-63AF-47A1-BB12-EFCD1188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576" y="5831354"/>
            <a:ext cx="1133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  <a:latin typeface="Montserrat Medium" panose="020B0604020202020204" charset="0"/>
              </a:rPr>
              <a:t>Soil water</a:t>
            </a:r>
            <a:endParaRPr lang="en-US" altLang="en-US" sz="1400" b="1" baseline="-25000" dirty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sp>
        <p:nvSpPr>
          <p:cNvPr id="9" name="Text Box 41">
            <a:extLst>
              <a:ext uri="{FF2B5EF4-FFF2-40B4-BE49-F238E27FC236}">
                <a16:creationId xmlns:a16="http://schemas.microsoft.com/office/drawing/2014/main" id="{039E7B36-3D2D-4166-9F43-5687A2A2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200" y="2859243"/>
            <a:ext cx="1372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Interception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D85A81E-48EB-441E-8DE0-97BB967694DA}"/>
              </a:ext>
            </a:extLst>
          </p:cNvPr>
          <p:cNvCxnSpPr>
            <a:cxnSpLocks/>
          </p:cNvCxnSpPr>
          <p:nvPr/>
        </p:nvCxnSpPr>
        <p:spPr>
          <a:xfrm>
            <a:off x="2367446" y="3182967"/>
            <a:ext cx="0" cy="1190971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2">
            <a:extLst>
              <a:ext uri="{FF2B5EF4-FFF2-40B4-BE49-F238E27FC236}">
                <a16:creationId xmlns:a16="http://schemas.microsoft.com/office/drawing/2014/main" id="{0FEA01C1-A426-4412-BAC2-9C5FC05F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40" y="1455298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Rainfall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BE8E82-C528-41BD-A278-2458AEC67025}"/>
              </a:ext>
            </a:extLst>
          </p:cNvPr>
          <p:cNvCxnSpPr>
            <a:cxnSpLocks/>
          </p:cNvCxnSpPr>
          <p:nvPr/>
        </p:nvCxnSpPr>
        <p:spPr>
          <a:xfrm flipV="1">
            <a:off x="7086492" y="3624936"/>
            <a:ext cx="0" cy="1395186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2">
            <a:extLst>
              <a:ext uri="{FF2B5EF4-FFF2-40B4-BE49-F238E27FC236}">
                <a16:creationId xmlns:a16="http://schemas.microsoft.com/office/drawing/2014/main" id="{41BA70AF-5DD0-4A5A-A8A8-85C37A4E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475" y="3954514"/>
            <a:ext cx="134203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Evaporation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9596953-928A-47DA-AB4E-EB8D8F9081A7}"/>
              </a:ext>
            </a:extLst>
          </p:cNvPr>
          <p:cNvCxnSpPr>
            <a:cxnSpLocks/>
          </p:cNvCxnSpPr>
          <p:nvPr/>
        </p:nvCxnSpPr>
        <p:spPr>
          <a:xfrm flipV="1">
            <a:off x="7086492" y="1461484"/>
            <a:ext cx="0" cy="1104176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6DBADF-61D1-42F8-AEBD-87D24E212E3F}"/>
              </a:ext>
            </a:extLst>
          </p:cNvPr>
          <p:cNvCxnSpPr>
            <a:cxnSpLocks/>
          </p:cNvCxnSpPr>
          <p:nvPr/>
        </p:nvCxnSpPr>
        <p:spPr>
          <a:xfrm flipH="1">
            <a:off x="2366730" y="5310170"/>
            <a:ext cx="1435" cy="829267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DC2DC5-AA66-4228-AE12-663272025BC2}"/>
              </a:ext>
            </a:extLst>
          </p:cNvPr>
          <p:cNvCxnSpPr>
            <a:cxnSpLocks/>
          </p:cNvCxnSpPr>
          <p:nvPr/>
        </p:nvCxnSpPr>
        <p:spPr>
          <a:xfrm>
            <a:off x="2367446" y="1829514"/>
            <a:ext cx="0" cy="837747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7">
            <a:extLst>
              <a:ext uri="{FF2B5EF4-FFF2-40B4-BE49-F238E27FC236}">
                <a16:creationId xmlns:a16="http://schemas.microsoft.com/office/drawing/2014/main" id="{B2FB43C6-FC6C-4FA5-B11D-0ED6040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898" y="2592073"/>
            <a:ext cx="598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600" b="1" dirty="0">
                <a:latin typeface="Montserrat Medium" panose="020B0604020202020204" charset="0"/>
              </a:rPr>
              <a:t>CO</a:t>
            </a:r>
            <a:r>
              <a:rPr lang="en-AU" altLang="en-US" sz="1600" b="1" baseline="-25000" dirty="0">
                <a:latin typeface="Montserrat Medium" panose="020B0604020202020204" charset="0"/>
              </a:rPr>
              <a:t>2</a:t>
            </a:r>
            <a:endParaRPr lang="en-US" altLang="en-US" sz="1600" b="1" baseline="-25000" dirty="0">
              <a:latin typeface="Montserrat Medium" panose="020B0604020202020204" charset="0"/>
            </a:endParaRPr>
          </a:p>
        </p:txBody>
      </p:sp>
      <p:sp>
        <p:nvSpPr>
          <p:cNvPr id="46" name="Text Box 32">
            <a:extLst>
              <a:ext uri="{FF2B5EF4-FFF2-40B4-BE49-F238E27FC236}">
                <a16:creationId xmlns:a16="http://schemas.microsoft.com/office/drawing/2014/main" id="{47BFAEE6-59D5-4C29-A84B-49807833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210" y="2072377"/>
            <a:ext cx="881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Plant</a:t>
            </a:r>
          </a:p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growth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47" name="Text Box 33">
            <a:extLst>
              <a:ext uri="{FF2B5EF4-FFF2-40B4-BE49-F238E27FC236}">
                <a16:creationId xmlns:a16="http://schemas.microsoft.com/office/drawing/2014/main" id="{FC37947F-6A66-4E0B-B577-8D02934B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390" y="3281135"/>
            <a:ext cx="1344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Litter fall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49" name="Text Box 34">
            <a:extLst>
              <a:ext uri="{FF2B5EF4-FFF2-40B4-BE49-F238E27FC236}">
                <a16:creationId xmlns:a16="http://schemas.microsoft.com/office/drawing/2014/main" id="{68B93362-166C-4CDE-8D96-AEE7CF6DC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842" y="5595289"/>
            <a:ext cx="2026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Soil organic carbon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58" name="Text Box 39">
            <a:extLst>
              <a:ext uri="{FF2B5EF4-FFF2-40B4-BE49-F238E27FC236}">
                <a16:creationId xmlns:a16="http://schemas.microsoft.com/office/drawing/2014/main" id="{AC8AD2A1-1765-4920-AC09-A20FC969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4729" y="4448654"/>
            <a:ext cx="1453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Litter and soil decay (respiration)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AE917B3-2F1E-4F85-80D2-B2FFB1D318D8}"/>
              </a:ext>
            </a:extLst>
          </p:cNvPr>
          <p:cNvCxnSpPr>
            <a:cxnSpLocks/>
          </p:cNvCxnSpPr>
          <p:nvPr/>
        </p:nvCxnSpPr>
        <p:spPr>
          <a:xfrm flipH="1" flipV="1">
            <a:off x="7576371" y="2700115"/>
            <a:ext cx="2189507" cy="16347"/>
          </a:xfrm>
          <a:prstGeom prst="straightConnector1">
            <a:avLst/>
          </a:prstGeom>
          <a:ln w="3175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9B3A71D-061D-4E5B-8875-DA4388EA9811}"/>
              </a:ext>
            </a:extLst>
          </p:cNvPr>
          <p:cNvCxnSpPr>
            <a:cxnSpLocks/>
          </p:cNvCxnSpPr>
          <p:nvPr/>
        </p:nvCxnSpPr>
        <p:spPr>
          <a:xfrm flipH="1">
            <a:off x="7227729" y="2989597"/>
            <a:ext cx="351322" cy="1988229"/>
          </a:xfrm>
          <a:prstGeom prst="straightConnector1">
            <a:avLst/>
          </a:prstGeom>
          <a:ln w="317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37">
            <a:extLst>
              <a:ext uri="{FF2B5EF4-FFF2-40B4-BE49-F238E27FC236}">
                <a16:creationId xmlns:a16="http://schemas.microsoft.com/office/drawing/2014/main" id="{F529F051-0387-4322-B88E-42ED3AF5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434" y="5831354"/>
            <a:ext cx="1252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  <a:latin typeface="Montserrat Medium" panose="020B0604020202020204" charset="0"/>
              </a:rPr>
              <a:t>Soil carbon</a:t>
            </a:r>
            <a:endParaRPr lang="en-US" altLang="en-US" sz="1400" b="1" baseline="-25000" dirty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D3B78CD-A310-42CA-A155-025DBD3CD3DF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202700" y="5327898"/>
            <a:ext cx="883792" cy="396904"/>
          </a:xfrm>
          <a:prstGeom prst="straightConnector1">
            <a:avLst/>
          </a:prstGeom>
          <a:ln w="317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B20712B-1E9F-4CEF-9C6A-162DAAC6C061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7437711" y="2821220"/>
            <a:ext cx="2328167" cy="2352790"/>
          </a:xfrm>
          <a:prstGeom prst="straightConnector1">
            <a:avLst/>
          </a:prstGeom>
          <a:ln w="317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FB2513C-AA40-48B3-999D-9D9F0656BA86}"/>
              </a:ext>
            </a:extLst>
          </p:cNvPr>
          <p:cNvCxnSpPr>
            <a:cxnSpLocks/>
          </p:cNvCxnSpPr>
          <p:nvPr/>
        </p:nvCxnSpPr>
        <p:spPr>
          <a:xfrm>
            <a:off x="6202701" y="5985241"/>
            <a:ext cx="2435495" cy="0"/>
          </a:xfrm>
          <a:prstGeom prst="straightConnector1">
            <a:avLst/>
          </a:prstGeom>
          <a:ln w="31750">
            <a:solidFill>
              <a:srgbClr val="C0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1633E46-8F13-4B1F-9864-04DD2450BDA9}"/>
              </a:ext>
            </a:extLst>
          </p:cNvPr>
          <p:cNvCxnSpPr>
            <a:cxnSpLocks/>
          </p:cNvCxnSpPr>
          <p:nvPr/>
        </p:nvCxnSpPr>
        <p:spPr>
          <a:xfrm flipV="1">
            <a:off x="8631331" y="2930269"/>
            <a:ext cx="1193823" cy="3054973"/>
          </a:xfrm>
          <a:prstGeom prst="straightConnector1">
            <a:avLst/>
          </a:prstGeom>
          <a:ln w="317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8D2D3CA-E5DF-4452-A6FC-7B683A137FA5}"/>
              </a:ext>
            </a:extLst>
          </p:cNvPr>
          <p:cNvGrpSpPr/>
          <p:nvPr/>
        </p:nvGrpSpPr>
        <p:grpSpPr>
          <a:xfrm>
            <a:off x="6970690" y="280362"/>
            <a:ext cx="2203890" cy="307777"/>
            <a:chOff x="5925823" y="333389"/>
            <a:chExt cx="2203890" cy="307777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D4651D6-B8A9-41B2-BDC6-115EAD405081}"/>
                </a:ext>
              </a:extLst>
            </p:cNvPr>
            <p:cNvCxnSpPr>
              <a:cxnSpLocks/>
            </p:cNvCxnSpPr>
            <p:nvPr/>
          </p:nvCxnSpPr>
          <p:spPr>
            <a:xfrm>
              <a:off x="5925823" y="487277"/>
              <a:ext cx="884298" cy="0"/>
            </a:xfrm>
            <a:prstGeom prst="straightConnector1">
              <a:avLst/>
            </a:prstGeom>
            <a:ln w="3175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 Box 32">
              <a:extLst>
                <a:ext uri="{FF2B5EF4-FFF2-40B4-BE49-F238E27FC236}">
                  <a16:creationId xmlns:a16="http://schemas.microsoft.com/office/drawing/2014/main" id="{420E8CDB-EF12-4D4D-8466-0CCE05393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0121" y="333389"/>
              <a:ext cx="1319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AU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AU" altLang="en-US" sz="1400" b="1" dirty="0">
                  <a:latin typeface="Montserrat Medium" panose="020B0604020202020204" charset="0"/>
                </a:rPr>
                <a:t>Water cycle</a:t>
              </a:r>
              <a:endParaRPr lang="en-US" altLang="en-US" sz="1400" b="1" baseline="-25000" dirty="0">
                <a:latin typeface="Montserrat Medium" panose="020B060402020202020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947FC27-19C8-4637-A647-98C75016113A}"/>
              </a:ext>
            </a:extLst>
          </p:cNvPr>
          <p:cNvGrpSpPr/>
          <p:nvPr/>
        </p:nvGrpSpPr>
        <p:grpSpPr>
          <a:xfrm>
            <a:off x="6970690" y="580978"/>
            <a:ext cx="2309688" cy="307777"/>
            <a:chOff x="5925823" y="634005"/>
            <a:chExt cx="2309688" cy="307777"/>
          </a:xfrm>
        </p:grpSpPr>
        <p:sp>
          <p:nvSpPr>
            <p:cNvPr id="97" name="Text Box 32">
              <a:extLst>
                <a:ext uri="{FF2B5EF4-FFF2-40B4-BE49-F238E27FC236}">
                  <a16:creationId xmlns:a16="http://schemas.microsoft.com/office/drawing/2014/main" id="{00F9F7C8-1762-4745-835C-82687A869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0121" y="634005"/>
              <a:ext cx="14253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AU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AU" altLang="en-US" sz="1400" b="1" dirty="0">
                  <a:latin typeface="Montserrat Medium" panose="020B0604020202020204" charset="0"/>
                </a:rPr>
                <a:t>Carbon cycle</a:t>
              </a:r>
              <a:endParaRPr lang="en-US" altLang="en-US" sz="1400" b="1" baseline="-25000" dirty="0">
                <a:latin typeface="Montserrat Medium" panose="020B0604020202020204" charset="0"/>
              </a:endParaRP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C258C65-CDB2-451D-9A15-93A08E23FA2E}"/>
                </a:ext>
              </a:extLst>
            </p:cNvPr>
            <p:cNvCxnSpPr>
              <a:cxnSpLocks/>
            </p:cNvCxnSpPr>
            <p:nvPr/>
          </p:nvCxnSpPr>
          <p:spPr>
            <a:xfrm>
              <a:off x="5925823" y="787893"/>
              <a:ext cx="884298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 Box 32">
            <a:extLst>
              <a:ext uri="{FF2B5EF4-FFF2-40B4-BE49-F238E27FC236}">
                <a16:creationId xmlns:a16="http://schemas.microsoft.com/office/drawing/2014/main" id="{2D9E671F-0352-4EAB-BD8D-43E1FFC3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647" y="1769898"/>
            <a:ext cx="201369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Evapotranspiration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Placeholder 2">
            <a:extLst>
              <a:ext uri="{FF2B5EF4-FFF2-40B4-BE49-F238E27FC236}">
                <a16:creationId xmlns:a16="http://schemas.microsoft.com/office/drawing/2014/main" id="{5D586C8A-9ADB-42ED-8983-DE9FCDD5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r="25789"/>
          <a:stretch/>
        </p:blipFill>
        <p:spPr>
          <a:xfrm>
            <a:off x="3123576" y="1346414"/>
            <a:ext cx="2950124" cy="4792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91F65-8965-4766-AA50-42211C4D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dirty="0">
                <a:latin typeface="Montserrat SemiBold" panose="020B0604020202020204" charset="0"/>
              </a:rPr>
              <a:t>Forest cycling</a:t>
            </a: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D99BF170-2097-487F-8698-F18651B3B765}"/>
              </a:ext>
            </a:extLst>
          </p:cNvPr>
          <p:cNvSpPr>
            <a:spLocks/>
          </p:cNvSpPr>
          <p:nvPr/>
        </p:nvSpPr>
        <p:spPr bwMode="auto">
          <a:xfrm rot="774931" flipH="1">
            <a:off x="1779741" y="5259088"/>
            <a:ext cx="529535" cy="589749"/>
          </a:xfrm>
          <a:custGeom>
            <a:avLst/>
            <a:gdLst>
              <a:gd name="T0" fmla="*/ 0 w 168"/>
              <a:gd name="T1" fmla="*/ 0 h 600"/>
              <a:gd name="T2" fmla="*/ 114300 w 168"/>
              <a:gd name="T3" fmla="*/ 647700 h 600"/>
              <a:gd name="T4" fmla="*/ 266700 w 168"/>
              <a:gd name="T5" fmla="*/ 952500 h 600"/>
              <a:gd name="T6" fmla="*/ 0 60000 65536"/>
              <a:gd name="T7" fmla="*/ 0 60000 65536"/>
              <a:gd name="T8" fmla="*/ 0 60000 65536"/>
              <a:gd name="T9" fmla="*/ 0 w 168"/>
              <a:gd name="T10" fmla="*/ 0 h 600"/>
              <a:gd name="T11" fmla="*/ 168 w 168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600">
                <a:moveTo>
                  <a:pt x="0" y="0"/>
                </a:moveTo>
                <a:cubicBezTo>
                  <a:pt x="22" y="154"/>
                  <a:pt x="44" y="308"/>
                  <a:pt x="72" y="408"/>
                </a:cubicBezTo>
                <a:cubicBezTo>
                  <a:pt x="100" y="508"/>
                  <a:pt x="134" y="554"/>
                  <a:pt x="168" y="600"/>
                </a:cubicBezTo>
              </a:path>
            </a:pathLst>
          </a:custGeom>
          <a:noFill/>
          <a:ln w="3175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 sz="1400" b="1" dirty="0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C6C727DA-493A-4E5D-9200-391ADB9D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322" y="4771290"/>
            <a:ext cx="1244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Drainage</a:t>
            </a:r>
          </a:p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and run off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2B7FB76A-98A2-40A6-93AE-0C8E88C9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274" y="5020122"/>
            <a:ext cx="7024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Litter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654571DC-BDFD-425E-B8EF-22B046D62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616" y="2568318"/>
            <a:ext cx="979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Living</a:t>
            </a:r>
          </a:p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biomass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17D714C5-63AF-47A1-BB12-EFCD1188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576" y="5831354"/>
            <a:ext cx="1133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  <a:latin typeface="Montserrat Medium" panose="020B0604020202020204" charset="0"/>
              </a:rPr>
              <a:t>Soil water</a:t>
            </a:r>
            <a:endParaRPr lang="en-US" altLang="en-US" sz="1400" b="1" baseline="-25000" dirty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sp>
        <p:nvSpPr>
          <p:cNvPr id="9" name="Text Box 41">
            <a:extLst>
              <a:ext uri="{FF2B5EF4-FFF2-40B4-BE49-F238E27FC236}">
                <a16:creationId xmlns:a16="http://schemas.microsoft.com/office/drawing/2014/main" id="{039E7B36-3D2D-4166-9F43-5687A2A2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200" y="2859243"/>
            <a:ext cx="1372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Interception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D85A81E-48EB-441E-8DE0-97BB967694DA}"/>
              </a:ext>
            </a:extLst>
          </p:cNvPr>
          <p:cNvCxnSpPr>
            <a:cxnSpLocks/>
          </p:cNvCxnSpPr>
          <p:nvPr/>
        </p:nvCxnSpPr>
        <p:spPr>
          <a:xfrm>
            <a:off x="2367446" y="3182967"/>
            <a:ext cx="0" cy="1190971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2">
            <a:extLst>
              <a:ext uri="{FF2B5EF4-FFF2-40B4-BE49-F238E27FC236}">
                <a16:creationId xmlns:a16="http://schemas.microsoft.com/office/drawing/2014/main" id="{0FEA01C1-A426-4412-BAC2-9C5FC05F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40" y="1455298"/>
            <a:ext cx="902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Rainfall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BE8E82-C528-41BD-A278-2458AEC67025}"/>
              </a:ext>
            </a:extLst>
          </p:cNvPr>
          <p:cNvCxnSpPr>
            <a:cxnSpLocks/>
          </p:cNvCxnSpPr>
          <p:nvPr/>
        </p:nvCxnSpPr>
        <p:spPr>
          <a:xfrm flipV="1">
            <a:off x="7086492" y="3624936"/>
            <a:ext cx="0" cy="1395186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2">
            <a:extLst>
              <a:ext uri="{FF2B5EF4-FFF2-40B4-BE49-F238E27FC236}">
                <a16:creationId xmlns:a16="http://schemas.microsoft.com/office/drawing/2014/main" id="{41BA70AF-5DD0-4A5A-A8A8-85C37A4E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475" y="3954514"/>
            <a:ext cx="134203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Evaporation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9596953-928A-47DA-AB4E-EB8D8F9081A7}"/>
              </a:ext>
            </a:extLst>
          </p:cNvPr>
          <p:cNvCxnSpPr>
            <a:cxnSpLocks/>
          </p:cNvCxnSpPr>
          <p:nvPr/>
        </p:nvCxnSpPr>
        <p:spPr>
          <a:xfrm flipV="1">
            <a:off x="7086492" y="1461484"/>
            <a:ext cx="0" cy="1104176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6DBADF-61D1-42F8-AEBD-87D24E212E3F}"/>
              </a:ext>
            </a:extLst>
          </p:cNvPr>
          <p:cNvCxnSpPr>
            <a:cxnSpLocks/>
          </p:cNvCxnSpPr>
          <p:nvPr/>
        </p:nvCxnSpPr>
        <p:spPr>
          <a:xfrm flipH="1">
            <a:off x="2366730" y="5310170"/>
            <a:ext cx="1435" cy="829267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DC2DC5-AA66-4228-AE12-663272025BC2}"/>
              </a:ext>
            </a:extLst>
          </p:cNvPr>
          <p:cNvCxnSpPr>
            <a:cxnSpLocks/>
          </p:cNvCxnSpPr>
          <p:nvPr/>
        </p:nvCxnSpPr>
        <p:spPr>
          <a:xfrm>
            <a:off x="2367446" y="1829514"/>
            <a:ext cx="0" cy="837747"/>
          </a:xfrm>
          <a:prstGeom prst="straightConnector1">
            <a:avLst/>
          </a:prstGeom>
          <a:ln w="317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7">
            <a:extLst>
              <a:ext uri="{FF2B5EF4-FFF2-40B4-BE49-F238E27FC236}">
                <a16:creationId xmlns:a16="http://schemas.microsoft.com/office/drawing/2014/main" id="{B2FB43C6-FC6C-4FA5-B11D-0ED6040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898" y="2592073"/>
            <a:ext cx="598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600" b="1" dirty="0">
                <a:latin typeface="Montserrat Medium" panose="020B0604020202020204" charset="0"/>
              </a:rPr>
              <a:t>CO</a:t>
            </a:r>
            <a:r>
              <a:rPr lang="en-AU" altLang="en-US" sz="1600" b="1" baseline="-25000" dirty="0">
                <a:latin typeface="Montserrat Medium" panose="020B0604020202020204" charset="0"/>
              </a:rPr>
              <a:t>2</a:t>
            </a:r>
            <a:endParaRPr lang="en-US" altLang="en-US" sz="1600" b="1" baseline="-25000" dirty="0">
              <a:latin typeface="Montserrat Medium" panose="020B0604020202020204" charset="0"/>
            </a:endParaRPr>
          </a:p>
        </p:txBody>
      </p:sp>
      <p:sp>
        <p:nvSpPr>
          <p:cNvPr id="46" name="Text Box 32">
            <a:extLst>
              <a:ext uri="{FF2B5EF4-FFF2-40B4-BE49-F238E27FC236}">
                <a16:creationId xmlns:a16="http://schemas.microsoft.com/office/drawing/2014/main" id="{47BFAEE6-59D5-4C29-A84B-49807833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210" y="2072377"/>
            <a:ext cx="881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Plant</a:t>
            </a:r>
          </a:p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growth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47" name="Text Box 33">
            <a:extLst>
              <a:ext uri="{FF2B5EF4-FFF2-40B4-BE49-F238E27FC236}">
                <a16:creationId xmlns:a16="http://schemas.microsoft.com/office/drawing/2014/main" id="{FC37947F-6A66-4E0B-B577-8D02934B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390" y="3281135"/>
            <a:ext cx="1344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Litter fall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58" name="Text Box 39">
            <a:extLst>
              <a:ext uri="{FF2B5EF4-FFF2-40B4-BE49-F238E27FC236}">
                <a16:creationId xmlns:a16="http://schemas.microsoft.com/office/drawing/2014/main" id="{AC8AD2A1-1765-4920-AC09-A20FC969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4729" y="4448654"/>
            <a:ext cx="1453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Litter and soil decay (respiration)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AE917B3-2F1E-4F85-80D2-B2FFB1D318D8}"/>
              </a:ext>
            </a:extLst>
          </p:cNvPr>
          <p:cNvCxnSpPr>
            <a:cxnSpLocks/>
          </p:cNvCxnSpPr>
          <p:nvPr/>
        </p:nvCxnSpPr>
        <p:spPr>
          <a:xfrm flipH="1" flipV="1">
            <a:off x="7576371" y="2754979"/>
            <a:ext cx="2189507" cy="16347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9B3A71D-061D-4E5B-8875-DA4388EA9811}"/>
              </a:ext>
            </a:extLst>
          </p:cNvPr>
          <p:cNvCxnSpPr>
            <a:cxnSpLocks/>
          </p:cNvCxnSpPr>
          <p:nvPr/>
        </p:nvCxnSpPr>
        <p:spPr>
          <a:xfrm flipH="1">
            <a:off x="7227729" y="2989597"/>
            <a:ext cx="351322" cy="1988229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37">
            <a:extLst>
              <a:ext uri="{FF2B5EF4-FFF2-40B4-BE49-F238E27FC236}">
                <a16:creationId xmlns:a16="http://schemas.microsoft.com/office/drawing/2014/main" id="{F529F051-0387-4322-B88E-42ED3AF5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434" y="5831354"/>
            <a:ext cx="1252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  <a:latin typeface="Montserrat Medium" panose="020B0604020202020204" charset="0"/>
              </a:rPr>
              <a:t>Soil carbon</a:t>
            </a:r>
            <a:endParaRPr lang="en-US" altLang="en-US" sz="1400" b="1" baseline="-25000" dirty="0">
              <a:solidFill>
                <a:schemeClr val="bg1"/>
              </a:solidFill>
              <a:latin typeface="Montserrat Medium" panose="020B060402020202020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D3B78CD-A310-42CA-A155-025DBD3CD3DF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6202700" y="5327898"/>
            <a:ext cx="883792" cy="396904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B20712B-1E9F-4CEF-9C6A-162DAAC6C061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7437711" y="2821220"/>
            <a:ext cx="2328167" cy="2352790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FB2513C-AA40-48B3-999D-9D9F0656BA86}"/>
              </a:ext>
            </a:extLst>
          </p:cNvPr>
          <p:cNvCxnSpPr>
            <a:cxnSpLocks/>
          </p:cNvCxnSpPr>
          <p:nvPr/>
        </p:nvCxnSpPr>
        <p:spPr>
          <a:xfrm>
            <a:off x="6202701" y="5985241"/>
            <a:ext cx="2435495" cy="0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1633E46-8F13-4B1F-9864-04DD2450BDA9}"/>
              </a:ext>
            </a:extLst>
          </p:cNvPr>
          <p:cNvCxnSpPr>
            <a:cxnSpLocks/>
          </p:cNvCxnSpPr>
          <p:nvPr/>
        </p:nvCxnSpPr>
        <p:spPr>
          <a:xfrm flipV="1">
            <a:off x="8631331" y="2930269"/>
            <a:ext cx="1193823" cy="3054973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8D2D3CA-E5DF-4452-A6FC-7B683A137FA5}"/>
              </a:ext>
            </a:extLst>
          </p:cNvPr>
          <p:cNvGrpSpPr/>
          <p:nvPr/>
        </p:nvGrpSpPr>
        <p:grpSpPr>
          <a:xfrm>
            <a:off x="6970690" y="280362"/>
            <a:ext cx="2203890" cy="307777"/>
            <a:chOff x="5925823" y="333389"/>
            <a:chExt cx="2203890" cy="307777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D4651D6-B8A9-41B2-BDC6-115EAD405081}"/>
                </a:ext>
              </a:extLst>
            </p:cNvPr>
            <p:cNvCxnSpPr>
              <a:cxnSpLocks/>
            </p:cNvCxnSpPr>
            <p:nvPr/>
          </p:nvCxnSpPr>
          <p:spPr>
            <a:xfrm>
              <a:off x="5925823" y="487277"/>
              <a:ext cx="884298" cy="0"/>
            </a:xfrm>
            <a:prstGeom prst="straightConnector1">
              <a:avLst/>
            </a:prstGeom>
            <a:ln w="3175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 Box 32">
              <a:extLst>
                <a:ext uri="{FF2B5EF4-FFF2-40B4-BE49-F238E27FC236}">
                  <a16:creationId xmlns:a16="http://schemas.microsoft.com/office/drawing/2014/main" id="{420E8CDB-EF12-4D4D-8466-0CCE05393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0121" y="333389"/>
              <a:ext cx="1319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AU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AU" altLang="en-US" sz="1400" b="1" dirty="0">
                  <a:latin typeface="Montserrat Medium" panose="020B0604020202020204" charset="0"/>
                </a:rPr>
                <a:t>Water cycle</a:t>
              </a:r>
              <a:endParaRPr lang="en-US" altLang="en-US" sz="1400" b="1" baseline="-25000" dirty="0">
                <a:latin typeface="Montserrat Medium" panose="020B060402020202020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947FC27-19C8-4637-A647-98C75016113A}"/>
              </a:ext>
            </a:extLst>
          </p:cNvPr>
          <p:cNvGrpSpPr/>
          <p:nvPr/>
        </p:nvGrpSpPr>
        <p:grpSpPr>
          <a:xfrm>
            <a:off x="6970690" y="580978"/>
            <a:ext cx="2309688" cy="307777"/>
            <a:chOff x="5925823" y="634005"/>
            <a:chExt cx="2309688" cy="307777"/>
          </a:xfrm>
        </p:grpSpPr>
        <p:sp>
          <p:nvSpPr>
            <p:cNvPr id="97" name="Text Box 32">
              <a:extLst>
                <a:ext uri="{FF2B5EF4-FFF2-40B4-BE49-F238E27FC236}">
                  <a16:creationId xmlns:a16="http://schemas.microsoft.com/office/drawing/2014/main" id="{00F9F7C8-1762-4745-835C-82687A869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0121" y="634005"/>
              <a:ext cx="14253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AU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AU" altLang="en-US" sz="1400" b="1" dirty="0">
                  <a:latin typeface="Montserrat Medium" panose="020B0604020202020204" charset="0"/>
                </a:rPr>
                <a:t>Carbon cycle</a:t>
              </a:r>
              <a:endParaRPr lang="en-US" altLang="en-US" sz="1400" b="1" baseline="-25000" dirty="0">
                <a:latin typeface="Montserrat Medium" panose="020B0604020202020204" charset="0"/>
              </a:endParaRP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C258C65-CDB2-451D-9A15-93A08E23FA2E}"/>
                </a:ext>
              </a:extLst>
            </p:cNvPr>
            <p:cNvCxnSpPr>
              <a:cxnSpLocks/>
            </p:cNvCxnSpPr>
            <p:nvPr/>
          </p:nvCxnSpPr>
          <p:spPr>
            <a:xfrm>
              <a:off x="5925823" y="787893"/>
              <a:ext cx="884298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Picture 104" descr="A close up of a logo&#10;&#10;Description automatically generated">
            <a:extLst>
              <a:ext uri="{FF2B5EF4-FFF2-40B4-BE49-F238E27FC236}">
                <a16:creationId xmlns:a16="http://schemas.microsoft.com/office/drawing/2014/main" id="{62977DBD-0F09-4470-B282-41665344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82759" y="4684719"/>
            <a:ext cx="407477" cy="580039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BC103098-ED0B-4850-BC86-2357AE47B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04296" y="2084660"/>
            <a:ext cx="407477" cy="580039"/>
          </a:xfrm>
          <a:prstGeom prst="rect">
            <a:avLst/>
          </a:prstGeom>
        </p:spPr>
      </p:pic>
      <p:pic>
        <p:nvPicPr>
          <p:cNvPr id="107" name="Picture 106" descr="A close up of a logo&#10;&#10;Description automatically generated">
            <a:extLst>
              <a:ext uri="{FF2B5EF4-FFF2-40B4-BE49-F238E27FC236}">
                <a16:creationId xmlns:a16="http://schemas.microsoft.com/office/drawing/2014/main" id="{04F2B57D-0B89-461A-901F-F0838F484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6818" y="5724803"/>
            <a:ext cx="407477" cy="580039"/>
          </a:xfrm>
          <a:prstGeom prst="rect">
            <a:avLst/>
          </a:prstGeom>
        </p:spPr>
      </p:pic>
      <p:pic>
        <p:nvPicPr>
          <p:cNvPr id="108" name="Picture 107" descr="A close up of a logo&#10;&#10;Description automatically generated">
            <a:extLst>
              <a:ext uri="{FF2B5EF4-FFF2-40B4-BE49-F238E27FC236}">
                <a16:creationId xmlns:a16="http://schemas.microsoft.com/office/drawing/2014/main" id="{B04DF2E5-3F95-413C-929F-7D64513EA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35590" y="5514122"/>
            <a:ext cx="407477" cy="580039"/>
          </a:xfrm>
          <a:prstGeom prst="rect">
            <a:avLst/>
          </a:prstGeom>
        </p:spPr>
      </p:pic>
      <p:pic>
        <p:nvPicPr>
          <p:cNvPr id="109" name="Picture 108" descr="A close up of a logo&#10;&#10;Description automatically generated">
            <a:extLst>
              <a:ext uri="{FF2B5EF4-FFF2-40B4-BE49-F238E27FC236}">
                <a16:creationId xmlns:a16="http://schemas.microsoft.com/office/drawing/2014/main" id="{BE636E16-41AA-4F89-AD16-DE9E47A5E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6818" y="3124348"/>
            <a:ext cx="407477" cy="580039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58DF054-9969-42FA-ACED-A8409CAECD61}"/>
              </a:ext>
            </a:extLst>
          </p:cNvPr>
          <p:cNvGrpSpPr/>
          <p:nvPr/>
        </p:nvGrpSpPr>
        <p:grpSpPr>
          <a:xfrm>
            <a:off x="7147632" y="806294"/>
            <a:ext cx="3168286" cy="580039"/>
            <a:chOff x="6102765" y="859321"/>
            <a:chExt cx="3168286" cy="580039"/>
          </a:xfrm>
        </p:grpSpPr>
        <p:pic>
          <p:nvPicPr>
            <p:cNvPr id="110" name="Picture 109" descr="A close up of a logo&#10;&#10;Description automatically generated">
              <a:extLst>
                <a:ext uri="{FF2B5EF4-FFF2-40B4-BE49-F238E27FC236}">
                  <a16:creationId xmlns:a16="http://schemas.microsoft.com/office/drawing/2014/main" id="{7236C11F-D87C-4CC5-9CB3-200F0AF2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102765" y="859321"/>
              <a:ext cx="407477" cy="580039"/>
            </a:xfrm>
            <a:prstGeom prst="rect">
              <a:avLst/>
            </a:prstGeom>
          </p:spPr>
        </p:pic>
        <p:sp>
          <p:nvSpPr>
            <p:cNvPr id="111" name="Text Box 32">
              <a:extLst>
                <a:ext uri="{FF2B5EF4-FFF2-40B4-BE49-F238E27FC236}">
                  <a16:creationId xmlns:a16="http://schemas.microsoft.com/office/drawing/2014/main" id="{1A0D91BA-8475-4EF3-A165-8ACF8C3BB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0121" y="934622"/>
              <a:ext cx="2460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AU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AU" altLang="en-US" sz="1400" b="1" dirty="0">
                  <a:latin typeface="Montserrat Medium" panose="020B0604020202020204" charset="0"/>
                </a:rPr>
                <a:t>Planned/unplanned fire</a:t>
              </a:r>
              <a:endParaRPr lang="en-US" altLang="en-US" sz="1400" b="1" baseline="-25000" dirty="0">
                <a:latin typeface="Montserrat Medium" panose="020B0604020202020204" charset="0"/>
              </a:endParaRPr>
            </a:p>
          </p:txBody>
        </p:sp>
      </p:grpSp>
      <p:pic>
        <p:nvPicPr>
          <p:cNvPr id="116" name="Picture 115" descr="A close up of a logo&#10;&#10;Description automatically generated">
            <a:extLst>
              <a:ext uri="{FF2B5EF4-FFF2-40B4-BE49-F238E27FC236}">
                <a16:creationId xmlns:a16="http://schemas.microsoft.com/office/drawing/2014/main" id="{F5D94959-691A-44D9-979C-307F2AE76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20816" y="3871854"/>
            <a:ext cx="407477" cy="580039"/>
          </a:xfrm>
          <a:prstGeom prst="rect">
            <a:avLst/>
          </a:prstGeom>
        </p:spPr>
      </p:pic>
      <p:sp>
        <p:nvSpPr>
          <p:cNvPr id="56" name="Text Box 32">
            <a:extLst>
              <a:ext uri="{FF2B5EF4-FFF2-40B4-BE49-F238E27FC236}">
                <a16:creationId xmlns:a16="http://schemas.microsoft.com/office/drawing/2014/main" id="{2D9E671F-0352-4EAB-BD8D-43E1FFC3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647" y="1769898"/>
            <a:ext cx="201369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AU" altLang="en-US" sz="1400" b="1" dirty="0">
                <a:latin typeface="Montserrat Medium" panose="020B0604020202020204" charset="0"/>
              </a:rPr>
              <a:t>Evapotranspiration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  <p:sp>
        <p:nvSpPr>
          <p:cNvPr id="45" name="Text Box 34">
            <a:extLst>
              <a:ext uri="{FF2B5EF4-FFF2-40B4-BE49-F238E27FC236}">
                <a16:creationId xmlns:a16="http://schemas.microsoft.com/office/drawing/2014/main" id="{0058EAED-ED3A-4994-9BBC-00A19063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842" y="5595289"/>
            <a:ext cx="2026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AU" altLang="en-US" sz="1400" b="1" dirty="0">
                <a:latin typeface="Montserrat Medium" panose="020B0604020202020204" charset="0"/>
              </a:rPr>
              <a:t>Soil organic carbon</a:t>
            </a:r>
            <a:endParaRPr lang="en-US" altLang="en-US" sz="1400" b="1" baseline="-25000" dirty="0">
              <a:latin typeface="Montserrat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5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732D46-DDBC-4823-A240-6B17DD71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>
                <a:latin typeface="Montserrat SemiBold" panose="020B0604020202020204" charset="0"/>
              </a:rPr>
              <a:t>Water cycling after a prescribed burn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FABBC-3E58-43AA-B369-D460AC54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97875"/>
            <a:ext cx="7886700" cy="46790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Minimal effect on total evapotranspiration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Major component of water balance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Overstorey trees remain intact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AU" sz="1800" b="1" dirty="0">
              <a:latin typeface="Montserrat Medium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Greater availability of soil moisture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Growth of overstorey trees?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Depends on tree age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Rate of regrowth of understorey vegetation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Deep drainage?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Depends on soil properties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AU" sz="1800" b="1" dirty="0">
              <a:latin typeface="Montserrat Medium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Variability across the landscape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B61471-E6FA-432A-87C2-3114A1223C65}"/>
              </a:ext>
            </a:extLst>
          </p:cNvPr>
          <p:cNvSpPr/>
          <p:nvPr/>
        </p:nvSpPr>
        <p:spPr>
          <a:xfrm>
            <a:off x="5105111" y="6176964"/>
            <a:ext cx="5342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latin typeface="Montserrat Light" panose="020B0604020202020204" charset="0"/>
              </a:rPr>
              <a:t>Gharun </a:t>
            </a:r>
            <a:r>
              <a:rPr lang="en-AU" sz="1200" i="1" dirty="0">
                <a:latin typeface="Montserrat Light" panose="020B0604020202020204" charset="0"/>
              </a:rPr>
              <a:t>et al</a:t>
            </a:r>
            <a:r>
              <a:rPr lang="en-AU" sz="1200" dirty="0">
                <a:latin typeface="Montserrat Light" panose="020B0604020202020204" charset="0"/>
              </a:rPr>
              <a:t>. (2018) </a:t>
            </a:r>
            <a:r>
              <a:rPr lang="en-AU" sz="1200" i="1" dirty="0">
                <a:latin typeface="Montserrat Light" panose="020B0604020202020204" charset="0"/>
              </a:rPr>
              <a:t>Science of the Total Environment </a:t>
            </a:r>
            <a:r>
              <a:rPr lang="en-AU" sz="1200" dirty="0">
                <a:latin typeface="Montserrat Light" panose="020B0604020202020204" charset="0"/>
              </a:rPr>
              <a:t>615, 1000–1009</a:t>
            </a:r>
          </a:p>
          <a:p>
            <a:r>
              <a:rPr lang="en-AU" sz="1200" dirty="0">
                <a:latin typeface="Montserrat Light" panose="020B0604020202020204" charset="0"/>
              </a:rPr>
              <a:t>Yu </a:t>
            </a:r>
            <a:r>
              <a:rPr lang="en-AU" sz="1200" i="1" dirty="0">
                <a:latin typeface="Montserrat Light" panose="020B0604020202020204" charset="0"/>
              </a:rPr>
              <a:t>et al</a:t>
            </a:r>
            <a:r>
              <a:rPr lang="en-AU" sz="1200" dirty="0">
                <a:latin typeface="Montserrat Light" panose="020B0604020202020204" charset="0"/>
              </a:rPr>
              <a:t>. (2020) BNH CRC Technical Report</a:t>
            </a:r>
          </a:p>
        </p:txBody>
      </p:sp>
    </p:spTree>
    <p:extLst>
      <p:ext uri="{BB962C8B-B14F-4D97-AF65-F5344CB8AC3E}">
        <p14:creationId xmlns:p14="http://schemas.microsoft.com/office/powerpoint/2010/main" val="248296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9589-23C6-4DCB-A0CA-FCB8453ABB3E}"/>
              </a:ext>
            </a:extLst>
          </p:cNvPr>
          <p:cNvSpPr txBox="1">
            <a:spLocks/>
          </p:cNvSpPr>
          <p:nvPr/>
        </p:nvSpPr>
        <p:spPr>
          <a:xfrm>
            <a:off x="2152650" y="363600"/>
            <a:ext cx="78867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latin typeface="Montserrat SemiBold" panose="020B0604020202020204" charset="0"/>
              </a:rPr>
              <a:t>Carbon cycling after a prescribed burn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8CDDF-473D-4C63-B554-AD496319A1EB}"/>
              </a:ext>
            </a:extLst>
          </p:cNvPr>
          <p:cNvSpPr txBox="1">
            <a:spLocks/>
          </p:cNvSpPr>
          <p:nvPr/>
        </p:nvSpPr>
        <p:spPr>
          <a:xfrm>
            <a:off x="2152650" y="1489167"/>
            <a:ext cx="7886700" cy="46877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Minimal effect on carbon in overstorey trees and soil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Overstorey trees remain intact (25-350 t C ha</a:t>
            </a:r>
            <a:r>
              <a:rPr lang="en-AU" sz="1800" baseline="30000" dirty="0">
                <a:latin typeface="Montserrat Medium" panose="020B0604020202020204" charset="0"/>
              </a:rPr>
              <a:t>-1</a:t>
            </a:r>
            <a:r>
              <a:rPr lang="en-AU" sz="1800" dirty="0">
                <a:latin typeface="Montserrat Medium" panose="020B0604020202020204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Soil carbon generally unaffected (125-270 t C ha</a:t>
            </a:r>
            <a:r>
              <a:rPr lang="en-AU" sz="1800" baseline="30000" dirty="0">
                <a:latin typeface="Montserrat Medium" panose="020B0604020202020204" charset="0"/>
              </a:rPr>
              <a:t>-1</a:t>
            </a:r>
            <a:r>
              <a:rPr lang="en-AU" sz="1800" dirty="0">
                <a:latin typeface="Montserrat Medium" panose="020B0604020202020204" charset="0"/>
              </a:rPr>
              <a:t>)</a:t>
            </a:r>
            <a:endParaRPr lang="en-AU" sz="1800" b="1" dirty="0">
              <a:solidFill>
                <a:srgbClr val="C00000"/>
              </a:solidFill>
              <a:latin typeface="Montserrat Medium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Redistribution of carbon pools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Released to the atmosphere as CO</a:t>
            </a:r>
            <a:r>
              <a:rPr lang="en-AU" sz="1800" baseline="-25000" dirty="0">
                <a:latin typeface="Montserrat Medium" panose="020B0604020202020204" charset="0"/>
              </a:rPr>
              <a:t>2</a:t>
            </a:r>
            <a:r>
              <a:rPr lang="en-AU" sz="1800" dirty="0">
                <a:latin typeface="Montserrat Medium" panose="020B0604020202020204" charset="0"/>
              </a:rPr>
              <a:t> (20-139 t C ha</a:t>
            </a:r>
            <a:r>
              <a:rPr lang="en-AU" sz="1800" baseline="30000" dirty="0">
                <a:latin typeface="Montserrat Medium" panose="020B0604020202020204" charset="0"/>
              </a:rPr>
              <a:t>-1</a:t>
            </a:r>
            <a:r>
              <a:rPr lang="en-AU" sz="1800" dirty="0">
                <a:latin typeface="Montserrat Medium" panose="020B0604020202020204" charset="0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Most carbon loss from litter (3-10 t C ha</a:t>
            </a:r>
            <a:r>
              <a:rPr lang="en-AU" sz="1800" baseline="30000" dirty="0">
                <a:latin typeface="Montserrat Medium" panose="020B0604020202020204" charset="0"/>
              </a:rPr>
              <a:t>-1</a:t>
            </a:r>
            <a:r>
              <a:rPr lang="en-AU" sz="1800" dirty="0">
                <a:latin typeface="Montserrat Medium" panose="020B0604020202020204" charset="0"/>
              </a:rPr>
              <a:t>) and coarse woody debris (1-35 t C ha</a:t>
            </a:r>
            <a:r>
              <a:rPr lang="en-AU" sz="1800" baseline="30000" dirty="0">
                <a:latin typeface="Montserrat Medium" panose="020B0604020202020204" charset="0"/>
              </a:rPr>
              <a:t>-1</a:t>
            </a:r>
            <a:r>
              <a:rPr lang="en-AU" sz="1800" dirty="0">
                <a:latin typeface="Montserrat Medium" panose="020B0604020202020204" charset="0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Smaller losses from understorey vegetation (1-7 t C ha</a:t>
            </a:r>
            <a:r>
              <a:rPr lang="en-AU" sz="1800" baseline="30000" dirty="0">
                <a:latin typeface="Montserrat Medium" panose="020B0604020202020204" charset="0"/>
              </a:rPr>
              <a:t>-1</a:t>
            </a:r>
            <a:r>
              <a:rPr lang="en-AU" sz="1800" dirty="0">
                <a:latin typeface="Montserrat Medium" panose="020B0604020202020204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Conversion to charcoal and ash: 3-5%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Most of the gains of carbon after 1 year due to re-accumulation of litter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AU" sz="1800" dirty="0">
                <a:latin typeface="Montserrat Medium" panose="020B0604020202020204" charset="0"/>
              </a:rPr>
              <a:t>Growth of overstorey trees and understorey vegetation?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Variability across the landscape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26AE7-ED0C-494D-8FC9-49CB2744F151}"/>
              </a:ext>
            </a:extLst>
          </p:cNvPr>
          <p:cNvSpPr/>
          <p:nvPr/>
        </p:nvSpPr>
        <p:spPr>
          <a:xfrm>
            <a:off x="5505781" y="5971075"/>
            <a:ext cx="4560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>
                <a:latin typeface="Montserrat Light" panose="020B0604020202020204" charset="0"/>
              </a:rPr>
              <a:t>Possell </a:t>
            </a:r>
            <a:r>
              <a:rPr lang="da-DK" sz="1200" i="1" dirty="0">
                <a:latin typeface="Montserrat Light" panose="020B0604020202020204" charset="0"/>
              </a:rPr>
              <a:t>et al</a:t>
            </a:r>
            <a:r>
              <a:rPr lang="da-DK" sz="1200" dirty="0">
                <a:latin typeface="Montserrat Light" panose="020B0604020202020204" charset="0"/>
              </a:rPr>
              <a:t>. (2015) Biogeosciences 12, 257–268</a:t>
            </a:r>
          </a:p>
          <a:p>
            <a:r>
              <a:rPr lang="da-DK" sz="1200" dirty="0">
                <a:latin typeface="Montserrat Light" panose="020B0604020202020204" charset="0"/>
              </a:rPr>
              <a:t>Jenkins </a:t>
            </a:r>
            <a:r>
              <a:rPr lang="da-DK" sz="1200" i="1" dirty="0">
                <a:latin typeface="Montserrat Light" panose="020B0604020202020204" charset="0"/>
              </a:rPr>
              <a:t>et al</a:t>
            </a:r>
            <a:r>
              <a:rPr lang="da-DK" sz="1200" dirty="0">
                <a:latin typeface="Montserrat Light" panose="020B0604020202020204" charset="0"/>
              </a:rPr>
              <a:t>. (2016) </a:t>
            </a:r>
            <a:r>
              <a:rPr lang="en-AU" sz="1200" i="1" dirty="0">
                <a:latin typeface="Montserrat Light" panose="020B0604020202020204" charset="0"/>
              </a:rPr>
              <a:t>Forest Ecology and Management</a:t>
            </a:r>
            <a:r>
              <a:rPr lang="en-AU" sz="1200" dirty="0">
                <a:latin typeface="Montserrat Light" panose="020B0604020202020204" charset="0"/>
              </a:rPr>
              <a:t> 373, 9-16</a:t>
            </a:r>
          </a:p>
          <a:p>
            <a:r>
              <a:rPr lang="en-AU" sz="1200" dirty="0">
                <a:latin typeface="Montserrat Light" panose="020B0604020202020204" charset="0"/>
              </a:rPr>
              <a:t>Pepper </a:t>
            </a:r>
            <a:r>
              <a:rPr lang="en-AU" sz="1200" i="1" dirty="0">
                <a:latin typeface="Montserrat Light" panose="020B0604020202020204" charset="0"/>
              </a:rPr>
              <a:t>et al</a:t>
            </a:r>
            <a:r>
              <a:rPr lang="en-AU" sz="1200" dirty="0">
                <a:latin typeface="Montserrat Light" panose="020B0604020202020204" charset="0"/>
              </a:rPr>
              <a:t>. (unpublished data)</a:t>
            </a:r>
          </a:p>
        </p:txBody>
      </p:sp>
    </p:spTree>
    <p:extLst>
      <p:ext uri="{BB962C8B-B14F-4D97-AF65-F5344CB8AC3E}">
        <p14:creationId xmlns:p14="http://schemas.microsoft.com/office/powerpoint/2010/main" val="128206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8CDDF-473D-4C63-B554-AD496319A1EB}"/>
              </a:ext>
            </a:extLst>
          </p:cNvPr>
          <p:cNvSpPr txBox="1">
            <a:spLocks/>
          </p:cNvSpPr>
          <p:nvPr/>
        </p:nvSpPr>
        <p:spPr>
          <a:xfrm>
            <a:off x="2152650" y="1489167"/>
            <a:ext cx="7886700" cy="46877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AU" sz="2000" dirty="0">
              <a:latin typeface="Montserrat Medium" panose="020B060402020202020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F428E3-24DD-4BE7-BE80-6267E8E7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dirty="0">
                <a:latin typeface="Montserrat SemiBold" panose="020B0604020202020204" charset="0"/>
              </a:rPr>
              <a:t>Multiples objectives, multiple fires?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74D01-022B-4A13-AFC9-5168768EE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AU" sz="1800" b="1" dirty="0">
                <a:latin typeface="Montserrat Medium" panose="020B0604020202020204" charset="0"/>
              </a:rPr>
              <a:t>Peer-reviewed publications in last 10 years</a:t>
            </a:r>
          </a:p>
          <a:p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Data source</a:t>
            </a:r>
          </a:p>
          <a:p>
            <a:pPr lvl="1"/>
            <a:r>
              <a:rPr lang="en-AU" sz="1800" dirty="0">
                <a:latin typeface="Montserrat Medium" panose="020B0604020202020204" charset="0"/>
              </a:rPr>
              <a:t>Field study (53%) vs Synthesis (42%)</a:t>
            </a:r>
          </a:p>
          <a:p>
            <a:endParaRPr lang="en-AU" sz="1800" b="1" dirty="0">
              <a:solidFill>
                <a:srgbClr val="C00000"/>
              </a:solidFill>
              <a:latin typeface="Montserrat Medium" panose="020B0604020202020204" charset="0"/>
            </a:endParaRPr>
          </a:p>
          <a:p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Fire regime</a:t>
            </a:r>
          </a:p>
          <a:p>
            <a:pPr lvl="1"/>
            <a:r>
              <a:rPr lang="en-AU" sz="1800" dirty="0">
                <a:latin typeface="Montserrat Medium" panose="020B0604020202020204" charset="0"/>
              </a:rPr>
              <a:t>Single fire (35%) vs Multiple fires (57%)</a:t>
            </a:r>
          </a:p>
          <a:p>
            <a:endParaRPr lang="en-AU" sz="1800" b="1" dirty="0">
              <a:solidFill>
                <a:srgbClr val="C00000"/>
              </a:solidFill>
              <a:latin typeface="Montserrat Medium" panose="020B0604020202020204" charset="0"/>
            </a:endParaRPr>
          </a:p>
          <a:p>
            <a:r>
              <a:rPr lang="en-AU" sz="1800" b="1" dirty="0">
                <a:solidFill>
                  <a:srgbClr val="C00000"/>
                </a:solidFill>
                <a:latin typeface="Montserrat Medium" panose="020B0604020202020204" charset="0"/>
              </a:rPr>
              <a:t>Focus</a:t>
            </a:r>
          </a:p>
          <a:p>
            <a:pPr lvl="1"/>
            <a:r>
              <a:rPr lang="en-AU" sz="1800" dirty="0">
                <a:latin typeface="Montserrat Medium" panose="020B0604020202020204" charset="0"/>
              </a:rPr>
              <a:t>Water (6%)</a:t>
            </a:r>
          </a:p>
          <a:p>
            <a:pPr lvl="1"/>
            <a:r>
              <a:rPr lang="en-AU" sz="1800" dirty="0">
                <a:latin typeface="Montserrat Medium" panose="020B0604020202020204" charset="0"/>
              </a:rPr>
              <a:t>Carbon (9%)</a:t>
            </a:r>
          </a:p>
          <a:p>
            <a:pPr lvl="1"/>
            <a:r>
              <a:rPr lang="en-AU" sz="1800" dirty="0">
                <a:latin typeface="Montserrat Medium" panose="020B0604020202020204" charset="0"/>
              </a:rPr>
              <a:t>Soil (17%)</a:t>
            </a:r>
          </a:p>
          <a:p>
            <a:pPr lvl="1"/>
            <a:r>
              <a:rPr lang="en-AU" sz="1800" dirty="0">
                <a:latin typeface="Montserrat Medium" panose="020B0604020202020204" charset="0"/>
              </a:rPr>
              <a:t>Flora (26%)</a:t>
            </a:r>
          </a:p>
          <a:p>
            <a:pPr lvl="1"/>
            <a:r>
              <a:rPr lang="en-AU" sz="1800" dirty="0">
                <a:latin typeface="Montserrat Medium" panose="020B0604020202020204" charset="0"/>
              </a:rPr>
              <a:t>Fauna (31%)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EE54F-ABFD-4FE4-A3B9-CB11B787FFB9}"/>
              </a:ext>
            </a:extLst>
          </p:cNvPr>
          <p:cNvSpPr txBox="1"/>
          <p:nvPr/>
        </p:nvSpPr>
        <p:spPr>
          <a:xfrm>
            <a:off x="4511387" y="4560082"/>
            <a:ext cx="123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ontserrat Medium" panose="020B0604020202020204" charset="0"/>
              </a:rPr>
              <a:t>]</a:t>
            </a:r>
            <a:r>
              <a:rPr lang="en-AU" sz="2000" dirty="0">
                <a:latin typeface="Montserrat Medium" panose="020B0604020202020204" charset="0"/>
              </a:rPr>
              <a:t> </a:t>
            </a:r>
            <a:r>
              <a:rPr lang="en-AU" dirty="0">
                <a:latin typeface="Montserrat Medium" panose="020B0604020202020204" charset="0"/>
              </a:rPr>
              <a:t>(7%)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D8896-6565-493A-B65E-A820377B885C}"/>
              </a:ext>
            </a:extLst>
          </p:cNvPr>
          <p:cNvSpPr txBox="1"/>
          <p:nvPr/>
        </p:nvSpPr>
        <p:spPr>
          <a:xfrm>
            <a:off x="5480339" y="4857468"/>
            <a:ext cx="123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ontserrat Medium" panose="020B0604020202020204" charset="0"/>
              </a:rPr>
              <a:t>]</a:t>
            </a:r>
            <a:r>
              <a:rPr lang="en-AU" sz="2000" dirty="0">
                <a:latin typeface="Montserrat Medium" panose="020B0604020202020204" charset="0"/>
              </a:rPr>
              <a:t> </a:t>
            </a:r>
            <a:r>
              <a:rPr lang="en-AU" dirty="0">
                <a:latin typeface="Montserrat Medium" panose="020B0604020202020204" charset="0"/>
              </a:rPr>
              <a:t>(2%)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DE03B-44F7-4F66-9317-5C6C82E4C1BB}"/>
              </a:ext>
            </a:extLst>
          </p:cNvPr>
          <p:cNvSpPr txBox="1"/>
          <p:nvPr/>
        </p:nvSpPr>
        <p:spPr>
          <a:xfrm>
            <a:off x="5480339" y="4206139"/>
            <a:ext cx="123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Montserrat Medium" panose="020B0604020202020204" charset="0"/>
              </a:rPr>
              <a:t>]</a:t>
            </a:r>
            <a:r>
              <a:rPr lang="en-AU" sz="2000" dirty="0">
                <a:latin typeface="Montserrat Medium" panose="020B0604020202020204" charset="0"/>
              </a:rPr>
              <a:t> </a:t>
            </a:r>
            <a:r>
              <a:rPr lang="en-AU" dirty="0">
                <a:latin typeface="Montserrat Medium" panose="020B0604020202020204" charset="0"/>
              </a:rPr>
              <a:t>(2%)</a:t>
            </a:r>
          </a:p>
        </p:txBody>
      </p:sp>
    </p:spTree>
    <p:extLst>
      <p:ext uri="{BB962C8B-B14F-4D97-AF65-F5344CB8AC3E}">
        <p14:creationId xmlns:p14="http://schemas.microsoft.com/office/powerpoint/2010/main" val="229809892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FA-PowerPoint-Template-v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e621d-cf9e-4a72-9a5c-560893b35f64">
      <UserInfo>
        <DisplayName>David Bruce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2B16D644F0B4B9C3BF2C99F339BDD" ma:contentTypeVersion="12" ma:contentTypeDescription="Create a new document." ma:contentTypeScope="" ma:versionID="c86df425d36de24bf6e29e1ee2051fd4">
  <xsd:schema xmlns:xsd="http://www.w3.org/2001/XMLSchema" xmlns:xs="http://www.w3.org/2001/XMLSchema" xmlns:p="http://schemas.microsoft.com/office/2006/metadata/properties" xmlns:ns2="425e621d-cf9e-4a72-9a5c-560893b35f64" xmlns:ns3="1566dfd6-73b0-4ac5-8d21-b9eb58878405" targetNamespace="http://schemas.microsoft.com/office/2006/metadata/properties" ma:root="true" ma:fieldsID="6048ede2bb868b116f81bf60715c2e10" ns2:_="" ns3:_="">
    <xsd:import namespace="425e621d-cf9e-4a72-9a5c-560893b35f64"/>
    <xsd:import namespace="1566dfd6-73b0-4ac5-8d21-b9eb588784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e621d-cf9e-4a72-9a5c-560893b35f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dfd6-73b0-4ac5-8d21-b9eb58878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0ED1D3-399C-432B-905A-B37F9CCC2D65}">
  <ds:schemaRefs>
    <ds:schemaRef ds:uri="1566dfd6-73b0-4ac5-8d21-b9eb58878405"/>
    <ds:schemaRef ds:uri="425e621d-cf9e-4a72-9a5c-560893b35f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FA0762-C0E5-475D-BC05-9A94576E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B362F-B8DA-408C-AFF4-45D9AEC4E425}">
  <ds:schemaRefs>
    <ds:schemaRef ds:uri="1566dfd6-73b0-4ac5-8d21-b9eb58878405"/>
    <ds:schemaRef ds:uri="425e621d-cf9e-4a72-9a5c-560893b35f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430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Arial-BoldMT</vt:lpstr>
      <vt:lpstr>Calibri</vt:lpstr>
      <vt:lpstr>Calibri Light</vt:lpstr>
      <vt:lpstr>Century Gothic</vt:lpstr>
      <vt:lpstr>Montserrat Light</vt:lpstr>
      <vt:lpstr>Montserrat Medium</vt:lpstr>
      <vt:lpstr>Montserrat SemiBold</vt:lpstr>
      <vt:lpstr>Content slides</vt:lpstr>
      <vt:lpstr>CFA-PowerPoint-Template-v0.9</vt:lpstr>
      <vt:lpstr>Content Page</vt:lpstr>
      <vt:lpstr>PowerPoint Presentation</vt:lpstr>
      <vt:lpstr>Forest cycling</vt:lpstr>
      <vt:lpstr>Forest cycling</vt:lpstr>
      <vt:lpstr>Forest cycling</vt:lpstr>
      <vt:lpstr>Water cycling after a prescribed burn</vt:lpstr>
      <vt:lpstr>PowerPoint Presentation</vt:lpstr>
      <vt:lpstr>Multiples objectives, multiple fires?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 Harris</dc:creator>
  <cp:lastModifiedBy>Radhiya Fanham</cp:lastModifiedBy>
  <cp:revision>7</cp:revision>
  <cp:lastPrinted>2019-05-07T06:11:00Z</cp:lastPrinted>
  <dcterms:created xsi:type="dcterms:W3CDTF">2018-10-22T05:11:34Z</dcterms:created>
  <dcterms:modified xsi:type="dcterms:W3CDTF">2020-05-14T01:53:56Z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0x0101007942B16D644F0B4B9C3BF2C99F339BDD</vt:lpwstr>
  </property>
</Properties>
</file>